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0"/>
  </p:notesMasterIdLst>
  <p:handoutMasterIdLst>
    <p:handoutMasterId r:id="rId31"/>
  </p:handoutMasterIdLst>
  <p:sldIdLst>
    <p:sldId id="270" r:id="rId3"/>
    <p:sldId id="349" r:id="rId4"/>
    <p:sldId id="350" r:id="rId5"/>
    <p:sldId id="351" r:id="rId6"/>
    <p:sldId id="367" r:id="rId7"/>
    <p:sldId id="369" r:id="rId8"/>
    <p:sldId id="353" r:id="rId9"/>
    <p:sldId id="352" r:id="rId10"/>
    <p:sldId id="368" r:id="rId11"/>
    <p:sldId id="357" r:id="rId12"/>
    <p:sldId id="358" r:id="rId13"/>
    <p:sldId id="359" r:id="rId14"/>
    <p:sldId id="360" r:id="rId15"/>
    <p:sldId id="361" r:id="rId16"/>
    <p:sldId id="363" r:id="rId17"/>
    <p:sldId id="377" r:id="rId18"/>
    <p:sldId id="376" r:id="rId19"/>
    <p:sldId id="364" r:id="rId20"/>
    <p:sldId id="366" r:id="rId21"/>
    <p:sldId id="370" r:id="rId22"/>
    <p:sldId id="365" r:id="rId23"/>
    <p:sldId id="371" r:id="rId24"/>
    <p:sldId id="372" r:id="rId25"/>
    <p:sldId id="356" r:id="rId26"/>
    <p:sldId id="355" r:id="rId27"/>
    <p:sldId id="375" r:id="rId28"/>
    <p:sldId id="373" r:id="rId2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71AA96-23AC-4076-8C7E-E5D3025AFFA6}">
          <p14:sldIdLst>
            <p14:sldId id="270"/>
            <p14:sldId id="349"/>
            <p14:sldId id="350"/>
            <p14:sldId id="351"/>
            <p14:sldId id="367"/>
            <p14:sldId id="369"/>
            <p14:sldId id="353"/>
            <p14:sldId id="352"/>
            <p14:sldId id="368"/>
            <p14:sldId id="357"/>
            <p14:sldId id="358"/>
            <p14:sldId id="359"/>
            <p14:sldId id="360"/>
            <p14:sldId id="361"/>
            <p14:sldId id="363"/>
            <p14:sldId id="377"/>
            <p14:sldId id="376"/>
            <p14:sldId id="364"/>
            <p14:sldId id="366"/>
            <p14:sldId id="370"/>
            <p14:sldId id="365"/>
            <p14:sldId id="371"/>
            <p14:sldId id="372"/>
            <p14:sldId id="356"/>
            <p14:sldId id="355"/>
            <p14:sldId id="375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764" cy="480389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49" y="0"/>
            <a:ext cx="3170763" cy="480389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25D39444-3FFE-44EE-8634-B396C6079D12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2"/>
            <a:ext cx="3170764" cy="480389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49" y="9119172"/>
            <a:ext cx="3170763" cy="480389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34514D55-DCB2-4646-8EDE-B090FFB4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9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764" cy="482027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749" y="2"/>
            <a:ext cx="3170763" cy="482027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BEAE0C4A-795B-4AAA-9C72-8DA283BFC9EE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8600" y="1200150"/>
            <a:ext cx="4319588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63" y="4620250"/>
            <a:ext cx="5852160" cy="3780800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3"/>
            <a:ext cx="3170764" cy="48202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749" y="9119173"/>
            <a:ext cx="3170763" cy="48202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B7EBC181-3000-4BF3-8F11-754D57B07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61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68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55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6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04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2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4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47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33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37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1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2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24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23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24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45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87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8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5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0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00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4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0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C181-3000-4BF3-8F11-754D57B07DC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29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Aug 11,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724" y="6561348"/>
            <a:ext cx="543741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4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3" y="212150"/>
            <a:ext cx="3598105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3" y="5974039"/>
            <a:ext cx="1370067" cy="5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7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553200"/>
            <a:ext cx="1371600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en-US" smtClean="0">
                <a:latin typeface="Helvetica"/>
                <a:cs typeface="Helvetica"/>
              </a:rPr>
              <a:t>Aug 11, 2015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1" y="6477000"/>
            <a:ext cx="4724400" cy="2348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fld id="{0C39C72E-2A13-EB4D-AD45-6D4E6ACAED8D}" type="slidenum">
              <a:rPr lang="en-US"/>
              <a:pPr defTabSz="457200"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UNElogoFINAL5.6.15_noType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8" y="6499785"/>
            <a:ext cx="541970" cy="2204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432376"/>
            <a:ext cx="34003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7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fnal.gov/project/LBNF/ReviewsAndAssessments/LBNF_DUNE%20DOE%20CD-1%20Refresh%20Review/SitePages/Agenda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bne2-docdb.fnal.gov:8080/cgi-bin/RetrieveFile?docid=10873&amp;filename=LBNF-DUNE-V1.8-parameters.xlsx&amp;version=2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116632"/>
            <a:ext cx="8218488" cy="1143000"/>
          </a:xfrm>
        </p:spPr>
        <p:txBody>
          <a:bodyPr/>
          <a:lstStyle/>
          <a:p>
            <a:r>
              <a:rPr lang="en-US" sz="4000" dirty="0" smtClean="0"/>
              <a:t>DUNE Near Detectors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664804"/>
            <a:ext cx="8211813" cy="2916789"/>
          </a:xfrm>
        </p:spPr>
        <p:txBody>
          <a:bodyPr/>
          <a:lstStyle/>
          <a:p>
            <a:r>
              <a:rPr lang="en-US" b="1" dirty="0" smtClean="0"/>
              <a:t>Kirk T McDonald, for the DUNE Collaboration</a:t>
            </a:r>
          </a:p>
          <a:p>
            <a:r>
              <a:rPr lang="en-US" i="1" dirty="0" smtClean="0"/>
              <a:t>Princeton University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NuFact15</a:t>
            </a:r>
          </a:p>
          <a:p>
            <a:r>
              <a:rPr lang="pt-BR" i="1" dirty="0"/>
              <a:t>Centro Brasileiro de Pesquisas </a:t>
            </a:r>
            <a:r>
              <a:rPr lang="pt-BR" i="1" dirty="0" smtClean="0"/>
              <a:t>Físicas, Rio de Janeiro</a:t>
            </a:r>
            <a:endParaRPr lang="en-US" dirty="0" smtClean="0"/>
          </a:p>
          <a:p>
            <a:r>
              <a:rPr lang="en-US" dirty="0" smtClean="0"/>
              <a:t>(August 11, 2015)</a:t>
            </a:r>
          </a:p>
          <a:p>
            <a:endParaRPr lang="en-US" dirty="0" smtClean="0"/>
          </a:p>
          <a:p>
            <a:r>
              <a:rPr lang="en-US" sz="1800" smtClean="0"/>
              <a:t>Compiled </a:t>
            </a:r>
            <a:r>
              <a:rPr lang="en-US" sz="1800" dirty="0" smtClean="0"/>
              <a:t>from the </a:t>
            </a:r>
            <a:r>
              <a:rPr lang="en-US" sz="1800" dirty="0"/>
              <a:t>LBNF/DUNE DOE CD-1 Refresh </a:t>
            </a:r>
            <a:r>
              <a:rPr lang="en-US" sz="1800" dirty="0" smtClean="0"/>
              <a:t>Review (July </a:t>
            </a:r>
            <a:r>
              <a:rPr lang="en-US" sz="1800" dirty="0"/>
              <a:t>14, </a:t>
            </a:r>
            <a:r>
              <a:rPr lang="en-US" sz="1800" dirty="0" smtClean="0"/>
              <a:t>2015)</a:t>
            </a:r>
          </a:p>
          <a:p>
            <a:r>
              <a:rPr lang="en-US" sz="900" dirty="0">
                <a:hlinkClick r:id="rId3"/>
              </a:rPr>
              <a:t>https://</a:t>
            </a:r>
            <a:r>
              <a:rPr lang="en-US" sz="900" dirty="0" smtClean="0">
                <a:hlinkClick r:id="rId3"/>
              </a:rPr>
              <a:t>web.fnal.gov/project/LBNF/ReviewsAndAssessments/LBNF_DUNE%20DOE%20CD-1%20Refresh%20Review/SitePages/Agenda.aspx</a:t>
            </a:r>
            <a:r>
              <a:rPr lang="en-US" sz="900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972175"/>
            <a:ext cx="790576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2" y="0"/>
            <a:ext cx="8871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8084" y="5193196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, i.e., </a:t>
            </a:r>
            <a:r>
              <a:rPr lang="en-US" sz="1400" i="1" dirty="0" smtClean="0">
                <a:sym typeface="Symbol" panose="05050102010706020507" pitchFamily="18" charset="2"/>
              </a:rPr>
              <a:t> 10</a:t>
            </a:r>
            <a:r>
              <a:rPr lang="en-US" sz="1400" i="1" baseline="30000" dirty="0" smtClean="0">
                <a:sym typeface="Symbol" panose="05050102010706020507" pitchFamily="18" charset="2"/>
              </a:rPr>
              <a:t>5</a:t>
            </a:r>
            <a:r>
              <a:rPr lang="en-US" sz="1400" i="1" dirty="0" smtClean="0">
                <a:sym typeface="Symbol" panose="05050102010706020507" pitchFamily="18" charset="2"/>
              </a:rPr>
              <a:t> of the  10</a:t>
            </a:r>
            <a:r>
              <a:rPr lang="en-US" sz="1400" i="1" baseline="30000" dirty="0" smtClean="0">
                <a:sym typeface="Symbol" panose="05050102010706020507" pitchFamily="18" charset="2"/>
              </a:rPr>
              <a:t>8</a:t>
            </a:r>
            <a:r>
              <a:rPr lang="en-US" sz="1400" i="1" dirty="0" smtClean="0">
                <a:sym typeface="Symbol" panose="05050102010706020507" pitchFamily="18" charset="2"/>
              </a:rPr>
              <a:t> ND  events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057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0" y="0"/>
            <a:ext cx="887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4" y="0"/>
            <a:ext cx="8876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6469595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Sanjib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R</a:t>
            </a:r>
            <a:r>
              <a:rPr lang="en-US" sz="1400" dirty="0" smtClean="0">
                <a:solidFill>
                  <a:srgbClr val="00B050"/>
                </a:solidFill>
              </a:rPr>
              <a:t> Mishra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532" y="5877272"/>
            <a:ext cx="65934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Detector parameter list at</a:t>
            </a:r>
          </a:p>
          <a:p>
            <a:r>
              <a:rPr lang="en-US" sz="900" dirty="0">
                <a:hlinkClick r:id="rId4"/>
              </a:rPr>
              <a:t>http://</a:t>
            </a:r>
            <a:r>
              <a:rPr lang="en-US" sz="900" dirty="0" smtClean="0">
                <a:hlinkClick r:id="rId4"/>
              </a:rPr>
              <a:t>lbne2-docdb.fnal.gov:8080/cgi-bin/RetrieveFile?docid=10873&amp;filename=LBNF-DUNE-V1.8-parameters.xlsx&amp;version=26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908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7282" y="648934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Sanjib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R</a:t>
            </a:r>
            <a:r>
              <a:rPr lang="en-US" sz="1400" dirty="0" smtClean="0">
                <a:solidFill>
                  <a:srgbClr val="00B050"/>
                </a:solidFill>
              </a:rPr>
              <a:t> Mishra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7282" y="648934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Sanjib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R</a:t>
            </a:r>
            <a:r>
              <a:rPr lang="en-US" sz="1400" dirty="0" smtClean="0">
                <a:solidFill>
                  <a:srgbClr val="00B050"/>
                </a:solidFill>
              </a:rPr>
              <a:t> Mishra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282" y="648934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Sanjib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R</a:t>
            </a:r>
            <a:r>
              <a:rPr lang="en-US" sz="1400" dirty="0" smtClean="0">
                <a:solidFill>
                  <a:srgbClr val="00B050"/>
                </a:solidFill>
              </a:rPr>
              <a:t> Mishra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49"/>
            <a:ext cx="9143601" cy="6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" y="0"/>
            <a:ext cx="9143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49"/>
            <a:ext cx="9143601" cy="6857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" y="0"/>
            <a:ext cx="9141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6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"/>
            <a:ext cx="9144000" cy="68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619672" y="6525344"/>
            <a:ext cx="5437415" cy="15869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Aug 11, 2015        KT McDonald           DUNE Near Detector               NuFact15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1" i="0" kern="120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00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" y="0"/>
            <a:ext cx="9143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6453336"/>
            <a:ext cx="1276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Geoffrey Mills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230"/>
            <a:ext cx="9143385" cy="6857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1940" y="6550223"/>
            <a:ext cx="1276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Geoffrey Mills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126"/>
            <a:ext cx="9143664" cy="6857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6453336"/>
            <a:ext cx="1276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Geoffrey Mills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Aug 11, 2015        KT McDonald           DUNE Near Detector               NuFact15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ne Template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3517</TotalTime>
  <Words>363</Words>
  <Application>Microsoft Office PowerPoint</Application>
  <PresentationFormat>On-screen Show (4:3)</PresentationFormat>
  <Paragraphs>97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Geneva</vt:lpstr>
      <vt:lpstr>Helvetica</vt:lpstr>
      <vt:lpstr>Lucida Grande</vt:lpstr>
      <vt:lpstr>Symbol</vt:lpstr>
      <vt:lpstr>Dune Template</vt:lpstr>
      <vt:lpstr>LBNF Content-Footer Theme</vt:lpstr>
      <vt:lpstr>DUNE Near Detectors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130.05.xxx</dc:title>
  <dc:creator>Novakova, Penka N</dc:creator>
  <cp:lastModifiedBy>Kirk T McDonald</cp:lastModifiedBy>
  <cp:revision>216</cp:revision>
  <cp:lastPrinted>2015-08-11T14:30:19Z</cp:lastPrinted>
  <dcterms:created xsi:type="dcterms:W3CDTF">2015-05-15T19:05:32Z</dcterms:created>
  <dcterms:modified xsi:type="dcterms:W3CDTF">2015-08-11T14:46:54Z</dcterms:modified>
</cp:coreProperties>
</file>