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6" r:id="rId20"/>
    <p:sldId id="287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0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B852-1D07-4FC2-AC23-02642D49BD3E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9A2-F953-454E-A819-3D7794D8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8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B852-1D07-4FC2-AC23-02642D49BD3E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9A2-F953-454E-A819-3D7794D8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3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B852-1D07-4FC2-AC23-02642D49BD3E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9A2-F953-454E-A819-3D7794D8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B852-1D07-4FC2-AC23-02642D49BD3E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9A2-F953-454E-A819-3D7794D8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7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B852-1D07-4FC2-AC23-02642D49BD3E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9A2-F953-454E-A819-3D7794D8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6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B852-1D07-4FC2-AC23-02642D49BD3E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9A2-F953-454E-A819-3D7794D8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4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B852-1D07-4FC2-AC23-02642D49BD3E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9A2-F953-454E-A819-3D7794D8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1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B852-1D07-4FC2-AC23-02642D49BD3E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9A2-F953-454E-A819-3D7794D8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3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B852-1D07-4FC2-AC23-02642D49BD3E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9A2-F953-454E-A819-3D7794D8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B852-1D07-4FC2-AC23-02642D49BD3E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9A2-F953-454E-A819-3D7794D8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7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B852-1D07-4FC2-AC23-02642D49BD3E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9A2-F953-454E-A819-3D7794D8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4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B852-1D07-4FC2-AC23-02642D49BD3E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199A2-F953-454E-A819-3D7794D8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3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.TRGT.fld.2013.04.010.v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55576"/>
            <a:ext cx="6781800" cy="52578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159732" y="3299229"/>
            <a:ext cx="53454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16360" y="2951656"/>
            <a:ext cx="132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3429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On axis field </a:t>
            </a:r>
            <a:r>
              <a:rPr lang="en-US" sz="1600" dirty="0" smtClean="0">
                <a:solidFill>
                  <a:srgbClr val="3366FF"/>
                </a:solidFill>
              </a:rPr>
              <a:t>[scale /20 T]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4191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Magnets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2895600" y="4514166"/>
            <a:ext cx="533400" cy="667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048000" y="43434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16200000">
            <a:off x="6003032" y="1888232"/>
            <a:ext cx="304800" cy="201473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56076" y="2134597"/>
            <a:ext cx="176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Decay-Channel Triplets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 rot="16200000">
            <a:off x="3924300" y="1485900"/>
            <a:ext cx="304800" cy="1752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15816" y="182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Taper magnets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0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7800"/>
            <a:ext cx="9144000" cy="720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IDS120k, IDS12020-1.5T7m2+5, IDS120_15-15.7m3+4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255"/>
            <a:ext cx="9144000" cy="558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7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9652" y="1196752"/>
            <a:ext cx="843501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Particle</a:t>
            </a:r>
          </a:p>
          <a:p>
            <a:r>
              <a:rPr lang="en-US" sz="1200" dirty="0" smtClean="0">
                <a:latin typeface="Comic Sans MS" pitchFamily="66" charset="0"/>
              </a:rPr>
              <a:t>  Beam</a:t>
            </a:r>
          </a:p>
          <a:p>
            <a:r>
              <a:rPr lang="en-US" sz="1200" dirty="0" smtClean="0">
                <a:latin typeface="Comic Sans MS" pitchFamily="66" charset="0"/>
              </a:rPr>
              <a:t>    Lasers</a:t>
            </a:r>
            <a:endParaRPr lang="en-US" sz="1200" dirty="0">
              <a:latin typeface="Comic Sans MS" pitchFamily="66" charset="0"/>
            </a:endParaRPr>
          </a:p>
        </p:txBody>
      </p:sp>
      <p:pic>
        <p:nvPicPr>
          <p:cNvPr id="5122" name="Picture 2" descr="https://encrypted-tbn0.gstatic.com/images?q=tbn:ANd9GcSvZgeb4m482r-7DYh__L2tIw9Ozyynto3gTrAfBukA_gDalStFKkinccFd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2600908"/>
            <a:ext cx="13239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2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37" y="128126"/>
            <a:ext cx="5906325" cy="66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0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42" y="914049"/>
            <a:ext cx="6554115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56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28"/>
            <a:ext cx="9144000" cy="1985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5928"/>
            <a:ext cx="9144000" cy="385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56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9" y="690180"/>
            <a:ext cx="7706801" cy="54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56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85"/>
            <a:ext cx="9144000" cy="657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56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47825"/>
            <a:ext cx="45720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56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37" y="1075373"/>
            <a:ext cx="5259926" cy="4707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7684" y="548680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IDS120_20-1.5T7m2+5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11040" y="1124744"/>
            <a:ext cx="87497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/>
              <a:t>Shielding Helium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15393" y="4365104"/>
            <a:ext cx="1160463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/>
              <a:t>Resistive Coil</a:t>
            </a:r>
          </a:p>
          <a:p>
            <a:pPr algn="ctr" eaLnBrk="1" hangingPunct="1"/>
            <a:r>
              <a:rPr lang="en-US" sz="1400" b="1" dirty="0"/>
              <a:t>Cooling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40905" y="3338408"/>
            <a:ext cx="894891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/>
              <a:t>Resistive Coil</a:t>
            </a:r>
          </a:p>
          <a:p>
            <a:pPr algn="ctr" eaLnBrk="1" hangingPunct="1"/>
            <a:r>
              <a:rPr lang="en-US" sz="1400" b="1" dirty="0"/>
              <a:t>Power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59363" y="3032956"/>
            <a:ext cx="13049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/>
              <a:t>Beam Entrance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28209" y="4057129"/>
            <a:ext cx="6000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/>
              <a:t>Vents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69967" y="5445224"/>
            <a:ext cx="13303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/>
              <a:t>Mercury Drains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79712" y="5030596"/>
            <a:ext cx="906302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/>
              <a:t>Shielding Remote Handling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159733" y="1592017"/>
            <a:ext cx="236363" cy="11719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</p:cNvCxnSpPr>
          <p:nvPr/>
        </p:nvCxnSpPr>
        <p:spPr>
          <a:xfrm>
            <a:off x="2448527" y="1647964"/>
            <a:ext cx="606071" cy="11035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</p:cNvCxnSpPr>
          <p:nvPr/>
        </p:nvCxnSpPr>
        <p:spPr>
          <a:xfrm flipH="1" flipV="1">
            <a:off x="2277914" y="3186943"/>
            <a:ext cx="10437" cy="1514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604191" y="3567235"/>
            <a:ext cx="294742" cy="7560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985987" y="5301208"/>
            <a:ext cx="489051" cy="987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486401" y="4849812"/>
            <a:ext cx="1048728" cy="5635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1"/>
          </p:cNvCxnSpPr>
          <p:nvPr/>
        </p:nvCxnSpPr>
        <p:spPr>
          <a:xfrm flipH="1" flipV="1">
            <a:off x="4968044" y="3861048"/>
            <a:ext cx="1560165" cy="3500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1"/>
          </p:cNvCxnSpPr>
          <p:nvPr/>
        </p:nvCxnSpPr>
        <p:spPr>
          <a:xfrm flipH="1">
            <a:off x="4968044" y="3186944"/>
            <a:ext cx="891319" cy="1539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2"/>
          </p:cNvCxnSpPr>
          <p:nvPr/>
        </p:nvCxnSpPr>
        <p:spPr>
          <a:xfrm flipH="1">
            <a:off x="5413703" y="1972581"/>
            <a:ext cx="1035645" cy="9849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770412" y="1664804"/>
            <a:ext cx="1357872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 smtClean="0"/>
              <a:t>Mercury </a:t>
            </a:r>
            <a:r>
              <a:rPr lang="en-US" sz="1400" b="1" dirty="0"/>
              <a:t>Supply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591271" y="4063262"/>
            <a:ext cx="294743" cy="3018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556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0424 ids120_20to1.5T7m iso 4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180263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125" y="-27384"/>
            <a:ext cx="8229600" cy="484188"/>
          </a:xfrm>
        </p:spPr>
        <p:txBody>
          <a:bodyPr>
            <a:noAutofit/>
          </a:bodyPr>
          <a:lstStyle/>
          <a:p>
            <a:r>
              <a:rPr lang="en-US" sz="2000" dirty="0" smtClean="0"/>
              <a:t>IDS120_20-1.5T7m2+5  Utility </a:t>
            </a:r>
            <a:r>
              <a:rPr lang="en-US" sz="2000" dirty="0" smtClean="0"/>
              <a:t>Connections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6325" y="844550"/>
            <a:ext cx="1443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/>
              <a:t>Shielding Helium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695575"/>
            <a:ext cx="116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/>
              <a:t>Resistive Coil</a:t>
            </a:r>
          </a:p>
          <a:p>
            <a:pPr algn="ctr" eaLnBrk="1" hangingPunct="1"/>
            <a:r>
              <a:rPr lang="en-US" sz="1400" b="1"/>
              <a:t>Cooling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2713" y="1795463"/>
            <a:ext cx="11604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/>
              <a:t>Resistive Coil</a:t>
            </a:r>
          </a:p>
          <a:p>
            <a:pPr algn="ctr" eaLnBrk="1" hangingPunct="1"/>
            <a:r>
              <a:rPr lang="en-US" sz="1400" b="1"/>
              <a:t>Power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2438400"/>
            <a:ext cx="12192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/>
              <a:t>Nozzle Supply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38800" y="3140075"/>
            <a:ext cx="13049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/>
              <a:t>Beam Entrance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27700" y="3810000"/>
            <a:ext cx="6000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/>
              <a:t>Vents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76600" y="5487988"/>
            <a:ext cx="13303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/>
              <a:t>Mercury Drains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4775" y="5105400"/>
            <a:ext cx="21939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/>
              <a:t>Shielding Remote Handling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98638" y="1152525"/>
            <a:ext cx="1173162" cy="1285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98638" y="1152525"/>
            <a:ext cx="1085850" cy="15779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60463" y="2103438"/>
            <a:ext cx="704850" cy="12001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2150" y="3208338"/>
            <a:ext cx="984250" cy="4889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0"/>
          </p:cNvCxnSpPr>
          <p:nvPr/>
        </p:nvCxnSpPr>
        <p:spPr>
          <a:xfrm flipV="1">
            <a:off x="1201738" y="4267200"/>
            <a:ext cx="855662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0"/>
          </p:cNvCxnSpPr>
          <p:nvPr/>
        </p:nvCxnSpPr>
        <p:spPr>
          <a:xfrm flipH="1" flipV="1">
            <a:off x="3316288" y="4668838"/>
            <a:ext cx="625475" cy="8191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1"/>
          </p:cNvCxnSpPr>
          <p:nvPr/>
        </p:nvCxnSpPr>
        <p:spPr>
          <a:xfrm flipH="1" flipV="1">
            <a:off x="3376613" y="3913188"/>
            <a:ext cx="2351087" cy="50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1"/>
          </p:cNvCxnSpPr>
          <p:nvPr/>
        </p:nvCxnSpPr>
        <p:spPr>
          <a:xfrm flipH="1">
            <a:off x="3475038" y="3294063"/>
            <a:ext cx="2163762" cy="2778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1"/>
          </p:cNvCxnSpPr>
          <p:nvPr/>
        </p:nvCxnSpPr>
        <p:spPr>
          <a:xfrm flipH="1">
            <a:off x="3717925" y="2592388"/>
            <a:ext cx="1768475" cy="723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80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PD2Target0.jpg"/>
          <p:cNvPicPr>
            <a:picLocks noChangeAspect="1"/>
          </p:cNvPicPr>
          <p:nvPr/>
        </p:nvPicPr>
        <p:blipFill rotWithShape="1">
          <a:blip r:embed="rId2" cstate="print"/>
          <a:srcRect l="1147" r="37771"/>
          <a:stretch/>
        </p:blipFill>
        <p:spPr>
          <a:xfrm>
            <a:off x="1828800" y="764704"/>
            <a:ext cx="3474720" cy="568863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83568" y="141277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Septum</a:t>
            </a:r>
            <a:endParaRPr lang="en-GB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187624" y="836712"/>
            <a:ext cx="648072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5536" y="0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RCS or </a:t>
            </a:r>
          </a:p>
          <a:p>
            <a:r>
              <a:rPr lang="en-GB" dirty="0" smtClean="0"/>
              <a:t>Compressor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2915816" y="76470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Matching</a:t>
            </a:r>
            <a:endParaRPr lang="en-GB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635896" y="2132856"/>
            <a:ext cx="576064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 rot="1340250">
            <a:off x="4355976" y="2347212"/>
            <a:ext cx="504056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3995936" y="184482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Beam dump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2843808" y="3429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Collimation</a:t>
            </a:r>
            <a:endParaRPr lang="en-GB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275856" y="2636912"/>
            <a:ext cx="50405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851920" y="3789040"/>
            <a:ext cx="576064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428256" y="2789312"/>
            <a:ext cx="50405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44008" y="4437112"/>
            <a:ext cx="492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Arc</a:t>
            </a:r>
            <a:endParaRPr lang="en-GB" dirty="0"/>
          </a:p>
        </p:txBody>
      </p:sp>
      <p:pic>
        <p:nvPicPr>
          <p:cNvPr id="38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20920">
            <a:off x="1484959" y="6459877"/>
            <a:ext cx="651696" cy="27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899592" y="6093296"/>
            <a:ext cx="82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Target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3923928" y="594928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Final focus</a:t>
            </a:r>
            <a:endParaRPr lang="en-GB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339752" y="5157192"/>
            <a:ext cx="360040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63688" y="4509120"/>
            <a:ext cx="1005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Beam</a:t>
            </a:r>
          </a:p>
          <a:p>
            <a:r>
              <a:rPr lang="en-GB" dirty="0" smtClean="0"/>
              <a:t>Window</a:t>
            </a:r>
          </a:p>
          <a:p>
            <a:endParaRPr lang="en-GB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2555776" y="6165304"/>
            <a:ext cx="1152128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57100" y="836712"/>
            <a:ext cx="0" cy="554461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6200000">
            <a:off x="527309" y="322521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230 m</a:t>
            </a:r>
            <a:endParaRPr lang="en-GB" dirty="0"/>
          </a:p>
        </p:txBody>
      </p:sp>
      <p:sp>
        <p:nvSpPr>
          <p:cNvPr id="48" name="Arc 47"/>
          <p:cNvSpPr/>
          <p:nvPr/>
        </p:nvSpPr>
        <p:spPr>
          <a:xfrm rot="8113465">
            <a:off x="1047857" y="-756084"/>
            <a:ext cx="1656184" cy="1512168"/>
          </a:xfrm>
          <a:prstGeom prst="arc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694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810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IDS120_15-1.5T7m3+4 Utility Connections</a:t>
            </a:r>
          </a:p>
        </p:txBody>
      </p:sp>
      <p:pic>
        <p:nvPicPr>
          <p:cNvPr id="3" name="Picture 3" descr="130504 ids120_15-1.5T7m3+4 utilties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0864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806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6" y="1871857"/>
            <a:ext cx="8866667" cy="3114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7684" y="548680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IDS120_20-1.5T7m2+5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56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684" y="548680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IDS120_15-1.5T7m3+4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6" y="1871857"/>
            <a:ext cx="8866667" cy="3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56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684" y="548680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IDS120_15-1.5T7m3+4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206"/>
            <a:ext cx="9144000" cy="14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56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684" y="260648"/>
            <a:ext cx="209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IDS120_20to1.5T7m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707"/>
            <a:ext cx="9144000" cy="51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56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684" y="260648"/>
            <a:ext cx="209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IDS120_20to1.5T7m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588"/>
            <a:ext cx="9144000" cy="461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21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684" y="260648"/>
            <a:ext cx="209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IDS120_20to1.5T7m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025"/>
            <a:ext cx="9144000" cy="42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21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684" y="260648"/>
            <a:ext cx="209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IDS120_20to1.5T7m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025"/>
            <a:ext cx="9144000" cy="42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21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684" y="260648"/>
            <a:ext cx="209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IDS120_20to1.5T7m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19"/>
            <a:ext cx="9144000" cy="579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21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4" y="428"/>
            <a:ext cx="7828572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2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nalFocusB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588264"/>
            <a:ext cx="7236296" cy="4471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0272" y="1376772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Target</a:t>
            </a:r>
          </a:p>
          <a:p>
            <a:r>
              <a:rPr lang="en-GB" dirty="0" smtClean="0"/>
              <a:t>Position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524328" y="1988840"/>
            <a:ext cx="0" cy="14401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934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.DECY.fld.v03.hisha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88" y="1520788"/>
            <a:ext cx="3581400" cy="2764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1061" y="4237347"/>
            <a:ext cx="1478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Axial distance (m)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1060374" y="2749006"/>
            <a:ext cx="113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Axial field (T)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1121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12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30504 ids120_15-1.5T7m3+4 cryo1 angled iso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838200"/>
            <a:ext cx="58991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8024" y="445044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Superconducting coils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404664"/>
            <a:ext cx="2620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Mercury Module: </a:t>
            </a:r>
            <a:r>
              <a:rPr lang="en-US" dirty="0"/>
              <a:t>collection </a:t>
            </a:r>
            <a:r>
              <a:rPr lang="en-US" dirty="0" smtClean="0"/>
              <a:t>pool,</a:t>
            </a:r>
            <a:endParaRPr lang="en-US" dirty="0"/>
          </a:p>
          <a:p>
            <a:r>
              <a:rPr lang="en-US" dirty="0" smtClean="0"/>
              <a:t>mercury jet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14839" y="5494002"/>
            <a:ext cx="188545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Shielding Module:</a:t>
            </a:r>
          </a:p>
          <a:p>
            <a:r>
              <a:rPr lang="en-US" dirty="0" smtClean="0"/>
              <a:t>Tungsten beads,</a:t>
            </a:r>
          </a:p>
          <a:p>
            <a:r>
              <a:rPr lang="en-US" dirty="0" smtClean="0"/>
              <a:t>He-gas cooled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43375" y="629709"/>
            <a:ext cx="652021" cy="1008383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>
            <a:off x="4788024" y="629710"/>
            <a:ext cx="320689" cy="86116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85954" y="1124744"/>
            <a:ext cx="1083968" cy="2052228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535997" y="3537012"/>
            <a:ext cx="778842" cy="2124236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81740" y="865541"/>
            <a:ext cx="1742288" cy="2095407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636" y="1268760"/>
            <a:ext cx="95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Cryostat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231740" y="1453426"/>
            <a:ext cx="324036" cy="103366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1"/>
          </p:cNvCxnSpPr>
          <p:nvPr/>
        </p:nvCxnSpPr>
        <p:spPr>
          <a:xfrm flipH="1">
            <a:off x="4716016" y="629710"/>
            <a:ext cx="72008" cy="1283534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6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30" y="998538"/>
            <a:ext cx="53689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111155" y="722313"/>
            <a:ext cx="2016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  <a:cs typeface="Arial" charset="0"/>
              </a:rPr>
              <a:t>Superconducting magnets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3709281" y="3633787"/>
            <a:ext cx="14747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tx1"/>
                </a:solidFill>
                <a:cs typeface="Arial" charset="0"/>
              </a:rPr>
              <a:t>Resistive magnets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2375483" y="2354969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tx1"/>
                </a:solidFill>
                <a:cs typeface="Arial" charset="0"/>
              </a:rPr>
              <a:t>Proton beam and</a:t>
            </a:r>
          </a:p>
          <a:p>
            <a:pPr eaLnBrk="1" hangingPunct="1"/>
            <a:r>
              <a:rPr lang="en-US" sz="1200" dirty="0">
                <a:solidFill>
                  <a:schemeClr val="tx1"/>
                </a:solidFill>
                <a:cs typeface="Arial" charset="0"/>
              </a:rPr>
              <a:t>Mercury jet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6249393" y="1895475"/>
            <a:ext cx="919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  <a:cs typeface="Arial" charset="0"/>
              </a:rPr>
              <a:t>Be window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1691680" y="1290638"/>
            <a:ext cx="1398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  <a:cs typeface="Arial" charset="0"/>
              </a:rPr>
              <a:t>Tungsten beads, </a:t>
            </a:r>
          </a:p>
          <a:p>
            <a:pPr eaLnBrk="1" hangingPunct="1"/>
            <a:r>
              <a:rPr lang="en-US" sz="1200">
                <a:solidFill>
                  <a:schemeClr val="tx1"/>
                </a:solidFill>
                <a:cs typeface="Arial" charset="0"/>
              </a:rPr>
              <a:t>He gas cooled</a:t>
            </a:r>
          </a:p>
          <a:p>
            <a:pPr eaLnBrk="1" hangingPunct="1"/>
            <a:endParaRPr lang="en-US" sz="1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3802683" y="4263181"/>
            <a:ext cx="1849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tx1"/>
                </a:solidFill>
                <a:cs typeface="Arial" charset="0"/>
              </a:rPr>
              <a:t>Mercury collection pool</a:t>
            </a:r>
          </a:p>
          <a:p>
            <a:pPr eaLnBrk="1" hangingPunct="1"/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with </a:t>
            </a:r>
            <a:r>
              <a:rPr lang="en-US" sz="1200" dirty="0">
                <a:solidFill>
                  <a:schemeClr val="tx1"/>
                </a:solidFill>
                <a:cs typeface="Arial" charset="0"/>
              </a:rPr>
              <a:t>splash </a:t>
            </a:r>
            <a:r>
              <a:rPr lang="en-US" sz="1200" dirty="0" err="1">
                <a:solidFill>
                  <a:schemeClr val="tx1"/>
                </a:solidFill>
                <a:cs typeface="Arial" charset="0"/>
              </a:rPr>
              <a:t>mitigator</a:t>
            </a:r>
            <a:endParaRPr lang="en-US" sz="1200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6119218" y="2033588"/>
            <a:ext cx="130175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457230" y="2771775"/>
            <a:ext cx="0" cy="14914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17218" y="1651000"/>
            <a:ext cx="1322387" cy="693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</p:cNvCxnSpPr>
          <p:nvPr/>
        </p:nvCxnSpPr>
        <p:spPr>
          <a:xfrm flipV="1">
            <a:off x="3709281" y="3173414"/>
            <a:ext cx="106474" cy="599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19872" y="2634456"/>
            <a:ext cx="395883" cy="2897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271368" y="860425"/>
            <a:ext cx="828675" cy="10017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1"/>
          </p:cNvCxnSpPr>
          <p:nvPr/>
        </p:nvCxnSpPr>
        <p:spPr>
          <a:xfrm flipH="1">
            <a:off x="4931768" y="860425"/>
            <a:ext cx="179387" cy="860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1"/>
          </p:cNvCxnSpPr>
          <p:nvPr/>
        </p:nvCxnSpPr>
        <p:spPr>
          <a:xfrm>
            <a:off x="5111155" y="860426"/>
            <a:ext cx="684981" cy="7897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00043" y="850900"/>
            <a:ext cx="1570037" cy="814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00043" y="860425"/>
            <a:ext cx="2027237" cy="7897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52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vbg\Documents\Projects\Muon Accelerator Program\Images\130502 ids120_20-1.5T7m2+5 cryo1 i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5532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368413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Superconducting coils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732" y="737745"/>
            <a:ext cx="14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Resistive coils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9092" y="1198493"/>
            <a:ext cx="1462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 beam,</a:t>
            </a:r>
          </a:p>
          <a:p>
            <a:r>
              <a:rPr lang="en-US" dirty="0" smtClean="0"/>
              <a:t>Hg jet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5482969"/>
            <a:ext cx="1697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Mercury pool +</a:t>
            </a:r>
          </a:p>
          <a:p>
            <a:r>
              <a:rPr lang="en-US" dirty="0" smtClean="0"/>
              <a:t>Splash </a:t>
            </a:r>
            <a:r>
              <a:rPr lang="en-US" dirty="0" err="1" smtClean="0"/>
              <a:t>mitigator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4653136"/>
            <a:ext cx="1704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Tungsten beads,</a:t>
            </a:r>
          </a:p>
          <a:p>
            <a:r>
              <a:rPr lang="en-US" dirty="0" smtClean="0"/>
              <a:t>He-gas cooled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>
            <a:off x="4612196" y="553079"/>
            <a:ext cx="175828" cy="968579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</p:cNvCxnSpPr>
          <p:nvPr/>
        </p:nvCxnSpPr>
        <p:spPr>
          <a:xfrm>
            <a:off x="4788024" y="553079"/>
            <a:ext cx="1170130" cy="645414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68802" y="609600"/>
            <a:ext cx="375506" cy="588893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804248" y="588213"/>
            <a:ext cx="164554" cy="716551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24044" y="946488"/>
            <a:ext cx="623920" cy="165442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40446" y="1628800"/>
            <a:ext cx="2207518" cy="118813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040052" y="3212976"/>
            <a:ext cx="460240" cy="144016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</p:cNvCxnSpPr>
          <p:nvPr/>
        </p:nvCxnSpPr>
        <p:spPr>
          <a:xfrm flipH="1" flipV="1">
            <a:off x="5270172" y="2816932"/>
            <a:ext cx="1734634" cy="2666037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224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vbg\Documents\Projects\Muon Accelerator Program\Images\130502 ids120_20-1.5T7m2+5 cryo1 i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5532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00092" y="368413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Superconducting coils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63371" y="404664"/>
            <a:ext cx="2620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Mercury Module: mercury jet, collection pool + resistive coils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08004" y="4581128"/>
            <a:ext cx="1885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Shielding Module:</a:t>
            </a:r>
          </a:p>
          <a:p>
            <a:r>
              <a:rPr lang="en-US" dirty="0" smtClean="0"/>
              <a:t>Tungsten beads,</a:t>
            </a:r>
          </a:p>
          <a:p>
            <a:r>
              <a:rPr lang="en-US" dirty="0" smtClean="0"/>
              <a:t>He-gas cooled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68044" y="553078"/>
            <a:ext cx="439419" cy="855075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>
          <a:xfrm>
            <a:off x="5400092" y="553079"/>
            <a:ext cx="432048" cy="645414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07904" y="1198493"/>
            <a:ext cx="540060" cy="1402415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040052" y="3212976"/>
            <a:ext cx="460240" cy="144016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23928" y="875786"/>
            <a:ext cx="1576364" cy="154510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80259" y="1268760"/>
            <a:ext cx="95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Cryostat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39752" y="1453426"/>
            <a:ext cx="324036" cy="103366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5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27" y="0"/>
            <a:ext cx="6914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4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0504 ids120_15-1.5T7m3+4 utilties"/>
          <p:cNvPicPr>
            <a:picLocks noGrp="1" noChangeAspect="1"/>
          </p:cNvPicPr>
          <p:nvPr isPhoto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" t="1324" r="7286" b="5148"/>
          <a:stretch/>
        </p:blipFill>
        <p:spPr bwMode="auto">
          <a:xfrm>
            <a:off x="201957" y="2996952"/>
            <a:ext cx="310896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256076" y="4469916"/>
            <a:ext cx="3272743" cy="76692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400" dirty="0" smtClean="0"/>
              <a:t>IDS120_15-1.5T7m3+4 Utility Connections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D8D86E"/>
              </a:clrFrom>
              <a:clrTo>
                <a:srgbClr val="D8D86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57" y="224644"/>
            <a:ext cx="305757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38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3500</TotalTime>
  <Words>191</Words>
  <Application>Microsoft Office PowerPoint</Application>
  <PresentationFormat>On-screen Show (4:3)</PresentationFormat>
  <Paragraphs>87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IDS120_15-1.5T7m3+4 Utility Connections</vt:lpstr>
      <vt:lpstr>IDS120k, IDS12020-1.5T7m2+5, IDS120_15-15.7m3+4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IDS120_20-1.5T7m2+5  Utility Connections</vt:lpstr>
      <vt:lpstr>IDS120_15-1.5T7m3+4 Utility Connections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</dc:creator>
  <cp:lastModifiedBy>Kirk</cp:lastModifiedBy>
  <cp:revision>22</cp:revision>
  <dcterms:created xsi:type="dcterms:W3CDTF">2013-05-03T20:21:36Z</dcterms:created>
  <dcterms:modified xsi:type="dcterms:W3CDTF">2013-05-07T05:34:36Z</dcterms:modified>
</cp:coreProperties>
</file>