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98" r:id="rId4"/>
    <p:sldId id="311" r:id="rId5"/>
    <p:sldId id="281" r:id="rId6"/>
    <p:sldId id="265" r:id="rId7"/>
    <p:sldId id="285" r:id="rId8"/>
    <p:sldId id="328" r:id="rId9"/>
    <p:sldId id="302" r:id="rId10"/>
    <p:sldId id="304" r:id="rId11"/>
    <p:sldId id="305" r:id="rId12"/>
    <p:sldId id="266" r:id="rId13"/>
    <p:sldId id="267" r:id="rId14"/>
    <p:sldId id="306" r:id="rId15"/>
    <p:sldId id="307" r:id="rId16"/>
    <p:sldId id="268" r:id="rId17"/>
    <p:sldId id="312" r:id="rId18"/>
    <p:sldId id="269" r:id="rId19"/>
    <p:sldId id="270" r:id="rId20"/>
    <p:sldId id="271" r:id="rId21"/>
    <p:sldId id="258" r:id="rId22"/>
    <p:sldId id="313" r:id="rId23"/>
    <p:sldId id="314" r:id="rId24"/>
    <p:sldId id="320" r:id="rId25"/>
    <p:sldId id="272" r:id="rId26"/>
    <p:sldId id="315" r:id="rId27"/>
    <p:sldId id="261" r:id="rId28"/>
    <p:sldId id="316" r:id="rId29"/>
    <p:sldId id="286" r:id="rId30"/>
    <p:sldId id="317" r:id="rId31"/>
    <p:sldId id="321" r:id="rId32"/>
    <p:sldId id="278" r:id="rId33"/>
    <p:sldId id="274" r:id="rId34"/>
    <p:sldId id="291" r:id="rId35"/>
    <p:sldId id="324" r:id="rId36"/>
    <p:sldId id="325" r:id="rId37"/>
    <p:sldId id="326" r:id="rId38"/>
    <p:sldId id="318" r:id="rId39"/>
    <p:sldId id="319" r:id="rId40"/>
    <p:sldId id="297" r:id="rId41"/>
    <p:sldId id="329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59" autoAdjust="0"/>
  </p:normalViewPr>
  <p:slideViewPr>
    <p:cSldViewPr snapToGrid="0">
      <p:cViewPr varScale="1">
        <p:scale>
          <a:sx n="111" d="100"/>
          <a:sy n="111" d="100"/>
        </p:scale>
        <p:origin x="-1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190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BF6F84-677B-4225-BAAB-378615BBA4E4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97EF3D5-DB98-4969-B6C4-D870B444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9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8:45 AM to 9:30 AM – including Q&amp;A</a:t>
            </a:r>
          </a:p>
          <a:p>
            <a:r>
              <a:rPr lang="en-US" dirty="0" smtClean="0"/>
              <a:t>Roughly 35</a:t>
            </a:r>
            <a:r>
              <a:rPr lang="en-US" baseline="0" dirty="0" smtClean="0"/>
              <a:t> slides should do it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Views and opinions expressed herein are my own, un-blessed by SNS, ORNL or DOE management.</a:t>
            </a: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51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MW</a:t>
            </a:r>
            <a:r>
              <a:rPr lang="en-US" baseline="0" dirty="0" smtClean="0"/>
              <a:t> </a:t>
            </a:r>
            <a:r>
              <a:rPr lang="en-US" dirty="0" smtClean="0"/>
              <a:t>facilities</a:t>
            </a:r>
            <a:r>
              <a:rPr lang="en-US" baseline="0" dirty="0" smtClean="0"/>
              <a:t> at different levels of maturity.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250CA-B492-4E92-976F-2D0626F7B5C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new </a:t>
            </a:r>
            <a:r>
              <a:rPr lang="en-US" dirty="0" err="1" smtClean="0"/>
              <a:t>Zr-Pb</a:t>
            </a:r>
            <a:r>
              <a:rPr lang="en-US" dirty="0" smtClean="0"/>
              <a:t> cannelloni target for SINQ</a:t>
            </a:r>
          </a:p>
          <a:p>
            <a:r>
              <a:rPr lang="en-US" dirty="0" smtClean="0"/>
              <a:t>Typical operating</a:t>
            </a:r>
            <a:r>
              <a:rPr lang="en-US" baseline="0" dirty="0" smtClean="0"/>
              <a:t> current on SINQ target now is 1500 µA. At 570 MeV, this is 855 kW</a:t>
            </a:r>
          </a:p>
          <a:p>
            <a:r>
              <a:rPr lang="en-US" baseline="0" dirty="0" smtClean="0"/>
              <a:t>Target 9  lasted 7.0 + 6.3 Ah, or roughly 7500 </a:t>
            </a:r>
            <a:r>
              <a:rPr lang="en-US" baseline="0" dirty="0" err="1" smtClean="0"/>
              <a:t>MW</a:t>
            </a:r>
            <a:r>
              <a:rPr lang="en-US" baseline="0" dirty="0" err="1" smtClean="0">
                <a:sym typeface="Symbol"/>
              </a:rPr>
              <a:t></a:t>
            </a:r>
            <a:r>
              <a:rPr lang="en-US" baseline="0" dirty="0" err="1" smtClean="0"/>
              <a:t>h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DACC3-FF59-4E1E-A4C2-C4ABA103CA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6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Mars is roughly 40 m from source?</a:t>
            </a:r>
            <a:r>
              <a:rPr lang="en-US" baseline="0" dirty="0" smtClean="0"/>
              <a:t> Check with Michael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22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few mislabels on this</a:t>
            </a:r>
            <a:r>
              <a:rPr lang="en-US" baseline="0" dirty="0" smtClean="0"/>
              <a:t> figure</a:t>
            </a:r>
          </a:p>
          <a:p>
            <a:pPr lvl="1"/>
            <a:r>
              <a:rPr lang="en-US" baseline="0" dirty="0" err="1" smtClean="0"/>
              <a:t>Fluence</a:t>
            </a:r>
            <a:r>
              <a:rPr lang="en-US" baseline="0" dirty="0" smtClean="0"/>
              <a:t> – not flux; left scale</a:t>
            </a:r>
          </a:p>
          <a:p>
            <a:pPr lvl="1"/>
            <a:r>
              <a:rPr lang="en-US" baseline="0" dirty="0" smtClean="0"/>
              <a:t>Target performance: right scale</a:t>
            </a:r>
            <a:endParaRPr lang="en-US" dirty="0" smtClean="0"/>
          </a:p>
          <a:p>
            <a:r>
              <a:rPr lang="en-US" dirty="0" smtClean="0"/>
              <a:t>Some of these are STIP targets – not clear</a:t>
            </a:r>
            <a:r>
              <a:rPr lang="en-US" baseline="0" dirty="0" smtClean="0"/>
              <a:t> if influence can be seen here</a:t>
            </a:r>
          </a:p>
          <a:p>
            <a:r>
              <a:rPr lang="en-US" baseline="0" dirty="0" smtClean="0"/>
              <a:t>Availability is very high</a:t>
            </a:r>
          </a:p>
          <a:p>
            <a:r>
              <a:rPr lang="en-US" baseline="0" dirty="0" smtClean="0"/>
              <a:t>Key lesson from MEGAPIE was merit in improving the source.  Users liked the improved performance. </a:t>
            </a:r>
          </a:p>
          <a:p>
            <a:r>
              <a:rPr lang="en-US" baseline="0" dirty="0" smtClean="0"/>
              <a:t>Calotte and lead reflector have been successful. Increasing power also. Additional improvements under consideration.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Due to fabrication problems (EB-welding) the safety shroud of the spare SINQ target had to be used </a:t>
            </a:r>
            <a:r>
              <a:rPr lang="en-US" dirty="0" smtClean="0">
                <a:sym typeface="Wingdings" panose="05000000000000000000" pitchFamily="2" charset="2"/>
              </a:rPr>
              <a:t> hemispherical shroud on T10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34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 ops started Dec.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70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65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31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has been modified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BCCE-6EF6-48CC-9449-0254061588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86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BCCE-6EF6-48CC-9449-0254061588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55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Approximate length is 2 m</a:t>
            </a:r>
          </a:p>
          <a:p>
            <a:r>
              <a:rPr lang="en-US" dirty="0" smtClean="0"/>
              <a:t>Empty</a:t>
            </a:r>
            <a:r>
              <a:rPr lang="en-US" baseline="0" dirty="0" smtClean="0"/>
              <a:t> mass is about 1130 kg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BCCE-6EF6-48CC-9449-0254061588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1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NSE – SNS		http://neutrons.ornl.gov/nse/</a:t>
            </a:r>
          </a:p>
          <a:p>
            <a:r>
              <a:rPr lang="en-US" dirty="0" err="1" smtClean="0"/>
              <a:t>iBIX</a:t>
            </a:r>
            <a:r>
              <a:rPr lang="en-US" dirty="0" smtClean="0"/>
              <a:t> – JPARC		http://j-parc.jp/researcher/MatLife/en/instrumentation/ns_spec.html#bl03</a:t>
            </a:r>
          </a:p>
          <a:p>
            <a:r>
              <a:rPr lang="en-US" dirty="0" smtClean="0"/>
              <a:t>Wish – ISIS TS-2	http://www.isis.stfc.ac.uk/instruments/wish/wish-6465.html</a:t>
            </a:r>
          </a:p>
          <a:p>
            <a:r>
              <a:rPr lang="en-US" dirty="0" smtClean="0"/>
              <a:t>UCN – PSI		http://ucn.web.psi.ch/index.htm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21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09May14</a:t>
            </a:r>
            <a:r>
              <a:rPr lang="en-US" baseline="0" dirty="0" smtClean="0"/>
              <a:t> power history plot</a:t>
            </a:r>
          </a:p>
          <a:p>
            <a:r>
              <a:rPr lang="en-US" baseline="0" dirty="0" smtClean="0"/>
              <a:t>1.4 MW achieved September 2013, albeit briefly </a:t>
            </a:r>
          </a:p>
          <a:p>
            <a:r>
              <a:rPr lang="en-US" baseline="0" dirty="0" smtClean="0"/>
              <a:t>Now running 1.25 MW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423B0-58CF-4785-BE14-580791A37BF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23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Missing reactor sources: CARR</a:t>
            </a:r>
          </a:p>
          <a:p>
            <a:r>
              <a:rPr lang="en-US" dirty="0" smtClean="0"/>
              <a:t>Missing spallation</a:t>
            </a:r>
            <a:r>
              <a:rPr lang="en-US" baseline="0" dirty="0" smtClean="0"/>
              <a:t> sources: SINQ, SNS, JSNS, Lujan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06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Diamond Light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31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Moderators: liquid methane, liquid hydrogen,</a:t>
            </a:r>
            <a:r>
              <a:rPr lang="en-US" baseline="0" dirty="0" smtClean="0"/>
              <a:t> water</a:t>
            </a:r>
          </a:p>
          <a:p>
            <a:r>
              <a:rPr lang="en-US" baseline="0" dirty="0" smtClean="0"/>
              <a:t>Beryllium reflector (1 inch diameter rods, D2O cooled)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52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Original target was</a:t>
            </a:r>
            <a:r>
              <a:rPr lang="en-US" baseline="0" dirty="0" smtClean="0"/>
              <a:t> uranium; radiation swelling was a problem.</a:t>
            </a:r>
          </a:p>
          <a:p>
            <a:r>
              <a:rPr lang="en-US" baseline="0" dirty="0" smtClean="0"/>
              <a:t>Next was solid tantalum; afterheat very high</a:t>
            </a:r>
          </a:p>
          <a:p>
            <a:pPr defTabSz="931774"/>
            <a:r>
              <a:rPr lang="en-US" baseline="0" dirty="0" smtClean="0"/>
              <a:t>Typical target lifetime: 100 </a:t>
            </a:r>
            <a:r>
              <a:rPr lang="en-US" baseline="0" dirty="0" err="1" smtClean="0"/>
              <a:t>MW</a:t>
            </a:r>
            <a:r>
              <a:rPr lang="en-US" baseline="0" dirty="0" err="1" smtClean="0">
                <a:sym typeface="Symbol"/>
              </a:rPr>
              <a:t></a:t>
            </a:r>
            <a:r>
              <a:rPr lang="en-US" baseline="0" dirty="0" err="1" smtClean="0"/>
              <a:t>d</a:t>
            </a:r>
            <a:r>
              <a:rPr lang="en-US" baseline="0" dirty="0" smtClean="0"/>
              <a:t> (2400 </a:t>
            </a:r>
            <a:r>
              <a:rPr lang="en-US" baseline="0" dirty="0" err="1" smtClean="0"/>
              <a:t>MW</a:t>
            </a:r>
            <a:r>
              <a:rPr lang="en-US" baseline="0" dirty="0" err="1" smtClean="0">
                <a:sym typeface="Symbol"/>
              </a:rPr>
              <a:t></a:t>
            </a:r>
            <a:r>
              <a:rPr lang="en-US" baseline="0" dirty="0" err="1" smtClean="0"/>
              <a:t>h</a:t>
            </a:r>
            <a:r>
              <a:rPr lang="en-US" baseline="0" dirty="0" smtClean="0"/>
              <a:t>) ??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05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 3171 </a:t>
            </a:r>
            <a:r>
              <a:rPr lang="en-US" dirty="0" err="1" smtClean="0"/>
              <a:t>hr</a:t>
            </a:r>
            <a:r>
              <a:rPr lang="en-US" dirty="0" smtClean="0"/>
              <a:t> of beam on target(s) 15May123 – 29Mar13</a:t>
            </a:r>
            <a:r>
              <a:rPr lang="en-US" baseline="0" dirty="0" smtClean="0"/>
              <a:t> (?)</a:t>
            </a:r>
            <a:endParaRPr lang="en-US" dirty="0" smtClean="0"/>
          </a:p>
          <a:p>
            <a:r>
              <a:rPr lang="en-US" dirty="0" smtClean="0"/>
              <a:t>642 </a:t>
            </a:r>
            <a:r>
              <a:rPr lang="en-US" dirty="0" err="1" smtClean="0"/>
              <a:t>mAh</a:t>
            </a:r>
            <a:r>
              <a:rPr lang="en-US" dirty="0" smtClean="0"/>
              <a:t> on target (514 </a:t>
            </a:r>
            <a:r>
              <a:rPr lang="en-US" dirty="0" err="1" smtClean="0"/>
              <a:t>MW</a:t>
            </a:r>
            <a:r>
              <a:rPr lang="en-US" dirty="0" err="1" smtClean="0">
                <a:sym typeface="Symbol"/>
              </a:rPr>
              <a:t></a:t>
            </a:r>
            <a:r>
              <a:rPr lang="en-US" dirty="0" err="1" smtClean="0"/>
              <a:t>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0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/>
              <a:t>LANSCE Activity Report 2012</a:t>
            </a:r>
          </a:p>
          <a:p>
            <a:pPr defTabSz="931774"/>
            <a:r>
              <a:rPr lang="en-US" dirty="0"/>
              <a:t>LANSCE has diverse applications / facilities:</a:t>
            </a:r>
          </a:p>
          <a:p>
            <a:pPr defTabSz="931774"/>
            <a:r>
              <a:rPr lang="en-US" dirty="0"/>
              <a:t>IPF, UCN, </a:t>
            </a:r>
            <a:r>
              <a:rPr lang="en-US" dirty="0" err="1"/>
              <a:t>pRad</a:t>
            </a:r>
            <a:r>
              <a:rPr lang="en-US" dirty="0"/>
              <a:t>, WNR</a:t>
            </a:r>
          </a:p>
          <a:p>
            <a:pPr defTabSz="931774"/>
            <a:r>
              <a:rPr lang="en-US" dirty="0"/>
              <a:t>NNSA is the main sponsor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37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Tungsten</a:t>
            </a:r>
            <a:r>
              <a:rPr lang="en-US" baseline="0" dirty="0" smtClean="0"/>
              <a:t> targets</a:t>
            </a:r>
          </a:p>
          <a:p>
            <a:r>
              <a:rPr lang="en-US" baseline="0" dirty="0" smtClean="0"/>
              <a:t>Tantalum cladding</a:t>
            </a:r>
          </a:p>
          <a:p>
            <a:r>
              <a:rPr lang="en-US" baseline="0" dirty="0" smtClean="0"/>
              <a:t>Water cooled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EF3D5-DB98-4969-B6C4-D870B44488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6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8" y="1085334"/>
            <a:ext cx="4454622" cy="877163"/>
          </a:xfrm>
        </p:spPr>
        <p:txBody>
          <a:bodyPr wrap="square">
            <a:spAutoFit/>
          </a:bodyPr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8" y="2667000"/>
            <a:ext cx="4170536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New_DOE_Logo_Color_04280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8875"/>
            <a:ext cx="1743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ORNL_managed b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7038" y="6201688"/>
            <a:ext cx="3505200" cy="452426"/>
          </a:xfrm>
          <a:prstGeom prst="rect">
            <a:avLst/>
          </a:prstGeom>
        </p:spPr>
      </p:pic>
      <p:pic>
        <p:nvPicPr>
          <p:cNvPr id="9" name="Picture 1" descr="nscd_Circles_PPT_template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7" t="12038" b="14075"/>
          <a:stretch>
            <a:fillRect/>
          </a:stretch>
        </p:blipFill>
        <p:spPr bwMode="auto">
          <a:xfrm>
            <a:off x="4381500" y="825500"/>
            <a:ext cx="4762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44545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662738"/>
            <a:ext cx="2895600" cy="1825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NScS_ELT_20071203 </a:t>
            </a:r>
          </a:p>
        </p:txBody>
      </p:sp>
    </p:spTree>
    <p:extLst>
      <p:ext uri="{BB962C8B-B14F-4D97-AF65-F5344CB8AC3E}">
        <p14:creationId xmlns:p14="http://schemas.microsoft.com/office/powerpoint/2010/main" val="1247516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4847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04" y="1344823"/>
            <a:ext cx="8229600" cy="202414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flipH="1">
            <a:off x="228600" y="640285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defTabSz="173038" eaLnBrk="1" hangingPunct="1">
              <a:lnSpc>
                <a:spcPct val="90000"/>
              </a:lnSpc>
              <a:tabLst>
                <a:tab pos="230188" algn="l"/>
              </a:tabLst>
              <a:defRPr/>
            </a:pPr>
            <a:fld id="{5090E27C-CA13-484A-97F4-0144A35C19E2}" type="slidenum">
              <a:rPr lang="en-US" sz="900" b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algn="l" defTabSz="173038" eaLnBrk="1" hangingPunct="1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r>
              <a:rPr lang="en-US" sz="900" b="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b="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b="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  <a:endParaRPr lang="en-US" sz="900" b="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10" descr="ORNL emboss_2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56"/>
          <p:cNvSpPr txBox="1">
            <a:spLocks noChangeArrowheads="1"/>
          </p:cNvSpPr>
          <p:nvPr/>
        </p:nvSpPr>
        <p:spPr>
          <a:xfrm>
            <a:off x="3124200" y="6476464"/>
            <a:ext cx="2895600" cy="1825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Spallation Neutron Source Facilities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>
          <a:solidFill>
            <a:srgbClr val="006C3A"/>
          </a:solidFill>
          <a:latin typeface="Arial Black" pitchFamily="34" charset="0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400"/>
        </a:spcBef>
        <a:buClr>
          <a:srgbClr val="006C3A"/>
        </a:buClr>
        <a:buFont typeface="Arial" pitchFamily="34" charset="0"/>
        <a:buChar char="•"/>
        <a:defRPr sz="2800" b="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defTabSz="914400" rtl="0" eaLnBrk="1" latinLnBrk="0" hangingPunct="1">
        <a:lnSpc>
          <a:spcPct val="90000"/>
        </a:lnSpc>
        <a:spcBef>
          <a:spcPts val="800"/>
        </a:spcBef>
        <a:buClr>
          <a:srgbClr val="006C3A"/>
        </a:buClr>
        <a:buFont typeface="Arial" pitchFamily="34" charset="0"/>
        <a:buChar char="–"/>
        <a:defRPr sz="2400" b="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defTabSz="914400" rtl="0" eaLnBrk="1" latinLnBrk="0" hangingPunct="1">
        <a:lnSpc>
          <a:spcPct val="90000"/>
        </a:lnSpc>
        <a:spcBef>
          <a:spcPts val="800"/>
        </a:spcBef>
        <a:buClr>
          <a:srgbClr val="006C3A"/>
        </a:buClr>
        <a:buFont typeface="Arial" pitchFamily="34" charset="0"/>
        <a:buChar char="•"/>
        <a:defRPr sz="2000" b="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defTabSz="914400" rtl="0" eaLnBrk="1" latinLnBrk="0" hangingPunct="1">
        <a:lnSpc>
          <a:spcPct val="90000"/>
        </a:lnSpc>
        <a:spcBef>
          <a:spcPts val="800"/>
        </a:spcBef>
        <a:buClr>
          <a:srgbClr val="006C3A"/>
        </a:buClr>
        <a:buFont typeface="Arial" pitchFamily="34" charset="0"/>
        <a:buChar char="–"/>
        <a:defRPr sz="1800" b="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defTabSz="914400" rtl="0" eaLnBrk="1" latinLnBrk="0" hangingPunct="1">
        <a:lnSpc>
          <a:spcPct val="90000"/>
        </a:lnSpc>
        <a:spcBef>
          <a:spcPts val="600"/>
        </a:spcBef>
        <a:buClr>
          <a:srgbClr val="006C3A"/>
        </a:buClr>
        <a:buFont typeface="Arial" pitchFamily="34" charset="0"/>
        <a:buChar char="»"/>
        <a:defRPr sz="1800" b="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sis.stfc.ac.uk/instruments/wish/wish-6465.html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-parc.jp/researcher/MatLife/en/instrumentation/ns_spec.html#bl03" TargetMode="External"/><Relationship Id="rId5" Type="http://schemas.openxmlformats.org/officeDocument/2006/relationships/image" Target="../media/image6.jpeg"/><Relationship Id="rId10" Type="http://schemas.openxmlformats.org/officeDocument/2006/relationships/hyperlink" Target="http://ucn.web.psi.ch/index.htm" TargetMode="External"/><Relationship Id="rId4" Type="http://schemas.openxmlformats.org/officeDocument/2006/relationships/hyperlink" Target="http://neutrons.ornl.gov/nse/" TargetMode="External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57200"/>
            <a:ext cx="5978622" cy="827919"/>
          </a:xfrm>
        </p:spPr>
        <p:txBody>
          <a:bodyPr/>
          <a:lstStyle/>
          <a:p>
            <a:r>
              <a:rPr lang="en-US" sz="2800" dirty="0" smtClean="0"/>
              <a:t>Spallation Neutron Sources Around the World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7" y="3046544"/>
            <a:ext cx="5558804" cy="3218317"/>
          </a:xfrm>
        </p:spPr>
        <p:txBody>
          <a:bodyPr/>
          <a:lstStyle/>
          <a:p>
            <a:r>
              <a:rPr lang="en-US" dirty="0" smtClean="0"/>
              <a:t>Bernie Riemer</a:t>
            </a:r>
          </a:p>
          <a:p>
            <a:endParaRPr lang="en-US" dirty="0" smtClean="0"/>
          </a:p>
          <a:p>
            <a:r>
              <a:rPr lang="en-US" sz="1400" dirty="0" smtClean="0"/>
              <a:t>Thanks to others for the many shamelessly pilfered slides used herein …</a:t>
            </a: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180945"/>
            <a:ext cx="3060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High Power </a:t>
            </a:r>
            <a:r>
              <a:rPr lang="en-US" sz="1000" dirty="0" err="1" smtClean="0"/>
              <a:t>Targetry</a:t>
            </a:r>
            <a:r>
              <a:rPr lang="en-US" sz="1000" dirty="0" smtClean="0"/>
              <a:t> Workshop</a:t>
            </a:r>
          </a:p>
          <a:p>
            <a:r>
              <a:rPr lang="en-US" sz="1000" dirty="0" smtClean="0"/>
              <a:t>20-23</a:t>
            </a:r>
            <a:r>
              <a:rPr lang="en-US" sz="1000" dirty="0"/>
              <a:t> </a:t>
            </a:r>
            <a:r>
              <a:rPr lang="en-US" sz="1000" dirty="0" smtClean="0"/>
              <a:t>May 2014 Fermi National Accelerator Laboratory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915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" y="0"/>
            <a:ext cx="90508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26952" y="424870"/>
            <a:ext cx="918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T. Broome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810928" y="955451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b="1" dirty="0"/>
              <a:t>Running since </a:t>
            </a:r>
            <a:r>
              <a:rPr lang="en-US" sz="2400" b="1" dirty="0" smtClean="0"/>
              <a:t>1984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8352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772"/>
            <a:ext cx="9144000" cy="640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776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 Black" pitchFamily="-28" charset="0"/>
              </a:rPr>
              <a:t>kW class spallation neutron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750347"/>
            <a:ext cx="4158872" cy="2220095"/>
          </a:xfrm>
        </p:spPr>
        <p:txBody>
          <a:bodyPr/>
          <a:lstStyle/>
          <a:p>
            <a:r>
              <a:rPr lang="en-US" dirty="0" smtClean="0"/>
              <a:t>ISIS TS-1 at RAL</a:t>
            </a:r>
          </a:p>
          <a:p>
            <a:pPr lvl="1"/>
            <a:r>
              <a:rPr lang="en-US" dirty="0" smtClean="0"/>
              <a:t>40 / 50 </a:t>
            </a:r>
            <a:r>
              <a:rPr lang="en-US" dirty="0"/>
              <a:t>Hz, </a:t>
            </a:r>
            <a:r>
              <a:rPr lang="en-US" dirty="0" smtClean="0"/>
              <a:t>short-pulse (SP)</a:t>
            </a:r>
          </a:p>
          <a:p>
            <a:pPr lvl="1"/>
            <a:r>
              <a:rPr lang="en-GB" altLang="en-US" dirty="0" smtClean="0"/>
              <a:t>800 </a:t>
            </a:r>
            <a:r>
              <a:rPr lang="en-GB" altLang="en-US" dirty="0"/>
              <a:t>MeV </a:t>
            </a:r>
            <a:r>
              <a:rPr lang="en-US" dirty="0"/>
              <a:t>H</a:t>
            </a:r>
            <a:r>
              <a:rPr lang="en-US" baseline="30000" dirty="0"/>
              <a:t>+</a:t>
            </a:r>
            <a:endParaRPr lang="en-GB" altLang="en-US" dirty="0" smtClean="0"/>
          </a:p>
          <a:p>
            <a:pPr lvl="1"/>
            <a:r>
              <a:rPr lang="en-US" dirty="0" smtClean="0"/>
              <a:t>160 kW</a:t>
            </a:r>
          </a:p>
          <a:p>
            <a:pPr lvl="1"/>
            <a:r>
              <a:rPr lang="en-US" dirty="0" smtClean="0"/>
              <a:t>W plates target with Ta clad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13" y="596063"/>
            <a:ext cx="3513221" cy="238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TgtA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68" y="584026"/>
            <a:ext cx="5041232" cy="46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31568" y="2550695"/>
            <a:ext cx="1191127" cy="38268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56035" y="6011598"/>
            <a:ext cx="15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Broome, ISIS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4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6" grpId="1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 Black" pitchFamily="-28" charset="0"/>
              </a:rPr>
              <a:t>kW class </a:t>
            </a:r>
            <a:r>
              <a:rPr lang="en-US" altLang="ja-JP" dirty="0">
                <a:latin typeface="Arial Black" pitchFamily="-28" charset="0"/>
              </a:rPr>
              <a:t>s</a:t>
            </a:r>
            <a:r>
              <a:rPr lang="en-US" altLang="ja-JP" dirty="0" smtClean="0">
                <a:latin typeface="Arial Black" pitchFamily="-28" charset="0"/>
              </a:rPr>
              <a:t>pallation neutron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750347"/>
            <a:ext cx="4014493" cy="4092402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ISIS TS-1 at RAL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40 / 50 Hz, SP </a:t>
            </a:r>
            <a:r>
              <a:rPr lang="en-GB" altLang="en-US" dirty="0" smtClean="0">
                <a:solidFill>
                  <a:schemeClr val="bg1">
                    <a:lumMod val="75000"/>
                  </a:schemeClr>
                </a:solidFill>
              </a:rPr>
              <a:t>800 MeV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baseline="30000" dirty="0" smtClean="0">
                <a:solidFill>
                  <a:schemeClr val="bg1">
                    <a:lumMod val="75000"/>
                  </a:schemeClr>
                </a:solidFill>
              </a:rPr>
              <a:t>+</a:t>
            </a:r>
            <a:endParaRPr lang="en-GB" alt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160 kW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 target with Ta clad</a:t>
            </a:r>
          </a:p>
          <a:p>
            <a:r>
              <a:rPr lang="en-US" dirty="0" smtClean="0"/>
              <a:t>ISIS TS-2 at RAL</a:t>
            </a:r>
          </a:p>
          <a:p>
            <a:pPr lvl="1"/>
            <a:r>
              <a:rPr lang="en-US" dirty="0" smtClean="0"/>
              <a:t>10 Hz</a:t>
            </a:r>
            <a:r>
              <a:rPr lang="en-US" dirty="0"/>
              <a:t>, </a:t>
            </a:r>
            <a:r>
              <a:rPr lang="en-US" dirty="0" smtClean="0"/>
              <a:t>SP </a:t>
            </a:r>
            <a:r>
              <a:rPr lang="en-GB" altLang="en-US" dirty="0"/>
              <a:t>800 MeV </a:t>
            </a:r>
            <a:r>
              <a:rPr lang="en-US" dirty="0"/>
              <a:t>H</a:t>
            </a:r>
            <a:r>
              <a:rPr lang="en-US" baseline="30000" dirty="0"/>
              <a:t>+</a:t>
            </a:r>
            <a:endParaRPr lang="en-US" dirty="0" smtClean="0"/>
          </a:p>
          <a:p>
            <a:pPr lvl="1"/>
            <a:r>
              <a:rPr lang="en-US" dirty="0" smtClean="0"/>
              <a:t>32 </a:t>
            </a:r>
            <a:r>
              <a:rPr lang="en-US" dirty="0"/>
              <a:t>kW</a:t>
            </a:r>
          </a:p>
          <a:p>
            <a:pPr lvl="1"/>
            <a:r>
              <a:rPr lang="en-US" dirty="0" smtClean="0"/>
              <a:t>Monolithic W rod target</a:t>
            </a:r>
          </a:p>
          <a:p>
            <a:pPr lvl="2"/>
            <a:r>
              <a:rPr lang="en-US" dirty="0" smtClean="0"/>
              <a:t>with </a:t>
            </a:r>
            <a:r>
              <a:rPr lang="en-US" dirty="0"/>
              <a:t>Ta </a:t>
            </a:r>
            <a:r>
              <a:rPr lang="en-US" dirty="0" smtClean="0"/>
              <a:t>clad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9303" y="674946"/>
            <a:ext cx="4134414" cy="507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5984" y="2244243"/>
            <a:ext cx="3125787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356035" y="6011598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 Jones, ISIS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4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Operations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1203" y="1344822"/>
            <a:ext cx="4848985" cy="2437590"/>
          </a:xfrm>
        </p:spPr>
        <p:txBody>
          <a:bodyPr/>
          <a:lstStyle/>
          <a:p>
            <a:r>
              <a:rPr lang="en-US" dirty="0" smtClean="0"/>
              <a:t>Total of 3200 </a:t>
            </a:r>
            <a:r>
              <a:rPr lang="en-US" dirty="0" err="1" smtClean="0"/>
              <a:t>hr</a:t>
            </a:r>
            <a:r>
              <a:rPr lang="en-US" dirty="0" smtClean="0"/>
              <a:t> of beam on targets in 2012-13 run cycles</a:t>
            </a:r>
          </a:p>
          <a:p>
            <a:r>
              <a:rPr lang="en-US" dirty="0" smtClean="0"/>
              <a:t>642 </a:t>
            </a:r>
            <a:r>
              <a:rPr lang="en-US" dirty="0" err="1" smtClean="0"/>
              <a:t>mAh</a:t>
            </a:r>
            <a:r>
              <a:rPr lang="en-US" dirty="0" smtClean="0"/>
              <a:t> at 800 MeV</a:t>
            </a:r>
          </a:p>
          <a:p>
            <a:pPr lvl="1"/>
            <a:r>
              <a:rPr lang="en-US" dirty="0" smtClean="0"/>
              <a:t>500+ </a:t>
            </a:r>
            <a:r>
              <a:rPr lang="en-US" dirty="0" err="1" smtClean="0"/>
              <a:t>MW</a:t>
            </a:r>
            <a:r>
              <a:rPr lang="en-US" dirty="0" err="1" smtClean="0">
                <a:sym typeface="Symbol"/>
              </a:rPr>
              <a:t>h</a:t>
            </a:r>
            <a:endParaRPr lang="en-US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&gt; 419 publications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513" y="508958"/>
            <a:ext cx="4734760" cy="571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80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TS-1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921386"/>
            <a:ext cx="8825762" cy="1047466"/>
          </a:xfrm>
        </p:spPr>
        <p:txBody>
          <a:bodyPr/>
          <a:lstStyle/>
          <a:p>
            <a:r>
              <a:rPr lang="en-US" dirty="0" smtClean="0"/>
              <a:t>In December 2014, TS-1 will have its 30 year anniversary</a:t>
            </a:r>
          </a:p>
          <a:p>
            <a:r>
              <a:rPr lang="en-US" dirty="0" smtClean="0"/>
              <a:t>Upgrades are being contemplated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30" y="1917333"/>
            <a:ext cx="5848709" cy="42701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70681" y="2003504"/>
            <a:ext cx="1016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Fletcher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73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 Black" pitchFamily="-28" charset="0"/>
              </a:rPr>
              <a:t>kW class spallation neutron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750347"/>
            <a:ext cx="8229600" cy="596471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ISIS TS-1 at RAL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40 / 50 Hz, SP </a:t>
            </a:r>
            <a:r>
              <a:rPr lang="en-GB" altLang="en-US" dirty="0" smtClean="0">
                <a:solidFill>
                  <a:schemeClr val="bg1">
                    <a:lumMod val="75000"/>
                  </a:schemeClr>
                </a:solidFill>
              </a:rPr>
              <a:t>800 MeV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baseline="30000" dirty="0" smtClean="0">
                <a:solidFill>
                  <a:schemeClr val="bg1">
                    <a:lumMod val="75000"/>
                  </a:schemeClr>
                </a:solidFill>
              </a:rPr>
              <a:t>+</a:t>
            </a:r>
            <a:endParaRPr lang="en-GB" alt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160 kW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 target with Ta clad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ISIS TS-2 at RAL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10 Hz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SP </a:t>
            </a:r>
            <a:r>
              <a:rPr lang="en-GB" altLang="en-US" dirty="0">
                <a:solidFill>
                  <a:schemeClr val="bg1">
                    <a:lumMod val="75000"/>
                  </a:schemeClr>
                </a:solidFill>
              </a:rPr>
              <a:t>800 MeV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+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32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kW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 target with Ta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clad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/>
              <a:t>Lujan Center at LANSCE </a:t>
            </a:r>
          </a:p>
          <a:p>
            <a:pPr lvl="1"/>
            <a:r>
              <a:rPr lang="en-US" dirty="0" smtClean="0"/>
              <a:t>20 </a:t>
            </a:r>
            <a:r>
              <a:rPr lang="en-US" dirty="0"/>
              <a:t>Hz, </a:t>
            </a:r>
            <a:r>
              <a:rPr lang="en-US" dirty="0" smtClean="0"/>
              <a:t>SP </a:t>
            </a:r>
            <a:r>
              <a:rPr lang="en-GB" altLang="en-US" dirty="0"/>
              <a:t>800 MeV </a:t>
            </a:r>
            <a:r>
              <a:rPr lang="en-US" dirty="0"/>
              <a:t>H</a:t>
            </a:r>
            <a:r>
              <a:rPr lang="en-US" baseline="30000" dirty="0"/>
              <a:t>+</a:t>
            </a:r>
            <a:endParaRPr lang="en-US" dirty="0" smtClean="0"/>
          </a:p>
          <a:p>
            <a:pPr lvl="1"/>
            <a:r>
              <a:rPr lang="en-US" dirty="0" smtClean="0"/>
              <a:t>100 kW</a:t>
            </a:r>
          </a:p>
          <a:p>
            <a:pPr lvl="1"/>
            <a:r>
              <a:rPr lang="en-US" dirty="0"/>
              <a:t>W </a:t>
            </a:r>
            <a:r>
              <a:rPr lang="en-US" dirty="0" smtClean="0"/>
              <a:t>disks target </a:t>
            </a:r>
            <a:r>
              <a:rPr lang="en-US" dirty="0"/>
              <a:t>with Ta </a:t>
            </a:r>
            <a:r>
              <a:rPr lang="en-US" dirty="0" smtClean="0"/>
              <a:t>clad</a:t>
            </a:r>
          </a:p>
          <a:p>
            <a:pPr lvl="1"/>
            <a:r>
              <a:rPr lang="en-US" dirty="0" smtClean="0"/>
              <a:t>Vertical beam injection</a:t>
            </a:r>
            <a:endParaRPr lang="en-US" dirty="0"/>
          </a:p>
        </p:txBody>
      </p:sp>
      <p:pic>
        <p:nvPicPr>
          <p:cNvPr id="6" name="Picture 3" descr="Assy Lower Area without Title.jpg"/>
          <p:cNvPicPr>
            <a:picLocks noChangeAspect="1"/>
          </p:cNvPicPr>
          <p:nvPr/>
        </p:nvPicPr>
        <p:blipFill rotWithShape="1">
          <a:blip r:embed="rId2"/>
          <a:srcRect b="2926"/>
          <a:stretch/>
        </p:blipFill>
        <p:spPr bwMode="auto">
          <a:xfrm>
            <a:off x="3966522" y="1000892"/>
            <a:ext cx="4059922" cy="537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n 3"/>
          <p:cNvSpPr/>
          <p:nvPr/>
        </p:nvSpPr>
        <p:spPr>
          <a:xfrm>
            <a:off x="6008840" y="3660478"/>
            <a:ext cx="308980" cy="422277"/>
          </a:xfrm>
          <a:prstGeom prst="can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/>
          <p:nvPr/>
        </p:nvSpPr>
        <p:spPr>
          <a:xfrm>
            <a:off x="6008840" y="4520839"/>
            <a:ext cx="308980" cy="979348"/>
          </a:xfrm>
          <a:prstGeom prst="can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Assy Lower Detail without Title.ps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6132" y="2899380"/>
            <a:ext cx="5113894" cy="347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535996" y="6191418"/>
            <a:ext cx="1608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O’Toole, LANL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0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10" grpId="0" animBg="1"/>
      <p:bldP spid="10" grpId="1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6" y="177114"/>
            <a:ext cx="9031707" cy="487954"/>
          </a:xfrm>
        </p:spPr>
        <p:txBody>
          <a:bodyPr/>
          <a:lstStyle/>
          <a:p>
            <a:r>
              <a:rPr lang="en-US" dirty="0" smtClean="0"/>
              <a:t>Lujan Neutron Scattering Center </a:t>
            </a:r>
            <a:r>
              <a:rPr lang="en-US" sz="2800" dirty="0" smtClean="0"/>
              <a:t>at</a:t>
            </a:r>
            <a:r>
              <a:rPr lang="en-US" dirty="0" smtClean="0"/>
              <a:t> </a:t>
            </a:r>
            <a:r>
              <a:rPr lang="en-US" sz="2400" dirty="0" smtClean="0"/>
              <a:t>LANSCE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344823"/>
            <a:ext cx="4512554" cy="4321183"/>
          </a:xfrm>
        </p:spPr>
        <p:txBody>
          <a:bodyPr/>
          <a:lstStyle/>
          <a:p>
            <a:r>
              <a:rPr lang="en-US" dirty="0" smtClean="0"/>
              <a:t>Operated ~900 </a:t>
            </a:r>
            <a:r>
              <a:rPr lang="en-US" dirty="0" err="1" smtClean="0"/>
              <a:t>hr</a:t>
            </a:r>
            <a:r>
              <a:rPr lang="en-US" dirty="0" smtClean="0"/>
              <a:t> in 2012</a:t>
            </a:r>
          </a:p>
          <a:p>
            <a:pPr lvl="1"/>
            <a:r>
              <a:rPr lang="en-US" dirty="0" smtClean="0"/>
              <a:t>Beam is shared between several experimental facilities</a:t>
            </a:r>
          </a:p>
          <a:p>
            <a:r>
              <a:rPr lang="en-US" dirty="0" smtClean="0"/>
              <a:t>Proposed </a:t>
            </a:r>
            <a:r>
              <a:rPr lang="en-US" dirty="0"/>
              <a:t>cessation of funding for the Lujan Neutron Scattering Center operations from the DOE's Office of Science Basic Energy </a:t>
            </a:r>
            <a:r>
              <a:rPr lang="en-US" dirty="0" smtClean="0"/>
              <a:t>Sciences – FY15</a:t>
            </a:r>
          </a:p>
          <a:p>
            <a:pPr lvl="1"/>
            <a:r>
              <a:rPr lang="en-US" dirty="0" smtClean="0"/>
              <a:t>NNSA mission continues</a:t>
            </a:r>
          </a:p>
        </p:txBody>
      </p:sp>
      <p:pic>
        <p:nvPicPr>
          <p:cNvPr id="9218" name="Picture 2" descr="http://www.alphascientific.com/images/customer/lansce_aerial_b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0" t="6945" r="10384" b="9134"/>
          <a:stretch/>
        </p:blipFill>
        <p:spPr bwMode="auto">
          <a:xfrm>
            <a:off x="4908429" y="971729"/>
            <a:ext cx="4114800" cy="370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14235" y="602397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Running since 1985</a:t>
            </a:r>
            <a:endParaRPr lang="en-US" dirty="0"/>
          </a:p>
        </p:txBody>
      </p:sp>
      <p:pic>
        <p:nvPicPr>
          <p:cNvPr id="9220" name="Picture 4" descr="http://science.lanl.gov/gallery/images/luj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945" y="3618978"/>
            <a:ext cx="4821284" cy="3115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374105" y="2735179"/>
            <a:ext cx="946485" cy="5614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51" y="572491"/>
            <a:ext cx="3513221" cy="238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 Black" pitchFamily="-28" charset="0"/>
              </a:rPr>
              <a:t>kW class spallation neutron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750347"/>
            <a:ext cx="8229600" cy="5529719"/>
          </a:xfrm>
        </p:spPr>
        <p:txBody>
          <a:bodyPr/>
          <a:lstStyle/>
          <a:p>
            <a:r>
              <a:rPr lang="en-US" dirty="0" smtClean="0"/>
              <a:t>ISIS TS-1 at RAL</a:t>
            </a:r>
          </a:p>
          <a:p>
            <a:pPr lvl="1"/>
            <a:r>
              <a:rPr lang="en-US" dirty="0" smtClean="0"/>
              <a:t>40 / 50 Hz, SP </a:t>
            </a:r>
            <a:r>
              <a:rPr lang="en-GB" altLang="en-US" dirty="0" smtClean="0"/>
              <a:t>800 MeV </a:t>
            </a:r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endParaRPr lang="en-GB" altLang="en-US" dirty="0" smtClean="0"/>
          </a:p>
          <a:p>
            <a:pPr lvl="1"/>
            <a:r>
              <a:rPr lang="en-US" dirty="0" smtClean="0"/>
              <a:t>160 kW</a:t>
            </a:r>
          </a:p>
          <a:p>
            <a:pPr lvl="1"/>
            <a:r>
              <a:rPr lang="en-US" dirty="0" smtClean="0"/>
              <a:t>W target with Ta clad</a:t>
            </a:r>
          </a:p>
          <a:p>
            <a:r>
              <a:rPr lang="en-US" dirty="0" smtClean="0"/>
              <a:t>ISIS TS-2 at RAL</a:t>
            </a:r>
          </a:p>
          <a:p>
            <a:pPr lvl="1"/>
            <a:r>
              <a:rPr lang="en-US" dirty="0" smtClean="0"/>
              <a:t>10 Hz</a:t>
            </a:r>
            <a:r>
              <a:rPr lang="en-US" dirty="0"/>
              <a:t>, </a:t>
            </a:r>
            <a:r>
              <a:rPr lang="en-US" dirty="0" smtClean="0"/>
              <a:t>SP </a:t>
            </a:r>
            <a:r>
              <a:rPr lang="en-GB" altLang="en-US" dirty="0"/>
              <a:t>800 MeV </a:t>
            </a:r>
            <a:r>
              <a:rPr lang="en-US" dirty="0"/>
              <a:t>H</a:t>
            </a:r>
            <a:r>
              <a:rPr lang="en-US" baseline="30000" dirty="0"/>
              <a:t>+</a:t>
            </a:r>
            <a:endParaRPr lang="en-US" dirty="0" smtClean="0"/>
          </a:p>
          <a:p>
            <a:pPr lvl="1"/>
            <a:r>
              <a:rPr lang="en-US" dirty="0" smtClean="0"/>
              <a:t>32 </a:t>
            </a:r>
            <a:r>
              <a:rPr lang="en-US" dirty="0"/>
              <a:t>kW</a:t>
            </a:r>
          </a:p>
          <a:p>
            <a:pPr lvl="1"/>
            <a:r>
              <a:rPr lang="en-US" dirty="0"/>
              <a:t>W target with Ta </a:t>
            </a:r>
            <a:r>
              <a:rPr lang="en-US" dirty="0" smtClean="0"/>
              <a:t>clad</a:t>
            </a:r>
            <a:endParaRPr lang="en-US" dirty="0"/>
          </a:p>
          <a:p>
            <a:r>
              <a:rPr lang="en-US" dirty="0" smtClean="0"/>
              <a:t>Lujan LANSCE at LANL </a:t>
            </a:r>
          </a:p>
          <a:p>
            <a:pPr lvl="1"/>
            <a:r>
              <a:rPr lang="en-US" dirty="0" smtClean="0"/>
              <a:t>20 </a:t>
            </a:r>
            <a:r>
              <a:rPr lang="en-US" dirty="0"/>
              <a:t>Hz, </a:t>
            </a:r>
            <a:r>
              <a:rPr lang="en-US" dirty="0" smtClean="0"/>
              <a:t>SP </a:t>
            </a:r>
            <a:r>
              <a:rPr lang="en-GB" altLang="en-US" dirty="0"/>
              <a:t>800 MeV </a:t>
            </a:r>
            <a:r>
              <a:rPr lang="en-US" dirty="0"/>
              <a:t>H</a:t>
            </a:r>
            <a:r>
              <a:rPr lang="en-US" baseline="30000" dirty="0"/>
              <a:t>+</a:t>
            </a:r>
            <a:endParaRPr lang="en-US" dirty="0" smtClean="0"/>
          </a:p>
          <a:p>
            <a:pPr lvl="1"/>
            <a:r>
              <a:rPr lang="en-US" dirty="0" smtClean="0"/>
              <a:t>100 kW</a:t>
            </a:r>
          </a:p>
          <a:p>
            <a:pPr lvl="1"/>
            <a:r>
              <a:rPr lang="en-US" dirty="0"/>
              <a:t>W target with Ta </a:t>
            </a:r>
            <a:r>
              <a:rPr lang="en-US" dirty="0" smtClean="0"/>
              <a:t>clad</a:t>
            </a:r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0771" y="2310202"/>
            <a:ext cx="3125787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Assy Lower Detail without Title.psd"/>
          <p:cNvPicPr>
            <a:picLocks noChangeAspect="1"/>
          </p:cNvPicPr>
          <p:nvPr/>
        </p:nvPicPr>
        <p:blipFill rotWithShape="1">
          <a:blip r:embed="rId5"/>
          <a:srcRect l="18812" t="13500" r="16673" b="21459"/>
          <a:stretch/>
        </p:blipFill>
        <p:spPr bwMode="auto">
          <a:xfrm>
            <a:off x="4064078" y="4152848"/>
            <a:ext cx="3299254" cy="226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50467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4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84188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Arial Black" pitchFamily="-28" charset="0"/>
              </a:rPr>
              <a:t>MW class spallation neutron sources</a:t>
            </a:r>
          </a:p>
        </p:txBody>
      </p:sp>
      <p:sp>
        <p:nvSpPr>
          <p:cNvPr id="10242" name="Rectangle 5"/>
          <p:cNvSpPr>
            <a:spLocks noGrp="1"/>
          </p:cNvSpPr>
          <p:nvPr>
            <p:ph type="body" idx="4294967295"/>
          </p:nvPr>
        </p:nvSpPr>
        <p:spPr>
          <a:xfrm>
            <a:off x="0" y="990600"/>
            <a:ext cx="4495800" cy="289560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Arial Narrow" pitchFamily="-28" charset="0"/>
              </a:rPr>
              <a:t>SINQ at PSI</a:t>
            </a:r>
            <a:endParaRPr lang="en-US" altLang="ja-JP" dirty="0">
              <a:latin typeface="Arial Narrow" pitchFamily="-28" charset="0"/>
            </a:endParaRPr>
          </a:p>
          <a:p>
            <a:pPr lvl="1"/>
            <a:r>
              <a:rPr lang="en-US" dirty="0" smtClean="0"/>
              <a:t>Continuous beam, 570 MeV H</a:t>
            </a:r>
            <a:r>
              <a:rPr lang="en-US" baseline="30000" dirty="0" smtClean="0"/>
              <a:t>+</a:t>
            </a:r>
          </a:p>
          <a:p>
            <a:r>
              <a:rPr lang="en-US" altLang="ja-JP" dirty="0" smtClean="0">
                <a:latin typeface="Arial Narrow" pitchFamily="-28" charset="0"/>
              </a:rPr>
              <a:t>SNS at the ORNL</a:t>
            </a:r>
          </a:p>
          <a:p>
            <a:pPr lvl="1"/>
            <a:r>
              <a:rPr lang="en-US" altLang="ja-JP" dirty="0" smtClean="0">
                <a:latin typeface="Arial Narrow" pitchFamily="-28" charset="0"/>
              </a:rPr>
              <a:t>60 Hz, short-pulse, 1 </a:t>
            </a:r>
            <a:r>
              <a:rPr lang="en-US" altLang="ja-JP" dirty="0" err="1" smtClean="0">
                <a:latin typeface="Arial Narrow" pitchFamily="-28" charset="0"/>
              </a:rPr>
              <a:t>GeV</a:t>
            </a:r>
            <a:r>
              <a:rPr lang="en-US" altLang="ja-JP" dirty="0" smtClean="0">
                <a:latin typeface="Arial Narrow" pitchFamily="-28" charset="0"/>
              </a:rPr>
              <a:t> </a:t>
            </a:r>
            <a:r>
              <a:rPr lang="en-US" dirty="0"/>
              <a:t>H</a:t>
            </a:r>
            <a:r>
              <a:rPr lang="en-US" baseline="30000" dirty="0"/>
              <a:t>+</a:t>
            </a:r>
            <a:endParaRPr lang="en-US" altLang="ja-JP" dirty="0" smtClean="0">
              <a:latin typeface="Arial Narrow" pitchFamily="-28" charset="0"/>
            </a:endParaRPr>
          </a:p>
          <a:p>
            <a:r>
              <a:rPr lang="en-US" altLang="ja-JP" dirty="0" smtClean="0">
                <a:latin typeface="Arial Narrow" pitchFamily="-28" charset="0"/>
              </a:rPr>
              <a:t>JSNS at MLF / JPARC </a:t>
            </a:r>
          </a:p>
          <a:p>
            <a:pPr lvl="1"/>
            <a:r>
              <a:rPr lang="en-US" altLang="ja-JP" dirty="0" smtClean="0">
                <a:latin typeface="Arial Narrow" pitchFamily="-28" charset="0"/>
              </a:rPr>
              <a:t>25 Hz, short-pulse, 3 </a:t>
            </a:r>
            <a:r>
              <a:rPr lang="en-US" altLang="ja-JP" dirty="0" err="1" smtClean="0">
                <a:latin typeface="Arial Narrow" pitchFamily="-28" charset="0"/>
              </a:rPr>
              <a:t>GeV</a:t>
            </a:r>
            <a:r>
              <a:rPr lang="en-US" altLang="ja-JP" dirty="0" smtClean="0">
                <a:latin typeface="Arial Narrow" pitchFamily="-28" charset="0"/>
              </a:rPr>
              <a:t> </a:t>
            </a:r>
            <a:r>
              <a:rPr lang="en-US" dirty="0"/>
              <a:t>H</a:t>
            </a:r>
            <a:r>
              <a:rPr lang="en-US" baseline="30000" dirty="0"/>
              <a:t>+</a:t>
            </a:r>
            <a:endParaRPr lang="en-US" altLang="ja-JP" dirty="0" smtClean="0">
              <a:latin typeface="Arial Narrow" pitchFamily="-2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47900" y="685800"/>
            <a:ext cx="6515100" cy="3200400"/>
            <a:chOff x="2247900" y="685800"/>
            <a:chExt cx="6515100" cy="3200400"/>
          </a:xfrm>
        </p:grpSpPr>
        <p:pic>
          <p:nvPicPr>
            <p:cNvPr id="15" name="Picture 2" descr="bi2009m06_SLS_luftbild_03_re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" t="400" r="9995" b="6133"/>
            <a:stretch>
              <a:fillRect/>
            </a:stretch>
          </p:blipFill>
          <p:spPr bwMode="auto">
            <a:xfrm>
              <a:off x="4512527" y="685800"/>
              <a:ext cx="4250473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6" name="Oval 9"/>
            <p:cNvSpPr>
              <a:spLocks noChangeArrowheads="1"/>
            </p:cNvSpPr>
            <p:nvPr/>
          </p:nvSpPr>
          <p:spPr bwMode="auto">
            <a:xfrm>
              <a:off x="7010400" y="1499616"/>
              <a:ext cx="685799" cy="1091184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kumimoji="0" lang="ja-JP" altLang="en-US" sz="1800"/>
            </a:p>
          </p:txBody>
        </p:sp>
        <p:sp>
          <p:nvSpPr>
            <p:cNvPr id="10248" name="Line 15"/>
            <p:cNvSpPr>
              <a:spLocks noChangeShapeType="1"/>
            </p:cNvSpPr>
            <p:nvPr/>
          </p:nvSpPr>
          <p:spPr bwMode="auto">
            <a:xfrm>
              <a:off x="2247900" y="1170432"/>
              <a:ext cx="4762500" cy="874776"/>
            </a:xfrm>
            <a:prstGeom prst="line">
              <a:avLst/>
            </a:prstGeom>
            <a:noFill/>
            <a:ln w="57150">
              <a:solidFill>
                <a:schemeClr val="accent2">
                  <a:alpha val="50000"/>
                </a:schemeClr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67014" y="2286000"/>
            <a:ext cx="6039284" cy="4495798"/>
            <a:chOff x="2767014" y="2286000"/>
            <a:chExt cx="6039284" cy="4495798"/>
          </a:xfrm>
        </p:grpSpPr>
        <p:pic>
          <p:nvPicPr>
            <p:cNvPr id="17" name="Picture 2" descr="D:\Home\riu\Travel\2013\May_ESS-Bi\seminar\2007-P04234_retouch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47" t="14825" r="6739" b="12444"/>
            <a:stretch/>
          </p:blipFill>
          <p:spPr bwMode="auto">
            <a:xfrm>
              <a:off x="4495800" y="4038598"/>
              <a:ext cx="4310498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9" name="Line 16"/>
            <p:cNvSpPr>
              <a:spLocks noChangeShapeType="1"/>
            </p:cNvSpPr>
            <p:nvPr/>
          </p:nvSpPr>
          <p:spPr bwMode="auto">
            <a:xfrm>
              <a:off x="2767014" y="2286000"/>
              <a:ext cx="3870749" cy="2971800"/>
            </a:xfrm>
            <a:prstGeom prst="line">
              <a:avLst/>
            </a:prstGeom>
            <a:noFill/>
            <a:ln w="57150">
              <a:solidFill>
                <a:schemeClr val="accent2">
                  <a:alpha val="50000"/>
                </a:schemeClr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1000" y="3886200"/>
            <a:ext cx="3733800" cy="2895600"/>
            <a:chOff x="381000" y="3886200"/>
            <a:chExt cx="3733800" cy="2895600"/>
          </a:xfrm>
        </p:grpSpPr>
        <p:pic>
          <p:nvPicPr>
            <p:cNvPr id="10244" name="Picture 6"/>
            <p:cNvPicPr>
              <a:picLocks noChangeAspect="1" noChangeArrowheads="1"/>
            </p:cNvPicPr>
            <p:nvPr/>
          </p:nvPicPr>
          <p:blipFill>
            <a:blip r:embed="rId5" cstate="screen">
              <a:lum bright="30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4038600"/>
              <a:ext cx="37338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5" name="Oval 7"/>
            <p:cNvSpPr>
              <a:spLocks noChangeArrowheads="1"/>
            </p:cNvSpPr>
            <p:nvPr/>
          </p:nvSpPr>
          <p:spPr bwMode="auto">
            <a:xfrm>
              <a:off x="2247900" y="4908550"/>
              <a:ext cx="519113" cy="484188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kumimoji="0" lang="ja-JP" altLang="en-US" sz="1800"/>
            </a:p>
          </p:txBody>
        </p:sp>
        <p:sp>
          <p:nvSpPr>
            <p:cNvPr id="10250" name="Line 17"/>
            <p:cNvSpPr>
              <a:spLocks noChangeShapeType="1"/>
            </p:cNvSpPr>
            <p:nvPr/>
          </p:nvSpPr>
          <p:spPr bwMode="auto">
            <a:xfrm>
              <a:off x="2036064" y="3886200"/>
              <a:ext cx="478536" cy="990600"/>
            </a:xfrm>
            <a:prstGeom prst="line">
              <a:avLst/>
            </a:prstGeom>
            <a:noFill/>
            <a:ln w="57150">
              <a:solidFill>
                <a:schemeClr val="accent2">
                  <a:alpha val="50000"/>
                </a:schemeClr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839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880396" cy="827919"/>
          </a:xfrm>
        </p:spPr>
        <p:txBody>
          <a:bodyPr/>
          <a:lstStyle/>
          <a:p>
            <a:r>
              <a:rPr lang="en-US" sz="2800" dirty="0" smtClean="0"/>
              <a:t>Spallation Neutron Source Facilities Serve </a:t>
            </a:r>
            <a:r>
              <a:rPr lang="en-US" sz="2800" i="1" dirty="0" smtClean="0"/>
              <a:t>Neutron Science Programs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066800"/>
            <a:ext cx="6137196" cy="2706382"/>
          </a:xfrm>
        </p:spPr>
        <p:txBody>
          <a:bodyPr/>
          <a:lstStyle/>
          <a:p>
            <a:r>
              <a:rPr lang="en-US" dirty="0" smtClean="0"/>
              <a:t>Neutron beams to suites of instruments</a:t>
            </a:r>
          </a:p>
          <a:p>
            <a:pPr lvl="1"/>
            <a:r>
              <a:rPr lang="en-US" dirty="0" smtClean="0"/>
              <a:t>Elastic and inelastic scattering</a:t>
            </a:r>
          </a:p>
          <a:p>
            <a:pPr lvl="1"/>
            <a:r>
              <a:rPr lang="en-US" dirty="0" err="1" smtClean="0"/>
              <a:t>Diffractometers</a:t>
            </a:r>
            <a:r>
              <a:rPr lang="en-US" dirty="0" smtClean="0"/>
              <a:t> and spectrometers</a:t>
            </a:r>
          </a:p>
          <a:p>
            <a:r>
              <a:rPr lang="en-US" sz="2400" dirty="0" smtClean="0"/>
              <a:t>Engineered structures, powders, liquids, crystals, bio-materials, proteins, chemistry …</a:t>
            </a:r>
          </a:p>
          <a:p>
            <a:pPr marL="230188" lvl="1" indent="-230188">
              <a:spcBef>
                <a:spcPts val="1400"/>
              </a:spcBef>
              <a:buFont typeface="Arial" pitchFamily="34" charset="0"/>
              <a:buChar char="•"/>
            </a:pPr>
            <a:r>
              <a:rPr lang="en-US" dirty="0" smtClean="0"/>
              <a:t>Neutron </a:t>
            </a:r>
            <a:r>
              <a:rPr lang="en-US" dirty="0"/>
              <a:t>physics, </a:t>
            </a:r>
            <a:r>
              <a:rPr lang="en-US" dirty="0" smtClean="0"/>
              <a:t>imaging, SEE testing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550920" y="3927546"/>
            <a:ext cx="2926080" cy="2195049"/>
            <a:chOff x="3429000" y="3927546"/>
            <a:chExt cx="2926080" cy="2195049"/>
          </a:xfrm>
        </p:grpSpPr>
        <p:pic>
          <p:nvPicPr>
            <p:cNvPr id="1027" name="Picture 3" descr="E:\Home\riu\HighPwrTgt_WS\HPT_Workshop5\my-talk\2013-S0014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927548"/>
              <a:ext cx="2926080" cy="21950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429000" y="3927546"/>
              <a:ext cx="2311787" cy="2831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18288" bIns="18288" rtlCol="0">
              <a:spAutoFit/>
            </a:bodyPr>
            <a:lstStyle/>
            <a:p>
              <a:r>
                <a:rPr lang="en-US" sz="1600" dirty="0" smtClean="0">
                  <a:hlinkClick r:id="rId4"/>
                </a:rPr>
                <a:t>Neutron Spin Echo</a:t>
              </a:r>
              <a:r>
                <a:rPr lang="en-US" sz="1600" dirty="0" smtClean="0"/>
                <a:t> at SNS</a:t>
              </a:r>
              <a:endParaRPr lang="en-US" sz="16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4800" y="3927546"/>
            <a:ext cx="2926080" cy="2195049"/>
            <a:chOff x="579120" y="3733800"/>
            <a:chExt cx="2926080" cy="2195049"/>
          </a:xfrm>
        </p:grpSpPr>
        <p:pic>
          <p:nvPicPr>
            <p:cNvPr id="1031" name="Picture 7" descr="http://j-parc.jp/en/news/2013/04/9702e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71"/>
            <a:stretch/>
          </p:blipFill>
          <p:spPr bwMode="auto">
            <a:xfrm>
              <a:off x="579120" y="3733802"/>
              <a:ext cx="2926080" cy="21950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79120" y="3733800"/>
              <a:ext cx="1655005" cy="2831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18288" bIns="18288" rtlCol="0">
              <a:spAutoFit/>
            </a:bodyPr>
            <a:lstStyle/>
            <a:p>
              <a:r>
                <a:rPr lang="en-US" sz="1600" dirty="0" err="1" smtClean="0">
                  <a:hlinkClick r:id="rId6"/>
                </a:rPr>
                <a:t>iBIX</a:t>
              </a:r>
              <a:r>
                <a:rPr lang="en-US" sz="1600" dirty="0" smtClean="0"/>
                <a:t> at JPARC MLF</a:t>
              </a:r>
              <a:endParaRPr lang="en-US" sz="16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31350" y="990600"/>
            <a:ext cx="3200400" cy="1615440"/>
            <a:chOff x="1981200" y="4632960"/>
            <a:chExt cx="3200400" cy="1615440"/>
          </a:xfrm>
        </p:grpSpPr>
        <p:pic>
          <p:nvPicPr>
            <p:cNvPr id="1035" name="Picture 11" descr="http://www.isis.stfc.ac.uk/images/instruments/wish/wish-438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4632960"/>
              <a:ext cx="3200400" cy="16154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81200" y="5965246"/>
              <a:ext cx="1557093" cy="2831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18288" bIns="18288" rtlCol="0">
              <a:spAutoFit/>
            </a:bodyPr>
            <a:lstStyle/>
            <a:p>
              <a:r>
                <a:rPr lang="en-US" sz="1600" dirty="0" smtClean="0">
                  <a:hlinkClick r:id="rId8"/>
                </a:rPr>
                <a:t>Wish</a:t>
              </a:r>
              <a:r>
                <a:rPr lang="en-US" sz="1600" dirty="0" smtClean="0"/>
                <a:t> at ISIS TS-2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89333" y="2922195"/>
            <a:ext cx="2142417" cy="3200400"/>
            <a:chOff x="6629400" y="2922195"/>
            <a:chExt cx="2142417" cy="3200400"/>
          </a:xfrm>
        </p:grpSpPr>
        <p:pic>
          <p:nvPicPr>
            <p:cNvPr id="1039" name="Picture 15" descr="UCNatPS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2922195"/>
              <a:ext cx="2142417" cy="3200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696200" y="5839441"/>
              <a:ext cx="1067600" cy="2831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18288" bIns="18288" rtlCol="0">
              <a:spAutoFit/>
            </a:bodyPr>
            <a:lstStyle/>
            <a:p>
              <a:r>
                <a:rPr lang="en-US" sz="1600" dirty="0" smtClean="0">
                  <a:hlinkClick r:id="rId10"/>
                </a:rPr>
                <a:t>UCN</a:t>
              </a:r>
              <a:r>
                <a:rPr lang="en-US" sz="1600" dirty="0" smtClean="0"/>
                <a:t> at PSI</a:t>
              </a:r>
              <a:endParaRPr lang="en-US" sz="16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2400" y="6273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3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956596" cy="458587"/>
          </a:xfrm>
        </p:spPr>
        <p:txBody>
          <a:bodyPr/>
          <a:lstStyle/>
          <a:p>
            <a:r>
              <a:rPr lang="en-US" sz="2800" dirty="0" smtClean="0"/>
              <a:t>PSI: Swiss Spallation Neutron Source SINQ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914400"/>
            <a:ext cx="6060996" cy="240964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Solid lead in </a:t>
            </a:r>
            <a:r>
              <a:rPr lang="en-US" dirty="0" err="1" smtClean="0"/>
              <a:t>Zircaloy</a:t>
            </a:r>
            <a:r>
              <a:rPr lang="en-US" dirty="0" smtClean="0"/>
              <a:t> tube array target</a:t>
            </a:r>
            <a:endParaRPr lang="en-US" dirty="0"/>
          </a:p>
          <a:p>
            <a:r>
              <a:rPr lang="en-US" dirty="0"/>
              <a:t>Water-cooled, </a:t>
            </a:r>
            <a:r>
              <a:rPr lang="en-US" dirty="0" smtClean="0"/>
              <a:t>stationary</a:t>
            </a:r>
            <a:r>
              <a:rPr lang="en-US" dirty="0"/>
              <a:t> </a:t>
            </a:r>
            <a:r>
              <a:rPr lang="en-US" dirty="0" smtClean="0"/>
              <a:t>SS316L</a:t>
            </a:r>
            <a:r>
              <a:rPr lang="en-US" dirty="0"/>
              <a:t> </a:t>
            </a:r>
            <a:r>
              <a:rPr lang="en-US" dirty="0" smtClean="0"/>
              <a:t>vessel, AlMg3 safety hull</a:t>
            </a:r>
          </a:p>
          <a:p>
            <a:r>
              <a:rPr lang="en-US" dirty="0" smtClean="0"/>
              <a:t>Vertical beam injection, from below</a:t>
            </a:r>
          </a:p>
          <a:p>
            <a:r>
              <a:rPr lang="en-US" dirty="0" smtClean="0"/>
              <a:t>MEGAPIE experiment: molten lead-bismuth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976431"/>
            <a:ext cx="2743200" cy="469523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4" descr="DSC_220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3352534"/>
            <a:ext cx="2328336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68756" y="6003659"/>
            <a:ext cx="151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W. Wagner, PSI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8449" y="3478590"/>
            <a:ext cx="3200400" cy="239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43841" y="5818993"/>
            <a:ext cx="210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bulk shielding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1345" y="5971393"/>
            <a:ext cx="1954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Pb</a:t>
            </a:r>
            <a:r>
              <a:rPr lang="en-US" dirty="0" smtClean="0"/>
              <a:t> / </a:t>
            </a:r>
            <a:r>
              <a:rPr lang="en-US" dirty="0" err="1" smtClean="0"/>
              <a:t>Zircaloy</a:t>
            </a:r>
            <a:r>
              <a:rPr lang="en-US" dirty="0" smtClean="0"/>
              <a:t> target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33713" y="4804913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Running since 1997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7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0" y="563922"/>
            <a:ext cx="269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Wohlmuther</a:t>
            </a:r>
            <a:r>
              <a:rPr lang="en-US" dirty="0" smtClean="0"/>
              <a:t>, Feb. 2014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933254"/>
            <a:ext cx="9144000" cy="1430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622484"/>
            <a:ext cx="9144000" cy="2154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673063"/>
            <a:ext cx="1199072" cy="2011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47448" y="1242679"/>
            <a:ext cx="2596551" cy="1430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11879" y="0"/>
            <a:ext cx="1302589" cy="106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6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9865" y="3205"/>
            <a:ext cx="269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Wohlmuther</a:t>
            </a:r>
            <a:r>
              <a:rPr lang="en-US" dirty="0" smtClean="0"/>
              <a:t>, Feb.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13340" y="1656290"/>
            <a:ext cx="15096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Proton beam (Ah)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5613485" y="1708600"/>
            <a:ext cx="218136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Target Performance Factor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8585" y="4295361"/>
            <a:ext cx="301429" cy="198516"/>
          </a:xfrm>
          <a:prstGeom prst="rect">
            <a:avLst/>
          </a:prstGeom>
          <a:solidFill>
            <a:schemeClr val="accent2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right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50740" y="1682715"/>
            <a:ext cx="192148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669900"/>
                </a:solidFill>
              </a:rPr>
              <a:t>Neutron </a:t>
            </a:r>
            <a:r>
              <a:rPr lang="en-US" sz="1400" b="1" dirty="0" err="1" smtClean="0">
                <a:solidFill>
                  <a:srgbClr val="669900"/>
                </a:solidFill>
              </a:rPr>
              <a:t>Fluence</a:t>
            </a:r>
            <a:r>
              <a:rPr lang="en-US" sz="1400" b="1" dirty="0" smtClean="0">
                <a:solidFill>
                  <a:srgbClr val="669900"/>
                </a:solidFill>
              </a:rPr>
              <a:t> Factor</a:t>
            </a:r>
            <a:endParaRPr lang="en-US" sz="1400" b="1" dirty="0">
              <a:solidFill>
                <a:srgbClr val="6699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57" y="3823512"/>
            <a:ext cx="338491" cy="198516"/>
          </a:xfrm>
          <a:prstGeom prst="rect">
            <a:avLst/>
          </a:prstGeom>
          <a:solidFill>
            <a:srgbClr val="669900"/>
          </a:solidFill>
        </p:spPr>
        <p:txBody>
          <a:bodyPr wrap="none" lIns="73152" tIns="18288" rIns="73152" bIns="18288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left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1897" y="3593745"/>
            <a:ext cx="431208" cy="198516"/>
          </a:xfrm>
          <a:prstGeom prst="rect">
            <a:avLst/>
          </a:prstGeom>
          <a:solidFill>
            <a:srgbClr val="669900"/>
          </a:solidFill>
        </p:spPr>
        <p:txBody>
          <a:bodyPr wrap="none" lIns="0" tIns="18288" rIns="0" bIns="18288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</a:rPr>
              <a:t>Fluence</a:t>
            </a:r>
            <a:endParaRPr 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1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10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76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9865" y="3205"/>
            <a:ext cx="269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Wohlmuther</a:t>
            </a:r>
            <a:r>
              <a:rPr lang="en-US" dirty="0" smtClean="0"/>
              <a:t>, Feb.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8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ss.kek.jp/library/facility/J-PARC-birdview01_(c)jpar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27580" r="8281" b="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ine Callout 1 1"/>
          <p:cNvSpPr/>
          <p:nvPr/>
        </p:nvSpPr>
        <p:spPr>
          <a:xfrm>
            <a:off x="778041" y="1580147"/>
            <a:ext cx="1676401" cy="612648"/>
          </a:xfrm>
          <a:prstGeom prst="borderCallout1">
            <a:avLst>
              <a:gd name="adj1" fmla="val 48863"/>
              <a:gd name="adj2" fmla="val 100758"/>
              <a:gd name="adj3" fmla="val 107263"/>
              <a:gd name="adj4" fmla="val 201380"/>
            </a:avLst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Materials &amp; Life sciences Facility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204" y="177114"/>
            <a:ext cx="8896438" cy="512697"/>
          </a:xfrm>
          <a:solidFill>
            <a:srgbClr val="FFFF00">
              <a:alpha val="50000"/>
            </a:srgbClr>
          </a:solidFill>
          <a:ln w="25400">
            <a:solidFill>
              <a:srgbClr val="FFFF00"/>
            </a:solidFill>
          </a:ln>
        </p:spPr>
        <p:txBody>
          <a:bodyPr/>
          <a:lstStyle/>
          <a:p>
            <a:r>
              <a:rPr lang="en-US" dirty="0" smtClean="0"/>
              <a:t>J-PARC serves multiple science missions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32356" y="770021"/>
            <a:ext cx="2796663" cy="1200329"/>
          </a:xfrm>
          <a:prstGeom prst="rect">
            <a:avLst/>
          </a:prstGeom>
          <a:solidFill>
            <a:srgbClr val="FFFF00">
              <a:alpha val="50000"/>
            </a:srgbClr>
          </a:solidFill>
          <a:ln w="2222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112713" indent="-112713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MLF: neutrons and </a:t>
            </a:r>
            <a:r>
              <a:rPr lang="en-US" b="1" dirty="0" err="1" smtClean="0"/>
              <a:t>muons</a:t>
            </a:r>
            <a:endParaRPr lang="en-US" b="1" dirty="0" smtClean="0"/>
          </a:p>
          <a:p>
            <a:pPr marL="112713" indent="-112713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Hadrons</a:t>
            </a:r>
          </a:p>
          <a:p>
            <a:pPr marL="112713" indent="-112713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Neutrinos</a:t>
            </a:r>
          </a:p>
          <a:p>
            <a:pPr marL="112713" indent="-112713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ADS development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65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944564" cy="484748"/>
          </a:xfrm>
        </p:spPr>
        <p:txBody>
          <a:bodyPr/>
          <a:lstStyle/>
          <a:p>
            <a:r>
              <a:rPr lang="en-US" dirty="0" smtClean="0"/>
              <a:t>MLF neutron source at J-PARC - JSNS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066800"/>
            <a:ext cx="8229600" cy="19049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3 </a:t>
            </a:r>
            <a:r>
              <a:rPr lang="en-US" dirty="0" err="1" smtClean="0"/>
              <a:t>GeV</a:t>
            </a:r>
            <a:r>
              <a:rPr lang="en-US" dirty="0" smtClean="0"/>
              <a:t> RCS, µs </a:t>
            </a:r>
            <a:r>
              <a:rPr lang="en-US" dirty="0"/>
              <a:t>pulses to target at </a:t>
            </a:r>
            <a:r>
              <a:rPr lang="en-US" dirty="0" smtClean="0"/>
              <a:t>25 </a:t>
            </a:r>
            <a:r>
              <a:rPr lang="en-US" dirty="0"/>
              <a:t>Hz</a:t>
            </a:r>
          </a:p>
          <a:p>
            <a:r>
              <a:rPr lang="en-US" dirty="0" smtClean="0"/>
              <a:t>Mercury, stationary </a:t>
            </a:r>
            <a:r>
              <a:rPr lang="en-US" dirty="0"/>
              <a:t>SS316L vessel</a:t>
            </a:r>
            <a:endParaRPr lang="en-US" dirty="0" smtClean="0"/>
          </a:p>
          <a:p>
            <a:r>
              <a:rPr lang="en-US" dirty="0" smtClean="0"/>
              <a:t>Ca. 20 tons of mercury, circulates at 11 liters/sec</a:t>
            </a:r>
          </a:p>
          <a:p>
            <a:r>
              <a:rPr lang="en-US" dirty="0" smtClean="0"/>
              <a:t>Magnetic pump, HX, storage tank all on target trolley</a:t>
            </a:r>
            <a:endParaRPr lang="en-US" dirty="0"/>
          </a:p>
        </p:txBody>
      </p:sp>
      <p:pic>
        <p:nvPicPr>
          <p:cNvPr id="2050" name="Picture 2" descr="\\NScD\Groups\NFDD\Neutron_Source_Development_Group\SNS-JSNS_collaboration-mtg_Jan2012\photos\IMG_3810_(target_Naoe-Kogawa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3316144"/>
            <a:ext cx="3657600" cy="27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IMG_088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3657600" cy="2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20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14" y="2971799"/>
            <a:ext cx="4590686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4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JSNS features 3 liquid hydrogen moderators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17" y="986792"/>
            <a:ext cx="4942934" cy="54306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Large, coupled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time-integrated and pulse-peak intensities </a:t>
            </a:r>
            <a:endParaRPr lang="en-US" dirty="0" smtClean="0"/>
          </a:p>
          <a:p>
            <a:pPr lvl="1"/>
            <a:r>
              <a:rPr lang="en-US" dirty="0" smtClean="0"/>
              <a:t>Requires LH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ortho</a:t>
            </a:r>
            <a:r>
              <a:rPr lang="en-US" dirty="0" err="1" smtClean="0">
                <a:sym typeface="Wingdings" panose="05000000000000000000" pitchFamily="2" charset="2"/>
              </a:rPr>
              <a:t>para</a:t>
            </a:r>
            <a:r>
              <a:rPr lang="en-US" dirty="0" smtClean="0">
                <a:sym typeface="Wingdings" panose="05000000000000000000" pitchFamily="2" charset="2"/>
              </a:rPr>
              <a:t> catalyst</a:t>
            </a:r>
            <a:endParaRPr lang="en-US" dirty="0" smtClean="0"/>
          </a:p>
          <a:p>
            <a:r>
              <a:rPr lang="en-US" dirty="0" smtClean="0"/>
              <a:t>Decoupled</a:t>
            </a:r>
          </a:p>
          <a:p>
            <a:pPr lvl="1"/>
            <a:r>
              <a:rPr lang="en-US" dirty="0" smtClean="0"/>
              <a:t>Unique Ag-In-Cd de-coupler </a:t>
            </a:r>
          </a:p>
          <a:p>
            <a:pPr lvl="2"/>
            <a:r>
              <a:rPr lang="en-US" dirty="0" smtClean="0"/>
              <a:t>will be replaced by Au-In-Cd</a:t>
            </a:r>
          </a:p>
          <a:p>
            <a:pPr lvl="1"/>
            <a:r>
              <a:rPr lang="en-US" dirty="0" smtClean="0"/>
              <a:t>Sharply cuts neutron pulse tail for improved resolution</a:t>
            </a:r>
          </a:p>
          <a:p>
            <a:r>
              <a:rPr lang="en-US" dirty="0"/>
              <a:t>Decoupled &amp; poisoned</a:t>
            </a:r>
          </a:p>
          <a:p>
            <a:pPr lvl="1"/>
            <a:r>
              <a:rPr lang="en-US" dirty="0"/>
              <a:t>Cd poison plate</a:t>
            </a:r>
          </a:p>
          <a:p>
            <a:r>
              <a:rPr lang="en-US" dirty="0" smtClean="0"/>
              <a:t>Moderators can be replaced independently of reflector plug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 r="27069" b="93539"/>
          <a:stretch/>
        </p:blipFill>
        <p:spPr bwMode="auto">
          <a:xfrm>
            <a:off x="6023088" y="986791"/>
            <a:ext cx="1795550" cy="27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376" y="1229244"/>
            <a:ext cx="399097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21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487954"/>
          </a:xfrm>
        </p:spPr>
        <p:txBody>
          <a:bodyPr/>
          <a:lstStyle/>
          <a:p>
            <a:r>
              <a:rPr lang="en-US" dirty="0" smtClean="0"/>
              <a:t>MLF neutron and </a:t>
            </a:r>
            <a:r>
              <a:rPr lang="en-US" dirty="0" err="1" smtClean="0"/>
              <a:t>muon</a:t>
            </a:r>
            <a:r>
              <a:rPr lang="en-US" dirty="0" smtClean="0"/>
              <a:t> sources  </a:t>
            </a:r>
            <a:endParaRPr lang="en-US" dirty="0"/>
          </a:p>
        </p:txBody>
      </p:sp>
      <p:pic>
        <p:nvPicPr>
          <p:cNvPr id="5122" name="Picture 2" descr="http://j-parc.jp/researcher/MatLife/ja/facilities/images/Buildi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6032" r="2201" b="7130"/>
          <a:stretch/>
        </p:blipFill>
        <p:spPr bwMode="auto">
          <a:xfrm>
            <a:off x="0" y="1005840"/>
            <a:ext cx="4572000" cy="33895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191" r="1861"/>
          <a:stretch/>
        </p:blipFill>
        <p:spPr bwMode="auto">
          <a:xfrm>
            <a:off x="4572000" y="2468880"/>
            <a:ext cx="4572000" cy="39060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187142"/>
            <a:ext cx="504445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74625" indent="-17462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20 / 23 neutron beam lines occupied or assigned</a:t>
            </a:r>
          </a:p>
          <a:p>
            <a:pPr marL="174625" indent="-17462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Time for a second target station!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52756" y="1147313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Running since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2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9032796" cy="877163"/>
          </a:xfrm>
        </p:spPr>
        <p:txBody>
          <a:bodyPr/>
          <a:lstStyle/>
          <a:p>
            <a:r>
              <a:rPr lang="en-US" dirty="0" smtClean="0"/>
              <a:t>A couple of unfortunate events at J-PARC have held up neutron production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205" y="1120371"/>
            <a:ext cx="5059312" cy="5601533"/>
          </a:xfrm>
        </p:spPr>
        <p:txBody>
          <a:bodyPr/>
          <a:lstStyle/>
          <a:p>
            <a:r>
              <a:rPr lang="en-US" dirty="0" smtClean="0"/>
              <a:t>Great East Japan Earthquake, March 2011</a:t>
            </a:r>
          </a:p>
          <a:p>
            <a:pPr lvl="1"/>
            <a:r>
              <a:rPr lang="en-US" dirty="0" smtClean="0"/>
              <a:t>Phenomenal recovery</a:t>
            </a:r>
          </a:p>
          <a:p>
            <a:pPr lvl="1"/>
            <a:r>
              <a:rPr lang="en-US" dirty="0" smtClean="0"/>
              <a:t>Operations resumed in &lt; 1 year</a:t>
            </a:r>
          </a:p>
          <a:p>
            <a:r>
              <a:rPr lang="en-US" altLang="ja-JP" dirty="0" smtClean="0">
                <a:cs typeface="Arial" charset="0"/>
              </a:rPr>
              <a:t>Hadron facility accident May 2013</a:t>
            </a:r>
          </a:p>
          <a:p>
            <a:pPr lvl="1"/>
            <a:r>
              <a:rPr lang="en-US" altLang="ja-JP" dirty="0" smtClean="0">
                <a:cs typeface="Arial" charset="0"/>
              </a:rPr>
              <a:t>Beam extraction malfunction caused 5 </a:t>
            </a:r>
            <a:r>
              <a:rPr lang="en-US" altLang="ja-JP" dirty="0" err="1" smtClean="0">
                <a:cs typeface="Arial" charset="0"/>
              </a:rPr>
              <a:t>ms</a:t>
            </a:r>
            <a:r>
              <a:rPr lang="en-US" altLang="ja-JP" dirty="0" smtClean="0">
                <a:cs typeface="Arial" charset="0"/>
              </a:rPr>
              <a:t> extraction, vs. intended 2 s</a:t>
            </a:r>
          </a:p>
          <a:p>
            <a:pPr lvl="2"/>
            <a:r>
              <a:rPr lang="en-US" altLang="ja-JP" dirty="0" smtClean="0">
                <a:cs typeface="Arial" charset="0"/>
              </a:rPr>
              <a:t>Gold target partly vaporized</a:t>
            </a:r>
          </a:p>
          <a:p>
            <a:pPr lvl="2"/>
            <a:r>
              <a:rPr lang="en-US" altLang="ja-JP" dirty="0" smtClean="0">
                <a:cs typeface="Arial" charset="0"/>
              </a:rPr>
              <a:t>Spread of contamination</a:t>
            </a:r>
          </a:p>
          <a:p>
            <a:pPr lvl="1"/>
            <a:r>
              <a:rPr lang="en-US" altLang="ja-JP" dirty="0" smtClean="0">
                <a:cs typeface="Arial" charset="0"/>
              </a:rPr>
              <a:t>Safety review of incident and all of operations at J-PARC</a:t>
            </a:r>
          </a:p>
          <a:p>
            <a:pPr lvl="1"/>
            <a:r>
              <a:rPr lang="en-US" altLang="ja-JP" dirty="0" smtClean="0">
                <a:cs typeface="Arial" charset="0"/>
              </a:rPr>
              <a:t>Operations resumed in February 2014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954383" y="1049878"/>
            <a:ext cx="4114800" cy="3093854"/>
            <a:chOff x="4613564" y="714896"/>
            <a:chExt cx="4114800" cy="3093854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3564" y="714896"/>
              <a:ext cx="4114800" cy="3093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686903" y="3456044"/>
              <a:ext cx="39572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Great East Japan </a:t>
              </a:r>
              <a:r>
                <a:rPr lang="en-US" sz="1600" dirty="0" smtClean="0">
                  <a:solidFill>
                    <a:schemeClr val="bg1"/>
                  </a:solidFill>
                </a:rPr>
                <a:t>Earthquake, March 11, 2011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000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0"/>
            <a:ext cx="1474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50"/>
                </a:solidFill>
              </a:rPr>
              <a:t>J-PARC</a:t>
            </a:r>
          </a:p>
          <a:p>
            <a:pPr algn="ctr"/>
            <a:r>
              <a:rPr lang="en-US" sz="1200" dirty="0" smtClean="0"/>
              <a:t>H. Takada, Feb. 2014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91379" y="3742077"/>
            <a:ext cx="8046562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smtClean="0"/>
              <a:t>Goal: 1 MW before Spring 2016</a:t>
            </a:r>
            <a:endParaRPr lang="en-US" sz="4800" dirty="0"/>
          </a:p>
        </p:txBody>
      </p:sp>
      <p:sp>
        <p:nvSpPr>
          <p:cNvPr id="3" name="Rectangle 2"/>
          <p:cNvSpPr/>
          <p:nvPr/>
        </p:nvSpPr>
        <p:spPr>
          <a:xfrm>
            <a:off x="4868779" y="5486400"/>
            <a:ext cx="4203032" cy="5935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6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preliminary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3" y="1344823"/>
            <a:ext cx="8756751" cy="4936707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Expectations of funding bodies on neutron source facilities vary</a:t>
            </a:r>
          </a:p>
          <a:p>
            <a:pPr lvl="1"/>
            <a:r>
              <a:rPr lang="en-US" dirty="0" smtClean="0"/>
              <a:t>What defines success? </a:t>
            </a:r>
          </a:p>
          <a:p>
            <a:pPr lvl="2"/>
            <a:r>
              <a:rPr lang="en-US" dirty="0" smtClean="0"/>
              <a:t>Some measure of </a:t>
            </a:r>
            <a:r>
              <a:rPr lang="en-US" i="1" dirty="0" smtClean="0">
                <a:sym typeface="Wingdings" panose="05000000000000000000" pitchFamily="2" charset="2"/>
              </a:rPr>
              <a:t>science productivity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What defines neutron performance?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Total flux? Intensity? Peak brightness?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Preferred temporal characteristics?</a:t>
            </a:r>
          </a:p>
          <a:p>
            <a:pPr lvl="1"/>
            <a:r>
              <a:rPr lang="en-US" i="1" dirty="0" smtClean="0">
                <a:sym typeface="Wingdings" panose="05000000000000000000" pitchFamily="2" charset="2"/>
              </a:rPr>
              <a:t>Instrument specific metrics have become the norm</a:t>
            </a:r>
            <a:endParaRPr lang="en-US" i="1" dirty="0" smtClean="0"/>
          </a:p>
          <a:p>
            <a:r>
              <a:rPr lang="en-US" dirty="0" smtClean="0"/>
              <a:t>Neutron sources: typically 3000 ~ 5000 neutron production </a:t>
            </a:r>
            <a:r>
              <a:rPr lang="en-US" dirty="0"/>
              <a:t>hours per </a:t>
            </a:r>
            <a:r>
              <a:rPr lang="en-US" dirty="0" smtClean="0"/>
              <a:t>year</a:t>
            </a:r>
          </a:p>
          <a:p>
            <a:r>
              <a:rPr lang="en-US" dirty="0" smtClean="0"/>
              <a:t>Budget ups and downs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919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80369"/>
          </a:xfrm>
        </p:spPr>
        <p:txBody>
          <a:bodyPr/>
          <a:lstStyle/>
          <a:p>
            <a:r>
              <a:rPr lang="en-US" dirty="0" smtClean="0"/>
              <a:t>J-PARC is aggressively working mitigation of target pitting damage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045555"/>
            <a:ext cx="8849916" cy="168160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Bubbler system operational</a:t>
            </a:r>
          </a:p>
          <a:p>
            <a:pPr lvl="1"/>
            <a:r>
              <a:rPr lang="en-US" dirty="0" smtClean="0"/>
              <a:t>Substantial suppression of target vibration associated with cavitation</a:t>
            </a:r>
          </a:p>
          <a:p>
            <a:r>
              <a:rPr lang="en-US" dirty="0" smtClean="0"/>
              <a:t>New </a:t>
            </a:r>
            <a:r>
              <a:rPr lang="en-US" dirty="0" err="1" smtClean="0"/>
              <a:t>octupole</a:t>
            </a:r>
            <a:r>
              <a:rPr lang="en-US" dirty="0" smtClean="0"/>
              <a:t> magnet flattens beam on target &amp; reduces energy density in mercury</a:t>
            </a:r>
          </a:p>
          <a:p>
            <a:r>
              <a:rPr lang="en-US" dirty="0" smtClean="0"/>
              <a:t>Target post irradiation examination is pending</a:t>
            </a:r>
          </a:p>
          <a:p>
            <a:r>
              <a:rPr lang="en-US" dirty="0" smtClean="0"/>
              <a:t>Double-wall beam window design in development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77" y="2631702"/>
            <a:ext cx="6069167" cy="3817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18414" y="3798916"/>
            <a:ext cx="1132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H. Takada et al.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495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Home\riu\Travel\2013\May_ESS-Bi\seminar\2007-P04234_retou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– running since 2006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204" y="799395"/>
            <a:ext cx="7637133" cy="1435265"/>
          </a:xfrm>
        </p:spPr>
        <p:txBody>
          <a:bodyPr/>
          <a:lstStyle/>
          <a:p>
            <a:r>
              <a:rPr lang="en-US" dirty="0" smtClean="0"/>
              <a:t>Mission is focused on neutron science</a:t>
            </a:r>
          </a:p>
          <a:p>
            <a:r>
              <a:rPr lang="en-US" dirty="0"/>
              <a:t>1.4 MW </a:t>
            </a:r>
            <a:r>
              <a:rPr lang="en-US" dirty="0" smtClean="0"/>
              <a:t>accelerator, 1 </a:t>
            </a:r>
            <a:r>
              <a:rPr lang="en-US" dirty="0" err="1" smtClean="0"/>
              <a:t>GeV</a:t>
            </a:r>
            <a:r>
              <a:rPr lang="en-US" dirty="0" smtClean="0"/>
              <a:t>, linac &amp; accumulator ring, µs pulses to target at 60 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4" y="177800"/>
            <a:ext cx="8880475" cy="824841"/>
          </a:xfrm>
        </p:spPr>
        <p:txBody>
          <a:bodyPr/>
          <a:lstStyle/>
          <a:p>
            <a:r>
              <a:rPr lang="en-US" sz="2800" dirty="0" smtClean="0"/>
              <a:t>20 out of 24 beam-lines built or assigned</a:t>
            </a:r>
            <a:br>
              <a:rPr lang="en-US" sz="2800" dirty="0" smtClean="0"/>
            </a:br>
            <a:r>
              <a:rPr lang="en-US" sz="2800" dirty="0"/>
              <a:t>Neutron production schedule ~5000 </a:t>
            </a:r>
            <a:r>
              <a:rPr lang="en-US" sz="2800" dirty="0" smtClean="0"/>
              <a:t>h/y</a:t>
            </a:r>
            <a:endParaRPr lang="en-US" sz="2800" dirty="0"/>
          </a:p>
        </p:txBody>
      </p:sp>
      <p:pic>
        <p:nvPicPr>
          <p:cNvPr id="10243" name="Picture 3" descr="D:\Home\riu\Travel\2013\May_ESS-Bi\seminar\2006-G00400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914400"/>
            <a:ext cx="773602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30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84748"/>
          </a:xfrm>
        </p:spPr>
        <p:txBody>
          <a:bodyPr/>
          <a:lstStyle/>
          <a:p>
            <a:r>
              <a:rPr lang="en-US" dirty="0" smtClean="0"/>
              <a:t>SNS mercury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573509"/>
            <a:ext cx="8825345" cy="867930"/>
          </a:xfrm>
        </p:spPr>
        <p:txBody>
          <a:bodyPr/>
          <a:lstStyle/>
          <a:p>
            <a:r>
              <a:rPr lang="en-US" dirty="0" smtClean="0"/>
              <a:t>More than 20 tons of mercury circulating through a SS 316L target module</a:t>
            </a:r>
            <a:endParaRPr lang="en-US" dirty="0"/>
          </a:p>
        </p:txBody>
      </p:sp>
      <p:pic>
        <p:nvPicPr>
          <p:cNvPr id="14339" name="Picture 3" descr="C:\Users\riu\Pictures\TargetPhotos_July25_2005\sns-4104-2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7867" y="1455823"/>
            <a:ext cx="5943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5494423"/>
            <a:ext cx="8229600" cy="91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target module is a </a:t>
            </a:r>
            <a:r>
              <a:rPr lang="en-US" i="1" dirty="0" smtClean="0"/>
              <a:t>replaceable</a:t>
            </a:r>
            <a:r>
              <a:rPr lang="en-US" dirty="0" smtClean="0"/>
              <a:t> component</a:t>
            </a:r>
          </a:p>
          <a:p>
            <a:pPr lvl="1"/>
            <a:r>
              <a:rPr lang="en-US" dirty="0" smtClean="0"/>
              <a:t>Administrative radiation damage limit is 10 </a:t>
            </a:r>
            <a:r>
              <a:rPr lang="en-US" dirty="0" err="1" smtClean="0"/>
              <a:t>dpa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8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E:\Home\riu\HighPwrTgt_WS\HPT_Workshop5\my-talk\SNS-pwr-09May1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7545" r="1701" b="2389"/>
          <a:stretch/>
        </p:blipFill>
        <p:spPr bwMode="auto">
          <a:xfrm>
            <a:off x="0" y="947192"/>
            <a:ext cx="9144000" cy="544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02910" y="162579"/>
            <a:ext cx="8636290" cy="458587"/>
          </a:xfrm>
        </p:spPr>
        <p:txBody>
          <a:bodyPr/>
          <a:lstStyle/>
          <a:p>
            <a:r>
              <a:rPr lang="en-US" sz="2800" dirty="0" smtClean="0">
                <a:solidFill>
                  <a:srgbClr val="008657"/>
                </a:solidFill>
              </a:rPr>
              <a:t>Power on target &amp; accumulated energy</a:t>
            </a:r>
            <a:endParaRPr lang="en-US" dirty="0"/>
          </a:p>
        </p:txBody>
      </p:sp>
      <p:sp>
        <p:nvSpPr>
          <p:cNvPr id="47" name="Title 18"/>
          <p:cNvSpPr txBox="1">
            <a:spLocks/>
          </p:cNvSpPr>
          <p:nvPr/>
        </p:nvSpPr>
        <p:spPr bwMode="auto">
          <a:xfrm>
            <a:off x="202910" y="162579"/>
            <a:ext cx="8636290" cy="69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800" dirty="0" smtClean="0">
                <a:solidFill>
                  <a:srgbClr val="008657"/>
                </a:solidFill>
              </a:rPr>
              <a:t/>
            </a:r>
            <a:br>
              <a:rPr lang="en-US" sz="2800" dirty="0" smtClean="0">
                <a:solidFill>
                  <a:srgbClr val="008657"/>
                </a:solidFill>
              </a:rPr>
            </a:br>
            <a:r>
              <a:rPr lang="en-US" sz="1800" dirty="0"/>
              <a:t>Major Remote Handling Component </a:t>
            </a:r>
            <a:r>
              <a:rPr lang="en-US" sz="1800" dirty="0" smtClean="0"/>
              <a:t>Replacements </a:t>
            </a:r>
            <a:r>
              <a:rPr lang="en-US" sz="1600" dirty="0" smtClean="0">
                <a:solidFill>
                  <a:srgbClr val="008657"/>
                </a:solidFill>
              </a:rPr>
              <a:t> </a:t>
            </a:r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1188720" y="887088"/>
            <a:ext cx="6765705" cy="4889660"/>
            <a:chOff x="1188720" y="887088"/>
            <a:chExt cx="6765705" cy="4889660"/>
          </a:xfrm>
        </p:grpSpPr>
        <p:grpSp>
          <p:nvGrpSpPr>
            <p:cNvPr id="48" name="Group 47"/>
            <p:cNvGrpSpPr/>
            <p:nvPr/>
          </p:nvGrpSpPr>
          <p:grpSpPr>
            <a:xfrm>
              <a:off x="1188720" y="887088"/>
              <a:ext cx="6382714" cy="4889660"/>
              <a:chOff x="1249915" y="990600"/>
              <a:chExt cx="6532125" cy="4889660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249915" y="1348389"/>
                <a:ext cx="990600" cy="1283749"/>
                <a:chOff x="-533400" y="1879601"/>
                <a:chExt cx="990600" cy="1283749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-533400" y="1910622"/>
                  <a:ext cx="990600" cy="125272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0" name="Group 119"/>
                <p:cNvGrpSpPr/>
                <p:nvPr/>
              </p:nvGrpSpPr>
              <p:grpSpPr>
                <a:xfrm>
                  <a:off x="-495298" y="1879601"/>
                  <a:ext cx="915987" cy="1250950"/>
                  <a:chOff x="220663" y="1590675"/>
                  <a:chExt cx="915987" cy="1250950"/>
                </a:xfrm>
              </p:grpSpPr>
              <p:sp>
                <p:nvSpPr>
                  <p:cNvPr id="121" name="Rectangle 120"/>
                  <p:cNvSpPr/>
                  <p:nvPr/>
                </p:nvSpPr>
                <p:spPr>
                  <a:xfrm>
                    <a:off x="228600" y="1676400"/>
                    <a:ext cx="152400" cy="15240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22" name="Oval 121"/>
                  <p:cNvSpPr/>
                  <p:nvPr/>
                </p:nvSpPr>
                <p:spPr>
                  <a:xfrm>
                    <a:off x="228600" y="1971675"/>
                    <a:ext cx="152400" cy="15240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23" name="Isosceles Triangle 122"/>
                  <p:cNvSpPr/>
                  <p:nvPr/>
                </p:nvSpPr>
                <p:spPr>
                  <a:xfrm>
                    <a:off x="220663" y="2270125"/>
                    <a:ext cx="168275" cy="168275"/>
                  </a:xfrm>
                  <a:prstGeom prst="triangle">
                    <a:avLst/>
                  </a:prstGeom>
                  <a:solidFill>
                    <a:srgbClr val="92D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24" name="Rounded Rectangle 123"/>
                  <p:cNvSpPr/>
                  <p:nvPr/>
                </p:nvSpPr>
                <p:spPr>
                  <a:xfrm>
                    <a:off x="220663" y="2619375"/>
                    <a:ext cx="168275" cy="152400"/>
                  </a:xfrm>
                  <a:prstGeom prst="round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25" name="Text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3375" y="1590675"/>
                    <a:ext cx="787400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9pPr>
                  </a:lstStyle>
                  <a:p>
                    <a:pPr eaLnBrk="1" hangingPunct="1"/>
                    <a:r>
                      <a:rPr lang="en-US" sz="1400" dirty="0"/>
                      <a:t>- Target</a:t>
                    </a:r>
                  </a:p>
                </p:txBody>
              </p:sp>
              <p:sp>
                <p:nvSpPr>
                  <p:cNvPr id="126" name="Text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2425" y="1895475"/>
                    <a:ext cx="703263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9pPr>
                  </a:lstStyle>
                  <a:p>
                    <a:pPr eaLnBrk="1" hangingPunct="1"/>
                    <a:r>
                      <a:rPr lang="en-US" sz="1400"/>
                      <a:t>- PBW</a:t>
                    </a:r>
                  </a:p>
                </p:txBody>
              </p:sp>
              <p:sp>
                <p:nvSpPr>
                  <p:cNvPr id="127" name="Text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4488" y="2197100"/>
                    <a:ext cx="792162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9pPr>
                  </a:lstStyle>
                  <a:p>
                    <a:pPr eaLnBrk="1" hangingPunct="1"/>
                    <a:r>
                      <a:rPr lang="en-US" sz="1400"/>
                      <a:t>- Shutter</a:t>
                    </a:r>
                  </a:p>
                </p:txBody>
              </p:sp>
              <p:sp>
                <p:nvSpPr>
                  <p:cNvPr id="128" name="Text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2900" y="2533650"/>
                    <a:ext cx="593725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ヒラギノ角ゴ Pro W3" charset="-128"/>
                      </a:defRPr>
                    </a:lvl9pPr>
                  </a:lstStyle>
                  <a:p>
                    <a:pPr eaLnBrk="1" hangingPunct="1"/>
                    <a:r>
                      <a:rPr lang="en-US" sz="1400" dirty="0"/>
                      <a:t>- CVI</a:t>
                    </a:r>
                  </a:p>
                </p:txBody>
              </p:sp>
            </p:grpSp>
          </p:grpSp>
          <p:cxnSp>
            <p:nvCxnSpPr>
              <p:cNvPr id="50" name="Straight Connector 49"/>
              <p:cNvCxnSpPr/>
              <p:nvPr/>
            </p:nvCxnSpPr>
            <p:spPr>
              <a:xfrm flipV="1">
                <a:off x="2299464" y="3891629"/>
                <a:ext cx="0" cy="198863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Isosceles Triangle 50"/>
              <p:cNvSpPr/>
              <p:nvPr/>
            </p:nvSpPr>
            <p:spPr>
              <a:xfrm>
                <a:off x="2216914" y="3632200"/>
                <a:ext cx="168275" cy="168275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2689383" y="3430650"/>
                <a:ext cx="0" cy="24496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Isosceles Triangle 92"/>
              <p:cNvSpPr/>
              <p:nvPr/>
            </p:nvSpPr>
            <p:spPr>
              <a:xfrm>
                <a:off x="2606833" y="3173413"/>
                <a:ext cx="168275" cy="166687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>
                <a:off x="3224563" y="2954558"/>
                <a:ext cx="0" cy="292570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5" name="Isosceles Triangle 94"/>
              <p:cNvSpPr/>
              <p:nvPr/>
            </p:nvSpPr>
            <p:spPr>
              <a:xfrm>
                <a:off x="3142014" y="2728913"/>
                <a:ext cx="168275" cy="166687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3739345" y="2291364"/>
                <a:ext cx="0" cy="358889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" name="Rectangle 96"/>
              <p:cNvSpPr/>
              <p:nvPr/>
            </p:nvSpPr>
            <p:spPr>
              <a:xfrm>
                <a:off x="3663145" y="2066925"/>
                <a:ext cx="152400" cy="152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663145" y="18383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9" name="Straight Connector 98"/>
              <p:cNvCxnSpPr/>
              <p:nvPr/>
            </p:nvCxnSpPr>
            <p:spPr>
              <a:xfrm>
                <a:off x="4727975" y="1582580"/>
                <a:ext cx="0" cy="429768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4651775" y="1381125"/>
                <a:ext cx="152400" cy="152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5192702" y="1582580"/>
                <a:ext cx="0" cy="429768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Oval 101"/>
              <p:cNvSpPr/>
              <p:nvPr/>
            </p:nvSpPr>
            <p:spPr>
              <a:xfrm>
                <a:off x="5116502" y="13811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" name="Isosceles Triangle 102"/>
              <p:cNvSpPr/>
              <p:nvPr/>
            </p:nvSpPr>
            <p:spPr>
              <a:xfrm>
                <a:off x="5106977" y="1175511"/>
                <a:ext cx="168275" cy="168275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5110152" y="990600"/>
                <a:ext cx="168275" cy="15240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>
                <a:off x="5454264" y="1582580"/>
                <a:ext cx="0" cy="429768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" name="Rectangle 105"/>
              <p:cNvSpPr/>
              <p:nvPr/>
            </p:nvSpPr>
            <p:spPr>
              <a:xfrm>
                <a:off x="5378064" y="1381125"/>
                <a:ext cx="152400" cy="152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07" name="Straight Connector 106"/>
              <p:cNvCxnSpPr/>
              <p:nvPr/>
            </p:nvCxnSpPr>
            <p:spPr>
              <a:xfrm>
                <a:off x="6212848" y="1582580"/>
                <a:ext cx="0" cy="429768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Rectangle 107"/>
              <p:cNvSpPr/>
              <p:nvPr/>
            </p:nvSpPr>
            <p:spPr>
              <a:xfrm>
                <a:off x="6146173" y="1381125"/>
                <a:ext cx="152400" cy="152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  <a:endPara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6722879" y="1582580"/>
                <a:ext cx="0" cy="429768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0" name="Rectangle 109"/>
              <p:cNvSpPr/>
              <p:nvPr/>
            </p:nvSpPr>
            <p:spPr>
              <a:xfrm>
                <a:off x="6656203" y="1381125"/>
                <a:ext cx="152400" cy="152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  <a:endPara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6656203" y="11906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6937376" y="1582580"/>
                <a:ext cx="0" cy="4297680"/>
              </a:xfrm>
              <a:prstGeom prst="line">
                <a:avLst/>
              </a:prstGeom>
              <a:ln w="19050">
                <a:prstDash val="lg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3" name="Rectangle 112"/>
              <p:cNvSpPr/>
              <p:nvPr/>
            </p:nvSpPr>
            <p:spPr>
              <a:xfrm>
                <a:off x="6840473" y="1381125"/>
                <a:ext cx="152400" cy="152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6</a:t>
                </a:r>
                <a:endPara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14" name="Straight Connector 113"/>
              <p:cNvCxnSpPr/>
              <p:nvPr/>
            </p:nvCxnSpPr>
            <p:spPr>
              <a:xfrm>
                <a:off x="7008486" y="1582580"/>
                <a:ext cx="0" cy="4297680"/>
              </a:xfrm>
              <a:prstGeom prst="line">
                <a:avLst/>
              </a:prstGeom>
              <a:ln w="19050">
                <a:prstDash val="lg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Rectangle 114"/>
              <p:cNvSpPr/>
              <p:nvPr/>
            </p:nvSpPr>
            <p:spPr>
              <a:xfrm>
                <a:off x="6994709" y="1381125"/>
                <a:ext cx="152400" cy="152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7</a:t>
                </a:r>
                <a:endPara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7613764" y="1097487"/>
                <a:ext cx="168275" cy="15240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17" name="Straight Connector 116"/>
              <p:cNvCxnSpPr/>
              <p:nvPr/>
            </p:nvCxnSpPr>
            <p:spPr>
              <a:xfrm>
                <a:off x="7697907" y="1582580"/>
                <a:ext cx="0" cy="429768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Isosceles Triangle 117"/>
              <p:cNvSpPr/>
              <p:nvPr/>
            </p:nvSpPr>
            <p:spPr>
              <a:xfrm>
                <a:off x="7613765" y="1301160"/>
                <a:ext cx="168275" cy="168275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7767149" y="1476200"/>
              <a:ext cx="0" cy="42976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Rectangle 129"/>
            <p:cNvSpPr/>
            <p:nvPr/>
          </p:nvSpPr>
          <p:spPr>
            <a:xfrm>
              <a:off x="7805511" y="1274745"/>
              <a:ext cx="148914" cy="152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242973" y="5986137"/>
            <a:ext cx="675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Through </a:t>
            </a:r>
          </a:p>
          <a:p>
            <a:pPr algn="ctr"/>
            <a:r>
              <a:rPr lang="en-US" sz="1000" dirty="0" smtClean="0"/>
              <a:t>09May14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8713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08207" cy="877163"/>
          </a:xfrm>
        </p:spPr>
        <p:txBody>
          <a:bodyPr/>
          <a:lstStyle/>
          <a:p>
            <a:r>
              <a:rPr lang="en-US" dirty="0" smtClean="0"/>
              <a:t>Target lifetime and power levels are improving – still room for more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b="2141"/>
          <a:stretch/>
        </p:blipFill>
        <p:spPr bwMode="auto">
          <a:xfrm>
            <a:off x="256673" y="1004386"/>
            <a:ext cx="7202577" cy="518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364480" y="1708798"/>
            <a:ext cx="3779323" cy="276999"/>
            <a:chOff x="5364480" y="1457128"/>
            <a:chExt cx="3779323" cy="276999"/>
          </a:xfrm>
        </p:grpSpPr>
        <p:sp>
          <p:nvSpPr>
            <p:cNvPr id="5" name="Rectangle 4"/>
            <p:cNvSpPr/>
            <p:nvPr/>
          </p:nvSpPr>
          <p:spPr>
            <a:xfrm>
              <a:off x="5364480" y="1481328"/>
              <a:ext cx="3749040" cy="228600"/>
            </a:xfrm>
            <a:prstGeom prst="rect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91400" y="1457128"/>
              <a:ext cx="17524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Cavitation / inclusions?</a:t>
              </a:r>
              <a:endParaRPr lang="en-US" sz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64480" y="2394598"/>
            <a:ext cx="3749040" cy="276999"/>
            <a:chOff x="5364480" y="2142928"/>
            <a:chExt cx="3749040" cy="276999"/>
          </a:xfrm>
        </p:grpSpPr>
        <p:sp>
          <p:nvSpPr>
            <p:cNvPr id="8" name="Rectangle 7"/>
            <p:cNvSpPr/>
            <p:nvPr/>
          </p:nvSpPr>
          <p:spPr>
            <a:xfrm>
              <a:off x="5364480" y="2176272"/>
              <a:ext cx="3749040" cy="210312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59251" y="2142928"/>
              <a:ext cx="993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Weld defect</a:t>
              </a:r>
              <a:endParaRPr lang="en-US" sz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64480" y="2601862"/>
            <a:ext cx="3749040" cy="276999"/>
            <a:chOff x="5364480" y="2350192"/>
            <a:chExt cx="3749040" cy="276999"/>
          </a:xfrm>
        </p:grpSpPr>
        <p:sp>
          <p:nvSpPr>
            <p:cNvPr id="11" name="Rectangle 10"/>
            <p:cNvSpPr/>
            <p:nvPr/>
          </p:nvSpPr>
          <p:spPr>
            <a:xfrm>
              <a:off x="5364480" y="2404872"/>
              <a:ext cx="3749040" cy="210312"/>
            </a:xfrm>
            <a:prstGeom prst="rect">
              <a:avLst/>
            </a:prstGeom>
            <a:noFill/>
            <a:ln w="31750">
              <a:solidFill>
                <a:srgbClr val="66FF3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59251" y="2350192"/>
              <a:ext cx="993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Weld defect</a:t>
              </a:r>
              <a:endParaRPr lang="en-US" sz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61547" y="1097812"/>
            <a:ext cx="3029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 </a:t>
            </a:r>
            <a:r>
              <a:rPr lang="en-US" sz="1400" dirty="0" err="1" smtClean="0"/>
              <a:t>dpa</a:t>
            </a:r>
            <a:r>
              <a:rPr lang="en-US" sz="1400" dirty="0" smtClean="0"/>
              <a:t> is reached at ~5000 MW-</a:t>
            </a:r>
            <a:r>
              <a:rPr lang="en-US" sz="1400" dirty="0" err="1" smtClean="0"/>
              <a:t>hrs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131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80369"/>
          </a:xfrm>
        </p:spPr>
        <p:txBody>
          <a:bodyPr/>
          <a:lstStyle/>
          <a:p>
            <a:r>
              <a:rPr lang="en-US" dirty="0" smtClean="0"/>
              <a:t>SNS has 3 liquid hydrogen moderators and 1 water moderator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62" y="1094515"/>
            <a:ext cx="8229600" cy="192140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Upstream moderators are decoupled and poisoned</a:t>
            </a:r>
          </a:p>
          <a:p>
            <a:r>
              <a:rPr lang="en-US" dirty="0" smtClean="0"/>
              <a:t>Downstream are coupled, not large; no </a:t>
            </a:r>
            <a:r>
              <a:rPr lang="en-US" dirty="0" err="1" smtClean="0"/>
              <a:t>ortho</a:t>
            </a:r>
            <a:r>
              <a:rPr lang="en-US" dirty="0" err="1" smtClean="0">
                <a:sym typeface="Wingdings" panose="05000000000000000000" pitchFamily="2" charset="2"/>
              </a:rPr>
              <a:t>para</a:t>
            </a:r>
            <a:r>
              <a:rPr lang="en-US" dirty="0" smtClean="0">
                <a:sym typeface="Wingdings" panose="05000000000000000000" pitchFamily="2" charset="2"/>
              </a:rPr>
              <a:t> catalyst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Disadvantage vs. JSNS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Next generation IRP to improve and enlarge top downstream moderator; catalyst equipment to be added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38" y="3007895"/>
            <a:ext cx="5993524" cy="36736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8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80369"/>
          </a:xfrm>
        </p:spPr>
        <p:txBody>
          <a:bodyPr/>
          <a:lstStyle/>
          <a:p>
            <a:r>
              <a:rPr lang="en-US" dirty="0" smtClean="0"/>
              <a:t>Target pitting damage is being monitored with PIE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048255"/>
            <a:ext cx="8229600" cy="825867"/>
          </a:xfrm>
        </p:spPr>
        <p:txBody>
          <a:bodyPr/>
          <a:lstStyle/>
          <a:p>
            <a:r>
              <a:rPr lang="en-US" sz="2000" dirty="0" smtClean="0"/>
              <a:t>Target 8 mercury vessel beam entrance inner wall</a:t>
            </a:r>
          </a:p>
          <a:p>
            <a:r>
              <a:rPr lang="en-US" sz="2000" dirty="0" smtClean="0"/>
              <a:t>Outer containment wall holds up much better</a:t>
            </a:r>
            <a:endParaRPr lang="en-US" sz="2000" dirty="0"/>
          </a:p>
        </p:txBody>
      </p:sp>
      <p:pic>
        <p:nvPicPr>
          <p:cNvPr id="3074" name="Picture 2" descr="\\nscd\groups\NFDD\Neutron_Source_Development_Group\Target\PIE\Pictures and Videos - Target 8\Pictures - Target 8\Target 8 Transfer Cell Photography - JanuaryFebruary 2014\Disk 5\IMG_0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 r="15843"/>
          <a:stretch/>
        </p:blipFill>
        <p:spPr bwMode="auto">
          <a:xfrm>
            <a:off x="3196284" y="1860132"/>
            <a:ext cx="276790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nscd\groups\NFDD\Neutron_Source_Development_Group\Target\PIE\Pictures and Videos - Target 8\Pictures - Target 8\Target 8 Transfer Cell Photography - JanuaryFebruary 2014\Disk 1\IMG_00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r="23724"/>
          <a:stretch/>
        </p:blipFill>
        <p:spPr bwMode="auto">
          <a:xfrm>
            <a:off x="527836" y="1860132"/>
            <a:ext cx="252694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nscd\groups\NFDD\Neutron_Source_Development_Group\Target\PIE\Pictures and Videos - Target 8\Pictures - Target 8\Target 8 Transfer Cell Photography - JanuaryFebruary 2014\Disk 9\IMG_01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r="13140"/>
          <a:stretch/>
        </p:blipFill>
        <p:spPr bwMode="auto">
          <a:xfrm>
            <a:off x="6119189" y="1860132"/>
            <a:ext cx="263194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g1424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49" b="-32"/>
          <a:stretch/>
        </p:blipFill>
        <p:spPr>
          <a:xfrm>
            <a:off x="2526231" y="4572000"/>
            <a:ext cx="4108008" cy="2286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07457" y="4721897"/>
            <a:ext cx="8229600" cy="101771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“Jet-flow” target design should reduce this damage</a:t>
            </a:r>
          </a:p>
          <a:p>
            <a:pPr lvl="1"/>
            <a:r>
              <a:rPr lang="en-US" sz="1600" dirty="0" smtClean="0"/>
              <a:t>Mitigation by flow – no gas injection</a:t>
            </a:r>
          </a:p>
          <a:p>
            <a:pPr lvl="1"/>
            <a:r>
              <a:rPr lang="en-US" sz="1600" dirty="0" smtClean="0"/>
              <a:t>First unit set for installation this summer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281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words on SNS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796165"/>
            <a:ext cx="8792164" cy="3648178"/>
          </a:xfrm>
        </p:spPr>
        <p:txBody>
          <a:bodyPr/>
          <a:lstStyle/>
          <a:p>
            <a:r>
              <a:rPr lang="en-US" dirty="0" smtClean="0"/>
              <a:t>Upcoming IRP replacement in 2016 will be largest remote handling operation to date</a:t>
            </a:r>
          </a:p>
          <a:p>
            <a:r>
              <a:rPr lang="en-US" dirty="0"/>
              <a:t>Fusion Materials Irradiation Test Stand </a:t>
            </a:r>
            <a:r>
              <a:rPr lang="en-US" dirty="0" smtClean="0"/>
              <a:t>(FMITS) about to have 30% design review</a:t>
            </a:r>
          </a:p>
          <a:p>
            <a:r>
              <a:rPr lang="en-US" dirty="0" smtClean="0"/>
              <a:t>Second Target Station Technical Design Study (TDR) is in preparation</a:t>
            </a:r>
          </a:p>
          <a:p>
            <a:pPr lvl="1"/>
            <a:r>
              <a:rPr lang="en-US" dirty="0" smtClean="0"/>
              <a:t>Up to 500 kW, 10 Hz, short-pulse, solid tungsten target – water-cooled</a:t>
            </a:r>
          </a:p>
          <a:p>
            <a:pPr lvl="1"/>
            <a:r>
              <a:rPr lang="en-US" dirty="0" smtClean="0"/>
              <a:t>Related accelerator upgrades will provide 2 MW to FTS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14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77163"/>
          </a:xfrm>
        </p:spPr>
        <p:txBody>
          <a:bodyPr/>
          <a:lstStyle/>
          <a:p>
            <a:r>
              <a:rPr lang="en-US" dirty="0" smtClean="0"/>
              <a:t>CSNS has taken </a:t>
            </a:r>
            <a:r>
              <a:rPr lang="en-US" dirty="0"/>
              <a:t>off</a:t>
            </a:r>
            <a:br>
              <a:rPr lang="en-US" dirty="0"/>
            </a:br>
            <a:r>
              <a:rPr lang="en-US" dirty="0"/>
              <a:t>Operational </a:t>
            </a:r>
            <a:r>
              <a:rPr lang="en-US" dirty="0" smtClean="0"/>
              <a:t>in 2018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80" y="935401"/>
            <a:ext cx="4114800" cy="30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67663" y="935401"/>
            <a:ext cx="1461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X. Jia, Jan. 2014</a:t>
            </a:r>
            <a:endParaRPr lang="en-US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4" y="1066206"/>
            <a:ext cx="4114800" cy="314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89685"/>
            <a:ext cx="4114800" cy="309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4" y="3381891"/>
            <a:ext cx="4114800" cy="30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84107" y="212598"/>
            <a:ext cx="3216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25 Hz, </a:t>
            </a:r>
            <a:r>
              <a:rPr lang="en-US" sz="1600" dirty="0"/>
              <a:t>SP, </a:t>
            </a:r>
            <a:r>
              <a:rPr lang="pl-PL" sz="1600" dirty="0"/>
              <a:t>100–200–500 kW, 1.6 </a:t>
            </a:r>
            <a:r>
              <a:rPr lang="pl-PL" sz="1600" dirty="0" smtClean="0"/>
              <a:t>GeV</a:t>
            </a:r>
            <a:endParaRPr lang="en-US" sz="1600" dirty="0" smtClean="0"/>
          </a:p>
          <a:p>
            <a:r>
              <a:rPr lang="en-US" sz="1600" dirty="0" smtClean="0"/>
              <a:t>Ta clad W plates target</a:t>
            </a:r>
          </a:p>
        </p:txBody>
      </p:sp>
    </p:spTree>
    <p:extLst>
      <p:ext uri="{BB962C8B-B14F-4D97-AF65-F5344CB8AC3E}">
        <p14:creationId xmlns:p14="http://schemas.microsoft.com/office/powerpoint/2010/main" val="389001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58"/>
            <a:ext cx="9144000" cy="614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6952" y="286854"/>
            <a:ext cx="918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T. Broome</a:t>
            </a:r>
          </a:p>
          <a:p>
            <a:r>
              <a:rPr lang="en-US" sz="1400" dirty="0" smtClean="0"/>
              <a:t>2006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355012" y="2982485"/>
            <a:ext cx="5646418" cy="923330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5400" dirty="0" smtClean="0"/>
              <a:t>Less and less useful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9162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is gaining momentum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791670"/>
            <a:ext cx="5650787" cy="208078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5 </a:t>
            </a:r>
            <a:r>
              <a:rPr lang="en-US" dirty="0"/>
              <a:t>MW </a:t>
            </a:r>
            <a:r>
              <a:rPr lang="en-US" dirty="0" smtClean="0"/>
              <a:t>of 2.5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protons</a:t>
            </a:r>
          </a:p>
          <a:p>
            <a:r>
              <a:rPr lang="en-US" dirty="0"/>
              <a:t>14 Hz, long-pulse (2.86 </a:t>
            </a:r>
            <a:r>
              <a:rPr lang="en-US" dirty="0" err="1"/>
              <a:t>ms</a:t>
            </a:r>
            <a:r>
              <a:rPr lang="en-US" dirty="0"/>
              <a:t>) </a:t>
            </a:r>
          </a:p>
          <a:p>
            <a:r>
              <a:rPr lang="en-US" dirty="0" smtClean="0"/>
              <a:t>Rotating target of tungsten blocks – cooled by helium</a:t>
            </a:r>
          </a:p>
          <a:p>
            <a:r>
              <a:rPr lang="en-US" dirty="0" smtClean="0"/>
              <a:t>More from Yong </a:t>
            </a:r>
            <a:r>
              <a:rPr lang="en-US" dirty="0" err="1" smtClean="0"/>
              <a:t>Joong</a:t>
            </a:r>
            <a:r>
              <a:rPr lang="en-US" dirty="0" smtClean="0"/>
              <a:t> Lee </a:t>
            </a:r>
            <a:endParaRPr lang="en-US" dirty="0"/>
          </a:p>
          <a:p>
            <a:pPr marL="519113" lvl="2">
              <a:spcBef>
                <a:spcPts val="1400"/>
              </a:spcBef>
            </a:pPr>
            <a:endParaRPr lang="en-US" dirty="0"/>
          </a:p>
          <a:p>
            <a:endParaRPr lang="en-US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0" t="2292" r="22527" b="3725"/>
          <a:stretch/>
        </p:blipFill>
        <p:spPr bwMode="auto">
          <a:xfrm>
            <a:off x="5903495" y="500733"/>
            <a:ext cx="3059154" cy="554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177395" y="2872455"/>
            <a:ext cx="4621826" cy="3985544"/>
            <a:chOff x="2010840" y="1812758"/>
            <a:chExt cx="5486400" cy="473109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840" y="1812758"/>
              <a:ext cx="5486400" cy="47310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812945" y="1812758"/>
              <a:ext cx="1201088" cy="4749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R. </a:t>
              </a:r>
              <a:r>
                <a:rPr lang="en-US" sz="1000" dirty="0" err="1" smtClean="0"/>
                <a:t>Linander</a:t>
              </a:r>
              <a:r>
                <a:rPr lang="en-US" sz="1000" dirty="0" smtClean="0"/>
                <a:t>, ESS</a:t>
              </a:r>
            </a:p>
            <a:p>
              <a:pPr algn="ctr"/>
              <a:r>
                <a:rPr lang="en-US" sz="1000" dirty="0" smtClean="0"/>
                <a:t>(AccApp13)</a:t>
              </a:r>
              <a:endParaRPr lang="en-US" sz="1000" dirty="0"/>
            </a:p>
          </p:txBody>
        </p:sp>
      </p:grpSp>
      <p:sp>
        <p:nvSpPr>
          <p:cNvPr id="7" name="Line Callout 1 6"/>
          <p:cNvSpPr/>
          <p:nvPr/>
        </p:nvSpPr>
        <p:spPr>
          <a:xfrm>
            <a:off x="7868653" y="5710988"/>
            <a:ext cx="994610" cy="333407"/>
          </a:xfrm>
          <a:prstGeom prst="borderCallout1">
            <a:avLst>
              <a:gd name="adj1" fmla="val -496"/>
              <a:gd name="adj2" fmla="val 47222"/>
              <a:gd name="adj3" fmla="val -117354"/>
              <a:gd name="adj4" fmla="val 34815"/>
            </a:avLst>
          </a:prstGeom>
          <a:solidFill>
            <a:schemeClr val="bg1"/>
          </a:solidFill>
          <a:ln w="127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2.5 m dia.  target wheel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0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776122" cy="484748"/>
          </a:xfrm>
        </p:spPr>
        <p:txBody>
          <a:bodyPr/>
          <a:lstStyle/>
          <a:p>
            <a:r>
              <a:rPr lang="en-US" dirty="0" smtClean="0"/>
              <a:t>It’s harder to talk only about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3" y="1344823"/>
            <a:ext cx="8888417" cy="4982903"/>
          </a:xfrm>
        </p:spPr>
        <p:txBody>
          <a:bodyPr/>
          <a:lstStyle/>
          <a:p>
            <a:r>
              <a:rPr lang="en-US" dirty="0" smtClean="0"/>
              <a:t>Overall </a:t>
            </a:r>
            <a:r>
              <a:rPr lang="en-US" u="sng" dirty="0" smtClean="0"/>
              <a:t>source</a:t>
            </a:r>
            <a:r>
              <a:rPr lang="en-US" dirty="0" smtClean="0"/>
              <a:t> performance is what matters</a:t>
            </a:r>
          </a:p>
          <a:p>
            <a:pPr lvl="1"/>
            <a:r>
              <a:rPr lang="en-US" dirty="0" smtClean="0"/>
              <a:t>How well does the source provide the desired beams for science instruments?</a:t>
            </a:r>
          </a:p>
          <a:p>
            <a:r>
              <a:rPr lang="en-US" dirty="0" smtClean="0"/>
              <a:t>Integrated approaches to source design around specific instrument performance metrics, utilizing optimization techniques, can show new paths to high-performance</a:t>
            </a:r>
          </a:p>
          <a:p>
            <a:pPr lvl="1"/>
            <a:r>
              <a:rPr lang="en-US" dirty="0" smtClean="0"/>
              <a:t>TS-2 at ISIS</a:t>
            </a:r>
          </a:p>
          <a:p>
            <a:r>
              <a:rPr lang="en-US" dirty="0" smtClean="0"/>
              <a:t>When isn’t higher </a:t>
            </a:r>
            <a:r>
              <a:rPr lang="en-US" dirty="0" smtClean="0"/>
              <a:t>target power </a:t>
            </a:r>
            <a:r>
              <a:rPr lang="en-US" dirty="0" smtClean="0"/>
              <a:t>the right direction for higher performance?</a:t>
            </a:r>
          </a:p>
          <a:p>
            <a:pPr lvl="1"/>
            <a:r>
              <a:rPr lang="en-US" dirty="0" smtClean="0"/>
              <a:t>Spallation sources</a:t>
            </a:r>
          </a:p>
          <a:p>
            <a:pPr lvl="1"/>
            <a:r>
              <a:rPr lang="en-US" dirty="0" smtClean="0"/>
              <a:t>Other high-power target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8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1" name="Text Box 1029"/>
          <p:cNvSpPr txBox="1">
            <a:spLocks noChangeArrowheads="1"/>
          </p:cNvSpPr>
          <p:nvPr/>
        </p:nvSpPr>
        <p:spPr bwMode="auto">
          <a:xfrm>
            <a:off x="1525588" y="533400"/>
            <a:ext cx="7618412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utiger" pitchFamily="2" charset="0"/>
              <a:cs typeface="Arial" charset="0"/>
            </a:endParaRPr>
          </a:p>
        </p:txBody>
      </p:sp>
      <p:sp>
        <p:nvSpPr>
          <p:cNvPr id="434182" name="Text Box 1030"/>
          <p:cNvSpPr txBox="1">
            <a:spLocks noChangeArrowheads="1"/>
          </p:cNvSpPr>
          <p:nvPr/>
        </p:nvSpPr>
        <p:spPr bwMode="auto">
          <a:xfrm>
            <a:off x="5410200" y="762000"/>
            <a:ext cx="373380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85750">
              <a:spcBef>
                <a:spcPct val="50000"/>
              </a:spcBef>
              <a:tabLst>
                <a:tab pos="571500" algn="l"/>
              </a:tabLst>
              <a:defRPr/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utiger" pitchFamily="2" charset="0"/>
                <a:cs typeface="Arial" charset="0"/>
              </a:rPr>
              <a:t>Fission</a:t>
            </a:r>
          </a:p>
          <a:p>
            <a:pPr marL="285750">
              <a:buSzPct val="50000"/>
              <a:buFontTx/>
              <a:buBlip>
                <a:blip r:embed="rId2"/>
              </a:buBlip>
              <a:tabLst>
                <a:tab pos="571500" algn="l"/>
              </a:tabLst>
              <a:defRPr/>
            </a:pPr>
            <a:r>
              <a:rPr lang="en-US" sz="2400" dirty="0">
                <a:solidFill>
                  <a:srgbClr val="A50021"/>
                </a:solidFill>
                <a:latin typeface="Frutiger" pitchFamily="2" charset="0"/>
                <a:cs typeface="Arial" charset="0"/>
              </a:rPr>
              <a:t>  </a:t>
            </a:r>
            <a:r>
              <a:rPr lang="en-US" sz="2500" dirty="0">
                <a:solidFill>
                  <a:srgbClr val="A50021"/>
                </a:solidFill>
                <a:latin typeface="Frutiger" pitchFamily="2" charset="0"/>
                <a:cs typeface="Arial" charset="0"/>
              </a:rPr>
              <a:t>chain reaction</a:t>
            </a:r>
          </a:p>
          <a:p>
            <a:pPr marL="285750">
              <a:buSzPct val="50000"/>
              <a:buFontTx/>
              <a:buBlip>
                <a:blip r:embed="rId2"/>
              </a:buBlip>
              <a:tabLst>
                <a:tab pos="571500" algn="l"/>
              </a:tabLst>
              <a:defRPr/>
            </a:pPr>
            <a:r>
              <a:rPr lang="en-US" sz="2500" dirty="0">
                <a:solidFill>
                  <a:srgbClr val="A50021"/>
                </a:solidFill>
                <a:latin typeface="Frutiger" pitchFamily="2" charset="0"/>
                <a:cs typeface="Arial" charset="0"/>
              </a:rPr>
              <a:t> 	continuous flow</a:t>
            </a:r>
          </a:p>
          <a:p>
            <a:pPr marL="285750">
              <a:buSzPct val="50000"/>
              <a:buFontTx/>
              <a:buBlip>
                <a:blip r:embed="rId2"/>
              </a:buBlip>
              <a:tabLst>
                <a:tab pos="571500" algn="l"/>
              </a:tabLst>
              <a:defRPr/>
            </a:pPr>
            <a:r>
              <a:rPr lang="en-US" sz="2500" dirty="0">
                <a:solidFill>
                  <a:srgbClr val="A50021"/>
                </a:solidFill>
                <a:latin typeface="Frutiger" pitchFamily="2" charset="0"/>
                <a:cs typeface="Arial" charset="0"/>
              </a:rPr>
              <a:t> 	1 neutron/fission</a:t>
            </a:r>
          </a:p>
          <a:p>
            <a:pPr marL="285750">
              <a:buSzPct val="50000"/>
              <a:buFontTx/>
              <a:buBlip>
                <a:blip r:embed="rId2"/>
              </a:buBlip>
              <a:tabLst>
                <a:tab pos="571500" algn="l"/>
              </a:tabLst>
              <a:defRPr/>
            </a:pPr>
            <a:r>
              <a:rPr lang="en-US" sz="2500" dirty="0">
                <a:solidFill>
                  <a:srgbClr val="A50021"/>
                </a:solidFill>
                <a:latin typeface="Frutiger" pitchFamily="2" charset="0"/>
                <a:cs typeface="Arial" charset="0"/>
              </a:rPr>
              <a:t>  180 MeV/neutron</a:t>
            </a:r>
          </a:p>
          <a:p>
            <a:pPr marL="285750">
              <a:tabLst>
                <a:tab pos="571500" algn="l"/>
              </a:tabLst>
              <a:defRPr/>
            </a:pPr>
            <a:endParaRPr lang="de-DE" sz="2400" dirty="0">
              <a:solidFill>
                <a:srgbClr val="A50021"/>
              </a:solidFill>
              <a:latin typeface="Frutiger" pitchFamily="2" charset="0"/>
              <a:cs typeface="Arial" charset="0"/>
            </a:endParaRPr>
          </a:p>
          <a:p>
            <a:pPr marL="285750">
              <a:tabLst>
                <a:tab pos="571500" algn="l"/>
              </a:tabLst>
              <a:defRPr/>
            </a:pPr>
            <a:endParaRPr lang="de-DE" sz="2400" dirty="0">
              <a:solidFill>
                <a:srgbClr val="A50021"/>
              </a:solidFill>
              <a:latin typeface="Frutiger" pitchFamily="2" charset="0"/>
              <a:cs typeface="Arial" charset="0"/>
            </a:endParaRPr>
          </a:p>
          <a:p>
            <a:pPr marL="285750">
              <a:tabLst>
                <a:tab pos="571500" algn="l"/>
              </a:tabLst>
              <a:defRPr/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utiger" pitchFamily="2" charset="0"/>
                <a:cs typeface="Arial" charset="0"/>
              </a:rPr>
              <a:t>Spallation</a:t>
            </a:r>
          </a:p>
          <a:p>
            <a:pPr marL="285750">
              <a:buSzPct val="50000"/>
              <a:buFontTx/>
              <a:buBlip>
                <a:blip r:embed="rId2"/>
              </a:buBlip>
              <a:tabLst>
                <a:tab pos="571500" algn="l"/>
              </a:tabLst>
              <a:defRPr/>
            </a:pPr>
            <a:r>
              <a:rPr lang="en-US" sz="2400" dirty="0">
                <a:solidFill>
                  <a:srgbClr val="A50021"/>
                </a:solidFill>
                <a:latin typeface="Frutiger" pitchFamily="2" charset="0"/>
                <a:cs typeface="Arial" charset="0"/>
              </a:rPr>
              <a:t>	</a:t>
            </a:r>
            <a:r>
              <a:rPr lang="en-US" sz="2500" dirty="0">
                <a:solidFill>
                  <a:srgbClr val="A50021"/>
                </a:solidFill>
                <a:latin typeface="Frutiger" pitchFamily="2" charset="0"/>
                <a:cs typeface="Arial" charset="0"/>
              </a:rPr>
              <a:t>no chain reaction</a:t>
            </a:r>
          </a:p>
          <a:p>
            <a:pPr marL="285750">
              <a:buSzPct val="50000"/>
              <a:buFontTx/>
              <a:buBlip>
                <a:blip r:embed="rId2"/>
              </a:buBlip>
              <a:tabLst>
                <a:tab pos="571500" algn="l"/>
              </a:tabLst>
              <a:defRPr/>
            </a:pPr>
            <a:r>
              <a:rPr lang="en-US" sz="2500" dirty="0">
                <a:solidFill>
                  <a:srgbClr val="A50021"/>
                </a:solidFill>
                <a:latin typeface="Frutiger" pitchFamily="2" charset="0"/>
                <a:cs typeface="Arial" charset="0"/>
              </a:rPr>
              <a:t>	pulsed </a:t>
            </a:r>
            <a:r>
              <a:rPr lang="en-US" sz="2500" dirty="0" smtClean="0">
                <a:solidFill>
                  <a:srgbClr val="A50021"/>
                </a:solidFill>
                <a:latin typeface="Frutiger" pitchFamily="2" charset="0"/>
                <a:cs typeface="Arial" charset="0"/>
              </a:rPr>
              <a:t>or continuous operation </a:t>
            </a:r>
            <a:endParaRPr lang="en-US" sz="2500" dirty="0">
              <a:solidFill>
                <a:srgbClr val="A50021"/>
              </a:solidFill>
              <a:latin typeface="Frutiger" pitchFamily="2" charset="0"/>
              <a:cs typeface="Arial" charset="0"/>
            </a:endParaRPr>
          </a:p>
          <a:p>
            <a:pPr marL="285750">
              <a:buSzPct val="50000"/>
              <a:buFontTx/>
              <a:buBlip>
                <a:blip r:embed="rId2"/>
              </a:buBlip>
              <a:tabLst>
                <a:tab pos="571500" algn="l"/>
              </a:tabLst>
              <a:defRPr/>
            </a:pPr>
            <a:r>
              <a:rPr lang="en-US" sz="2500" dirty="0">
                <a:solidFill>
                  <a:srgbClr val="A50021"/>
                </a:solidFill>
                <a:latin typeface="Frutiger" pitchFamily="2" charset="0"/>
                <a:cs typeface="Arial" charset="0"/>
              </a:rPr>
              <a:t>	40 neutrons/proton</a:t>
            </a:r>
          </a:p>
          <a:p>
            <a:pPr marL="285750">
              <a:buSzPct val="50000"/>
              <a:buFontTx/>
              <a:buBlip>
                <a:blip r:embed="rId2"/>
              </a:buBlip>
              <a:tabLst>
                <a:tab pos="571500" algn="l"/>
              </a:tabLst>
              <a:defRPr/>
            </a:pPr>
            <a:r>
              <a:rPr lang="en-US" sz="2500" dirty="0">
                <a:solidFill>
                  <a:srgbClr val="A50021"/>
                </a:solidFill>
                <a:latin typeface="Frutiger" pitchFamily="2" charset="0"/>
                <a:cs typeface="Arial" charset="0"/>
              </a:rPr>
              <a:t>  30 MeV/neutron</a:t>
            </a:r>
          </a:p>
        </p:txBody>
      </p:sp>
      <p:grpSp>
        <p:nvGrpSpPr>
          <p:cNvPr id="55300" name="Group 1034"/>
          <p:cNvGrpSpPr>
            <a:grpSpLocks/>
          </p:cNvGrpSpPr>
          <p:nvPr/>
        </p:nvGrpSpPr>
        <p:grpSpPr bwMode="auto">
          <a:xfrm>
            <a:off x="381000" y="838200"/>
            <a:ext cx="7654925" cy="5486400"/>
            <a:chOff x="240" y="864"/>
            <a:chExt cx="4822" cy="3456"/>
          </a:xfrm>
        </p:grpSpPr>
        <p:sp>
          <p:nvSpPr>
            <p:cNvPr id="55302" name="Text Box 1026"/>
            <p:cNvSpPr txBox="1">
              <a:spLocks noChangeArrowheads="1"/>
            </p:cNvSpPr>
            <p:nvPr/>
          </p:nvSpPr>
          <p:spPr bwMode="auto">
            <a:xfrm>
              <a:off x="2486" y="1133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 sz="2400" b="1">
                <a:latin typeface="Frutiger"/>
              </a:endParaRPr>
            </a:p>
          </p:txBody>
        </p:sp>
        <p:sp>
          <p:nvSpPr>
            <p:cNvPr id="55303" name="Text Box 1027"/>
            <p:cNvSpPr txBox="1">
              <a:spLocks noChangeArrowheads="1"/>
            </p:cNvSpPr>
            <p:nvPr/>
          </p:nvSpPr>
          <p:spPr bwMode="auto">
            <a:xfrm>
              <a:off x="1382" y="3341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 sz="2400" b="1">
                <a:latin typeface="Frutiger"/>
              </a:endParaRPr>
            </a:p>
          </p:txBody>
        </p:sp>
        <p:sp>
          <p:nvSpPr>
            <p:cNvPr id="55304" name="Rectangle 1028"/>
            <p:cNvSpPr>
              <a:spLocks noChangeArrowheads="1"/>
            </p:cNvSpPr>
            <p:nvPr/>
          </p:nvSpPr>
          <p:spPr bwMode="auto">
            <a:xfrm>
              <a:off x="1350" y="2699"/>
              <a:ext cx="1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altLang="en-US">
                  <a:latin typeface="Verdana" pitchFamily="34" charset="0"/>
                </a:rPr>
                <a:t> </a:t>
              </a:r>
              <a:endParaRPr lang="de-DE" altLang="en-US">
                <a:latin typeface="Verdana" pitchFamily="34" charset="0"/>
              </a:endParaRPr>
            </a:p>
          </p:txBody>
        </p:sp>
        <p:sp>
          <p:nvSpPr>
            <p:cNvPr id="55305" name="Line 1031"/>
            <p:cNvSpPr>
              <a:spLocks noChangeShapeType="1"/>
            </p:cNvSpPr>
            <p:nvPr/>
          </p:nvSpPr>
          <p:spPr bwMode="auto">
            <a:xfrm>
              <a:off x="528" y="2496"/>
              <a:ext cx="4534" cy="0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/>
            </a:ln>
            <a:effectLst>
              <a:prstShdw prst="shdw17" dist="17961" dir="13500000">
                <a:srgbClr val="630014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5306" name="Picture 1032" descr="Spaltung-spallati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3" t="12019" r="7574" b="7846"/>
            <a:stretch>
              <a:fillRect/>
            </a:stretch>
          </p:blipFill>
          <p:spPr bwMode="auto">
            <a:xfrm>
              <a:off x="240" y="864"/>
              <a:ext cx="3168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204" y="177114"/>
            <a:ext cx="8880396" cy="484748"/>
          </a:xfrm>
        </p:spPr>
        <p:txBody>
          <a:bodyPr/>
          <a:lstStyle/>
          <a:p>
            <a:r>
              <a:rPr lang="en-US" dirty="0" smtClean="0"/>
              <a:t>Two popular ways to produce neutrons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37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34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6" presetClass="emph" presetSubtype="0" repeatCount="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4341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9032796" cy="877163"/>
          </a:xfrm>
        </p:spPr>
        <p:txBody>
          <a:bodyPr/>
          <a:lstStyle/>
          <a:p>
            <a:r>
              <a:rPr lang="en-US" dirty="0" smtClean="0"/>
              <a:t>Dealing with heating in spallation targets is a still a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344823"/>
            <a:ext cx="8229600" cy="1917448"/>
          </a:xfrm>
        </p:spPr>
        <p:txBody>
          <a:bodyPr/>
          <a:lstStyle/>
          <a:p>
            <a:r>
              <a:rPr lang="en-US" dirty="0" smtClean="0"/>
              <a:t>Removal of steady state heating</a:t>
            </a:r>
          </a:p>
          <a:p>
            <a:pPr lvl="1"/>
            <a:r>
              <a:rPr lang="en-US" dirty="0" smtClean="0"/>
              <a:t>Total power vs. volume power density</a:t>
            </a:r>
          </a:p>
          <a:p>
            <a:r>
              <a:rPr lang="en-US" dirty="0" smtClean="0"/>
              <a:t>Pulse effects</a:t>
            </a:r>
          </a:p>
          <a:p>
            <a:pPr lvl="1"/>
            <a:r>
              <a:rPr lang="en-US" dirty="0" smtClean="0"/>
              <a:t>Thermal “shock”, fatigue, cavitation damage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6962" y="3553180"/>
            <a:ext cx="9032796" cy="4879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>
                <a:solidFill>
                  <a:srgbClr val="006C3A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Of course, there’s more to target design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1204" y="4186203"/>
            <a:ext cx="9032796" cy="218213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Target – source physics performance</a:t>
            </a:r>
          </a:p>
          <a:p>
            <a:r>
              <a:rPr lang="en-US" dirty="0" smtClean="0"/>
              <a:t>Required duty cycle, maintenance strategy, remote handling</a:t>
            </a:r>
          </a:p>
          <a:p>
            <a:r>
              <a:rPr lang="en-US" dirty="0" smtClean="0"/>
              <a:t>Radiation </a:t>
            </a:r>
            <a:r>
              <a:rPr lang="en-US" dirty="0"/>
              <a:t>damage </a:t>
            </a:r>
            <a:r>
              <a:rPr lang="en-US" dirty="0" smtClean="0"/>
              <a:t>effects</a:t>
            </a:r>
          </a:p>
          <a:p>
            <a:r>
              <a:rPr lang="en-US" dirty="0" smtClean="0"/>
              <a:t>Facility safety, waste disposal</a:t>
            </a:r>
          </a:p>
        </p:txBody>
      </p:sp>
    </p:spTree>
    <p:extLst>
      <p:ext uri="{BB962C8B-B14F-4D97-AF65-F5344CB8AC3E}">
        <p14:creationId xmlns:p14="http://schemas.microsoft.com/office/powerpoint/2010/main" val="4893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880369"/>
          </a:xfrm>
        </p:spPr>
        <p:txBody>
          <a:bodyPr/>
          <a:lstStyle/>
          <a:p>
            <a:r>
              <a:rPr lang="en-US" dirty="0" smtClean="0"/>
              <a:t>Spallation neutron sources  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4" y="1344823"/>
            <a:ext cx="8229600" cy="1614801"/>
          </a:xfrm>
        </p:spPr>
        <p:txBody>
          <a:bodyPr/>
          <a:lstStyle/>
          <a:p>
            <a:r>
              <a:rPr lang="en-US" dirty="0" smtClean="0"/>
              <a:t>Operating</a:t>
            </a:r>
          </a:p>
          <a:p>
            <a:endParaRPr lang="en-US" dirty="0" smtClean="0"/>
          </a:p>
          <a:p>
            <a:r>
              <a:rPr lang="en-US" dirty="0" smtClean="0"/>
              <a:t>On the horizon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3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neutron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03" y="1344823"/>
            <a:ext cx="8824249" cy="4886466"/>
          </a:xfrm>
        </p:spPr>
        <p:txBody>
          <a:bodyPr/>
          <a:lstStyle/>
          <a:p>
            <a:r>
              <a:rPr lang="en-US" dirty="0" smtClean="0"/>
              <a:t>Proton knock-out reaction sources – not spallation</a:t>
            </a:r>
          </a:p>
          <a:p>
            <a:pPr lvl="1"/>
            <a:r>
              <a:rPr lang="en-US" dirty="0" smtClean="0"/>
              <a:t>For science, industry, development and education</a:t>
            </a:r>
          </a:p>
          <a:p>
            <a:r>
              <a:rPr lang="en-US" dirty="0" smtClean="0"/>
              <a:t>LENS (Indiana University)</a:t>
            </a:r>
          </a:p>
          <a:p>
            <a:r>
              <a:rPr lang="en-US" dirty="0" smtClean="0"/>
              <a:t>Tsinghua University</a:t>
            </a:r>
          </a:p>
          <a:p>
            <a:r>
              <a:rPr lang="en-US" dirty="0" smtClean="0"/>
              <a:t>Peking University</a:t>
            </a:r>
          </a:p>
          <a:p>
            <a:r>
              <a:rPr lang="en-US" dirty="0" smtClean="0"/>
              <a:t>Bilbao project </a:t>
            </a:r>
            <a:r>
              <a:rPr lang="en-US" i="1" dirty="0" smtClean="0"/>
              <a:t>- in a deep sleep</a:t>
            </a:r>
          </a:p>
          <a:p>
            <a:endParaRPr lang="en-US" dirty="0"/>
          </a:p>
          <a:p>
            <a:r>
              <a:rPr lang="en-US" dirty="0" smtClean="0"/>
              <a:t>UCANS</a:t>
            </a:r>
          </a:p>
          <a:p>
            <a:pPr lvl="1"/>
            <a:r>
              <a:rPr lang="en-US" dirty="0" smtClean="0"/>
              <a:t>Union </a:t>
            </a:r>
            <a:r>
              <a:rPr lang="en-US" dirty="0"/>
              <a:t>for Compact </a:t>
            </a:r>
            <a:r>
              <a:rPr lang="en-US" dirty="0" smtClean="0"/>
              <a:t>Accelerator-driven Neutron </a:t>
            </a:r>
            <a:r>
              <a:rPr lang="en-US" dirty="0"/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176754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26952" y="424870"/>
            <a:ext cx="918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T. Broome</a:t>
            </a:r>
            <a:endParaRPr lang="en-US" sz="1400" dirty="0"/>
          </a:p>
        </p:txBody>
      </p:sp>
      <p:sp>
        <p:nvSpPr>
          <p:cNvPr id="5" name="Freeform 4"/>
          <p:cNvSpPr/>
          <p:nvPr/>
        </p:nvSpPr>
        <p:spPr>
          <a:xfrm>
            <a:off x="1751162" y="3648974"/>
            <a:ext cx="2087593" cy="854015"/>
          </a:xfrm>
          <a:custGeom>
            <a:avLst/>
            <a:gdLst>
              <a:gd name="connsiteX0" fmla="*/ 0 w 2087593"/>
              <a:gd name="connsiteY0" fmla="*/ 336430 h 854015"/>
              <a:gd name="connsiteX1" fmla="*/ 439947 w 2087593"/>
              <a:gd name="connsiteY1" fmla="*/ 854015 h 854015"/>
              <a:gd name="connsiteX2" fmla="*/ 1647646 w 2087593"/>
              <a:gd name="connsiteY2" fmla="*/ 698739 h 854015"/>
              <a:gd name="connsiteX3" fmla="*/ 2087593 w 2087593"/>
              <a:gd name="connsiteY3" fmla="*/ 336430 h 854015"/>
              <a:gd name="connsiteX4" fmla="*/ 1846053 w 2087593"/>
              <a:gd name="connsiteY4" fmla="*/ 0 h 854015"/>
              <a:gd name="connsiteX5" fmla="*/ 69012 w 2087593"/>
              <a:gd name="connsiteY5" fmla="*/ 327803 h 854015"/>
              <a:gd name="connsiteX6" fmla="*/ 146649 w 2087593"/>
              <a:gd name="connsiteY6" fmla="*/ 500332 h 85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593" h="854015">
                <a:moveTo>
                  <a:pt x="0" y="336430"/>
                </a:moveTo>
                <a:lnTo>
                  <a:pt x="439947" y="854015"/>
                </a:lnTo>
                <a:lnTo>
                  <a:pt x="1647646" y="698739"/>
                </a:lnTo>
                <a:lnTo>
                  <a:pt x="2087593" y="336430"/>
                </a:lnTo>
                <a:lnTo>
                  <a:pt x="1846053" y="0"/>
                </a:lnTo>
                <a:lnTo>
                  <a:pt x="69012" y="327803"/>
                </a:lnTo>
                <a:lnTo>
                  <a:pt x="146649" y="500332"/>
                </a:lnTo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441940" y="3968151"/>
            <a:ext cx="1552754" cy="905774"/>
          </a:xfrm>
          <a:custGeom>
            <a:avLst/>
            <a:gdLst>
              <a:gd name="connsiteX0" fmla="*/ 25879 w 1552754"/>
              <a:gd name="connsiteY0" fmla="*/ 897147 h 905774"/>
              <a:gd name="connsiteX1" fmla="*/ 1552754 w 1552754"/>
              <a:gd name="connsiteY1" fmla="*/ 905774 h 905774"/>
              <a:gd name="connsiteX2" fmla="*/ 1535502 w 1552754"/>
              <a:gd name="connsiteY2" fmla="*/ 17253 h 905774"/>
              <a:gd name="connsiteX3" fmla="*/ 474452 w 1552754"/>
              <a:gd name="connsiteY3" fmla="*/ 0 h 905774"/>
              <a:gd name="connsiteX4" fmla="*/ 138022 w 1552754"/>
              <a:gd name="connsiteY4" fmla="*/ 112143 h 905774"/>
              <a:gd name="connsiteX5" fmla="*/ 25879 w 1552754"/>
              <a:gd name="connsiteY5" fmla="*/ 370936 h 905774"/>
              <a:gd name="connsiteX6" fmla="*/ 0 w 1552754"/>
              <a:gd name="connsiteY6" fmla="*/ 707366 h 905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2754" h="905774">
                <a:moveTo>
                  <a:pt x="25879" y="897147"/>
                </a:moveTo>
                <a:lnTo>
                  <a:pt x="1552754" y="905774"/>
                </a:lnTo>
                <a:lnTo>
                  <a:pt x="1535502" y="17253"/>
                </a:lnTo>
                <a:lnTo>
                  <a:pt x="474452" y="0"/>
                </a:lnTo>
                <a:lnTo>
                  <a:pt x="138022" y="112143"/>
                </a:lnTo>
                <a:lnTo>
                  <a:pt x="25879" y="370936"/>
                </a:lnTo>
                <a:lnTo>
                  <a:pt x="0" y="707366"/>
                </a:lnTo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04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Default Theme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my_ORNL_template_29Oct13</Template>
  <TotalTime>2509</TotalTime>
  <Words>1815</Words>
  <Application>Microsoft Office PowerPoint</Application>
  <PresentationFormat>On-screen Show (4:3)</PresentationFormat>
  <Paragraphs>337</Paragraphs>
  <Slides>41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Default Theme</vt:lpstr>
      <vt:lpstr>Spallation Neutron Sources Around the World</vt:lpstr>
      <vt:lpstr>Spallation Neutron Source Facilities Serve Neutron Science Programs</vt:lpstr>
      <vt:lpstr>A few preliminary thoughts</vt:lpstr>
      <vt:lpstr>PowerPoint Presentation</vt:lpstr>
      <vt:lpstr>Two popular ways to produce neutrons</vt:lpstr>
      <vt:lpstr>Dealing with heating in spallation targets is a still a challenge</vt:lpstr>
      <vt:lpstr>Spallation neutron sources    </vt:lpstr>
      <vt:lpstr>Low energy neutron sources</vt:lpstr>
      <vt:lpstr>PowerPoint Presentation</vt:lpstr>
      <vt:lpstr>PowerPoint Presentation</vt:lpstr>
      <vt:lpstr>PowerPoint Presentation</vt:lpstr>
      <vt:lpstr>kW class spallation neutron sources</vt:lpstr>
      <vt:lpstr>kW class spallation neutron sources</vt:lpstr>
      <vt:lpstr>ISIS Operations</vt:lpstr>
      <vt:lpstr>ISIS TS-1 upgrade</vt:lpstr>
      <vt:lpstr>kW class spallation neutron sources</vt:lpstr>
      <vt:lpstr>Lujan Neutron Scattering Center at LANSCE</vt:lpstr>
      <vt:lpstr>kW class spallation neutron sources</vt:lpstr>
      <vt:lpstr>MW class spallation neutron sources</vt:lpstr>
      <vt:lpstr>PSI: Swiss Spallation Neutron Source SINQ</vt:lpstr>
      <vt:lpstr>PowerPoint Presentation</vt:lpstr>
      <vt:lpstr>PowerPoint Presentation</vt:lpstr>
      <vt:lpstr>PowerPoint Presentation</vt:lpstr>
      <vt:lpstr>J-PARC serves multiple science missions</vt:lpstr>
      <vt:lpstr>MLF neutron source at J-PARC - JSNS</vt:lpstr>
      <vt:lpstr>JSNS features 3 liquid hydrogen moderators</vt:lpstr>
      <vt:lpstr>MLF neutron and muon sources  </vt:lpstr>
      <vt:lpstr>A couple of unfortunate events at J-PARC have held up neutron production</vt:lpstr>
      <vt:lpstr>PowerPoint Presentation</vt:lpstr>
      <vt:lpstr>J-PARC is aggressively working mitigation of target pitting damage</vt:lpstr>
      <vt:lpstr>SNS – running since 2006</vt:lpstr>
      <vt:lpstr>20 out of 24 beam-lines built or assigned Neutron production schedule ~5000 h/y</vt:lpstr>
      <vt:lpstr>SNS mercury target</vt:lpstr>
      <vt:lpstr>Power on target &amp; accumulated energy</vt:lpstr>
      <vt:lpstr>Target lifetime and power levels are improving – still room for more</vt:lpstr>
      <vt:lpstr>SNS has 3 liquid hydrogen moderators and 1 water moderator</vt:lpstr>
      <vt:lpstr>Target pitting damage is being monitored with PIE program</vt:lpstr>
      <vt:lpstr>Final words on SNS</vt:lpstr>
      <vt:lpstr>CSNS has taken off Operational in 2018</vt:lpstr>
      <vt:lpstr>ESS is gaining momentum</vt:lpstr>
      <vt:lpstr>It’s harder to talk only about targets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Spallation Neutron Sources around the World</dc:title>
  <dc:creator>Bernie Riemer</dc:creator>
  <cp:lastModifiedBy>Bernie Riemer</cp:lastModifiedBy>
  <cp:revision>138</cp:revision>
  <cp:lastPrinted>2014-05-12T19:50:23Z</cp:lastPrinted>
  <dcterms:created xsi:type="dcterms:W3CDTF">2014-05-07T12:00:42Z</dcterms:created>
  <dcterms:modified xsi:type="dcterms:W3CDTF">2014-05-16T15:29:17Z</dcterms:modified>
</cp:coreProperties>
</file>