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261" r:id="rId2"/>
    <p:sldId id="389" r:id="rId3"/>
    <p:sldId id="288" r:id="rId4"/>
    <p:sldId id="353" r:id="rId5"/>
    <p:sldId id="382" r:id="rId6"/>
    <p:sldId id="395" r:id="rId7"/>
    <p:sldId id="399" r:id="rId8"/>
    <p:sldId id="401" r:id="rId9"/>
    <p:sldId id="324" r:id="rId10"/>
    <p:sldId id="325" r:id="rId11"/>
    <p:sldId id="396" r:id="rId12"/>
    <p:sldId id="340" r:id="rId13"/>
    <p:sldId id="336" r:id="rId14"/>
    <p:sldId id="357" r:id="rId15"/>
    <p:sldId id="366" r:id="rId16"/>
    <p:sldId id="402" r:id="rId17"/>
    <p:sldId id="363" r:id="rId18"/>
    <p:sldId id="397" r:id="rId19"/>
    <p:sldId id="386" r:id="rId20"/>
    <p:sldId id="387" r:id="rId21"/>
    <p:sldId id="388" r:id="rId22"/>
    <p:sldId id="398" r:id="rId23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9900"/>
    <a:srgbClr val="F85EDB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8994" autoAdjust="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87590" tIns="43795" rIns="87590" bIns="43795" rtlCol="0"/>
          <a:lstStyle>
            <a:lvl1pPr algn="l">
              <a:defRPr sz="11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87590" tIns="43795" rIns="87590" bIns="43795" rtlCol="0"/>
          <a:lstStyle>
            <a:lvl1pPr algn="r">
              <a:defRPr sz="1100" smtClean="0"/>
            </a:lvl1pPr>
          </a:lstStyle>
          <a:p>
            <a:pPr>
              <a:defRPr/>
            </a:pPr>
            <a:fld id="{A5BEA1C4-9179-457A-8DE4-6C62AD548662}" type="datetimeFigureOut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5775"/>
            <a:ext cx="2919413" cy="492125"/>
          </a:xfrm>
          <a:prstGeom prst="rect">
            <a:avLst/>
          </a:prstGeom>
        </p:spPr>
        <p:txBody>
          <a:bodyPr vert="horz" lIns="87590" tIns="43795" rIns="87590" bIns="43795" rtlCol="0" anchor="b"/>
          <a:lstStyle>
            <a:lvl1pPr algn="l">
              <a:defRPr sz="11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5775"/>
            <a:ext cx="2919412" cy="492125"/>
          </a:xfrm>
          <a:prstGeom prst="rect">
            <a:avLst/>
          </a:prstGeom>
        </p:spPr>
        <p:txBody>
          <a:bodyPr vert="horz" lIns="87590" tIns="43795" rIns="87590" bIns="43795" rtlCol="0" anchor="b"/>
          <a:lstStyle>
            <a:lvl1pPr algn="r">
              <a:defRPr sz="1100" smtClean="0"/>
            </a:lvl1pPr>
          </a:lstStyle>
          <a:p>
            <a:pPr>
              <a:defRPr/>
            </a:pPr>
            <a:fld id="{9C22AC7C-DB47-4515-9C00-9B02522136D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30FC2403-5344-4F5F-BECB-2A14E32B51E7}" type="datetimeFigureOut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63" tIns="43781" rIns="87563" bIns="4378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0237"/>
          </a:xfrm>
          <a:prstGeom prst="rect">
            <a:avLst/>
          </a:prstGeom>
        </p:spPr>
        <p:txBody>
          <a:bodyPr vert="horz" lIns="87563" tIns="43781" rIns="87563" bIns="43781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5775"/>
            <a:ext cx="2919413" cy="492125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5775"/>
            <a:ext cx="2919412" cy="492125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104C7CF-063F-4070-9836-58C3DBABA54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dirty="0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B5C9B-C6C1-4AB6-AD70-F5C5F23FBFE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damage cross section produced by the target PKA is expressed by folding with Coulomb scattering cross section and number of defects predicted by NRT.</a:t>
            </a:r>
          </a:p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</a:rPr>
              <a:t>The important point here is that This function is integrated using </a:t>
            </a:r>
            <a:r>
              <a:rPr lang="en-US" altLang="ja-JP" b="1" dirty="0" smtClean="0">
                <a:solidFill>
                  <a:srgbClr val="FF0000"/>
                </a:solidFill>
                <a:cs typeface="Arial" charset="0"/>
              </a:rPr>
              <a:t>dimensionless collision parameter.</a:t>
            </a:r>
          </a:p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cs typeface="Arial" charset="0"/>
              </a:rPr>
              <a:t>Therefore,  damage cross section is  estimated event by event easily.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Where Td is the value of the threshold displacement energy, and these values are 30 </a:t>
            </a:r>
            <a:r>
              <a:rPr lang="en-US" altLang="ja-JP" dirty="0" err="1" smtClean="0">
                <a:solidFill>
                  <a:srgbClr val="FF0000"/>
                </a:solidFill>
                <a:cs typeface="Arial" charset="0"/>
              </a:rPr>
              <a:t>eV</a:t>
            </a:r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 for Cu and 90 </a:t>
            </a:r>
            <a:r>
              <a:rPr lang="en-US" altLang="ja-JP" dirty="0" err="1" smtClean="0">
                <a:solidFill>
                  <a:srgbClr val="FF0000"/>
                </a:solidFill>
                <a:cs typeface="Arial" charset="0"/>
              </a:rPr>
              <a:t>eV</a:t>
            </a:r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 for W in this work.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That’s all I have to say about DPA model in PHITS.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Next, I’d like to move on to results and comparison.</a:t>
            </a:r>
            <a:endParaRPr lang="en-US" altLang="ja-JP" dirty="0" smtClean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endParaRPr lang="en-US" altLang="ja-JP" dirty="0" smtClean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E3597B-EBC1-42DC-A559-D428F9EC07EA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66F25-0A78-4AB4-973D-3631F3CB47A9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This graph shows the DPA distribution to target depth for the reaction of 130 MeV/u 76Ge incident on W.</a:t>
            </a:r>
          </a:p>
          <a:p>
            <a:r>
              <a:rPr lang="en-US" altLang="ja-JP" smtClean="0"/>
              <a:t> Dashed line indicates results by old PHITS and other lines are new PHITS, TRIM and MARS.</a:t>
            </a:r>
          </a:p>
          <a:p>
            <a:r>
              <a:rPr lang="en-US" altLang="ja-JP" smtClean="0"/>
              <a:t>Nikolai gave me MARS results. MARS also folds with Coulomb scattering and nuclear reaction.</a:t>
            </a:r>
          </a:p>
          <a:p>
            <a:endParaRPr lang="en-US" altLang="ja-JP" smtClean="0">
              <a:latin typeface="Arial" charset="0"/>
              <a:cs typeface="Arial" charset="0"/>
            </a:endParaRPr>
          </a:p>
          <a:p>
            <a:r>
              <a:rPr lang="en-US" altLang="ja-JP" smtClean="0">
                <a:latin typeface="Arial" charset="0"/>
                <a:cs typeface="Arial" charset="0"/>
              </a:rPr>
              <a:t>As you can see, agreements is good except for old PHITS, and Coulomb scattering is important to calculate DPA for this reaction.</a:t>
            </a:r>
          </a:p>
          <a:p>
            <a:r>
              <a:rPr lang="en-US" altLang="ja-JP" smtClean="0">
                <a:latin typeface="Arial" charset="0"/>
                <a:cs typeface="Arial" charset="0"/>
              </a:rPr>
              <a:t>. </a:t>
            </a:r>
            <a:endParaRPr lang="ja-JP" altLang="en-US" smtClean="0"/>
          </a:p>
          <a:p>
            <a:endParaRPr lang="ja-JP" altLang="en-US" smtClean="0"/>
          </a:p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42A801-E33C-4A79-B4A8-621B23B7D979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The next slide shows the comparison PHITS with TRIM for 20 MeV/u beam.</a:t>
            </a:r>
          </a:p>
          <a:p>
            <a:r>
              <a:rPr lang="en-US" altLang="ja-JP" smtClean="0"/>
              <a:t>The particle is Ca, He and proton. Cu target and W target.</a:t>
            </a:r>
          </a:p>
          <a:p>
            <a:r>
              <a:rPr lang="en-US" altLang="ja-JP" smtClean="0"/>
              <a:t>At 20 MeV/u, the beam range in materials is less than the mean free path for nuclear reactions.</a:t>
            </a:r>
            <a:endParaRPr lang="ja-JP" altLang="en-US" smtClean="0"/>
          </a:p>
          <a:p>
            <a:r>
              <a:rPr lang="en-US" altLang="ja-JP" smtClean="0"/>
              <a:t>For Cu target, new PHITS results gives good agreements with TRIM ones.</a:t>
            </a:r>
            <a:endParaRPr lang="ja-JP" altLang="en-US" smtClean="0"/>
          </a:p>
          <a:p>
            <a:r>
              <a:rPr lang="en-US" altLang="ja-JP" smtClean="0"/>
              <a:t>For W target, cross-section of new PHITS is smaller than that of TRIM by the factor of about two.</a:t>
            </a:r>
            <a:r>
              <a:rPr lang="en-US" altLang="ja-JP" smtClean="0">
                <a:latin typeface="Arial" charset="0"/>
                <a:cs typeface="Arial" charset="0"/>
              </a:rPr>
              <a:t> It may comes from the defect production efficiency</a:t>
            </a:r>
            <a:r>
              <a:rPr lang="ja-JP" altLang="en-US" smtClean="0"/>
              <a:t> </a:t>
            </a:r>
            <a:r>
              <a:rPr lang="en-US" altLang="ja-JP" smtClean="0"/>
              <a:t>in PHITS.</a:t>
            </a:r>
            <a:endParaRPr lang="ja-JP" altLang="en-US" i="1" baseline="-25000" smtClean="0">
              <a:latin typeface="Symbol" pitchFamily="18" charset="2"/>
              <a:cs typeface="Arial" charset="0"/>
            </a:endParaRPr>
          </a:p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E88D86-2F30-4FF9-AA00-82DD672046E7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This is the last slide for the results.</a:t>
            </a:r>
          </a:p>
          <a:p>
            <a:r>
              <a:rPr lang="en-US" altLang="ja-JP" smtClean="0"/>
              <a:t>The graph indicates the systematic of incident particles, proton, He, Ca and U for copper target.</a:t>
            </a:r>
          </a:p>
          <a:p>
            <a:endParaRPr lang="en-US" altLang="ja-JP" smtClean="0"/>
          </a:p>
          <a:p>
            <a:r>
              <a:rPr lang="en-US" altLang="ja-JP" smtClean="0"/>
              <a:t>For proton and </a:t>
            </a:r>
            <a:r>
              <a:rPr lang="en-US" altLang="ja-JP" baseline="30000" smtClean="0"/>
              <a:t>3</a:t>
            </a:r>
            <a:r>
              <a:rPr lang="en-US" altLang="ja-JP" smtClean="0"/>
              <a:t>He beams, contribution of Coulomb scattering by PKA created by the secondary particles increases with energies. </a:t>
            </a:r>
          </a:p>
          <a:p>
            <a:r>
              <a:rPr lang="en-US" altLang="ja-JP" smtClean="0"/>
              <a:t>On the other hands, For </a:t>
            </a:r>
            <a:r>
              <a:rPr lang="en-US" altLang="ja-JP" baseline="30000" smtClean="0"/>
              <a:t>48</a:t>
            </a:r>
            <a:r>
              <a:rPr lang="en-US" altLang="ja-JP" smtClean="0"/>
              <a:t>Ca and </a:t>
            </a:r>
            <a:r>
              <a:rPr lang="en-US" altLang="ja-JP" baseline="30000" smtClean="0"/>
              <a:t>238</a:t>
            </a:r>
            <a:r>
              <a:rPr lang="en-US" altLang="ja-JP" smtClean="0"/>
              <a:t>U, the contribution of PKA’s created by the secondary is small.</a:t>
            </a:r>
            <a:endParaRPr lang="ja-JP" altLang="en-US" smtClean="0"/>
          </a:p>
          <a:p>
            <a:endParaRPr lang="en-US" altLang="ja-JP" smtClean="0"/>
          </a:p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54CA8-9377-4B07-BC7F-23B0AC7C46DB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This slide shows neutron incident reactions.</a:t>
            </a:r>
          </a:p>
          <a:p>
            <a:r>
              <a:rPr lang="en-US" altLang="ja-JP" dirty="0" smtClean="0"/>
              <a:t>In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th</a:t>
            </a:r>
            <a:r>
              <a:rPr lang="en-US" altLang="ja-JP" baseline="0" dirty="0" smtClean="0"/>
              <a:t> transport part, neutron produces secondary particle by nuclear reaction and recoil atom by elastic scattering.</a:t>
            </a:r>
            <a:endParaRPr lang="en-US" altLang="ja-JP" dirty="0" smtClean="0"/>
          </a:p>
          <a:p>
            <a:r>
              <a:rPr lang="en-US" altLang="ja-JP" dirty="0" smtClean="0"/>
              <a:t>And energy of these particles transfer to recoil atom with Coulomb scattering.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For the neutron incident radiation damage, recoil target atom with Coulomb scattering is dominant.</a:t>
            </a:r>
          </a:p>
          <a:p>
            <a:r>
              <a:rPr lang="en-US" altLang="ja-JP" dirty="0" smtClean="0"/>
              <a:t>Therefore it is very important to estimate the production of secondary particles and recoil atom by nuclear reaction and elastic scattering.</a:t>
            </a:r>
          </a:p>
          <a:p>
            <a:r>
              <a:rPr lang="en-US" altLang="ja-JP" dirty="0" smtClean="0"/>
              <a:t>These graphs show the cross sections for neutron incident on Al.</a:t>
            </a:r>
          </a:p>
          <a:p>
            <a:r>
              <a:rPr lang="en-US" altLang="ja-JP" dirty="0" smtClean="0"/>
              <a:t>We can see that elastic scattering is dominant  below 1 MeV, and nuclear reaction is dominant above 10 MeV.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AE5663-80BF-4D68-AA96-063B67C4CA2E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This slide shows cross sections for neutron incidence on</a:t>
            </a:r>
            <a:r>
              <a:rPr lang="en-US" altLang="ja-JP" baseline="0" dirty="0" smtClean="0"/>
              <a:t> Al.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This slide shows cross section for the low energy and high energy.</a:t>
            </a:r>
          </a:p>
          <a:p>
            <a:r>
              <a:rPr lang="en-US" altLang="ja-JP" baseline="0" dirty="0" smtClean="0"/>
              <a:t> 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AE5663-80BF-4D68-AA96-063B67C4CA2E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This is calculation using KUR neutrons.</a:t>
            </a:r>
          </a:p>
          <a:p>
            <a:r>
              <a:rPr lang="en-US" altLang="ja-JP" smtClean="0"/>
              <a:t>This graph shows the energy spectrum of KUR neutrons.</a:t>
            </a:r>
          </a:p>
          <a:p>
            <a:r>
              <a:rPr lang="en-US" altLang="ja-JP" smtClean="0"/>
              <a:t>Neutorn hits Al and Cu targets.</a:t>
            </a:r>
          </a:p>
          <a:p>
            <a:r>
              <a:rPr lang="en-US" altLang="ja-JP" smtClean="0"/>
              <a:t>These are the energy spectra of particle produced by PHITS.</a:t>
            </a:r>
          </a:p>
          <a:p>
            <a:r>
              <a:rPr lang="en-US" altLang="ja-JP" smtClean="0"/>
              <a:t>We can see that elastic scatttering and capture are dominant.</a:t>
            </a:r>
          </a:p>
          <a:p>
            <a:r>
              <a:rPr lang="en-US" altLang="ja-JP" smtClean="0"/>
              <a:t>Finally, we obtained the DPA distribution to depth.</a:t>
            </a:r>
          </a:p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1D544-9C92-4294-8476-8EA53BA1215E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66F25-0A78-4AB4-973D-3631F3CB47A9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 show benchmark test of heat load compared with KEK experiments.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12GeV protons produces</a:t>
            </a:r>
            <a:r>
              <a:rPr kumimoji="1" lang="en-US" altLang="ja-JP" baseline="0" dirty="0" smtClean="0"/>
              <a:t> secondary particles in targets and secondary particle hit the inner absorber.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 graph</a:t>
            </a:r>
            <a:r>
              <a:rPr kumimoji="1" lang="en-US" altLang="ja-JP" baseline="0" dirty="0" smtClean="0"/>
              <a:t> shows the heat load in inner absorber to target position.</a:t>
            </a:r>
          </a:p>
          <a:p>
            <a:r>
              <a:rPr kumimoji="1" lang="en-US" altLang="ja-JP" baseline="0" dirty="0" smtClean="0"/>
              <a:t>We can see that agreements is good between the codes.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4C7CF-063F-4070-9836-58C3DBABA54D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66F25-0A78-4AB4-973D-3631F3CB47A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 is PHITS calculation and experiments for heat load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4C7CF-063F-4070-9836-58C3DBABA54D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542B8-E767-47E1-B5F2-098E8A17E769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63A0D-50BC-4F90-A19C-F1CA2CC64CA7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44C7C-CA49-47EA-8B79-905B5E88A9A5}" type="slidenum">
              <a:rPr lang="ja-JP" altLang="en-US" sz="12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E8FEE-333D-40D0-B941-BAFD3647B8D9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66F25-0A78-4AB4-973D-3631F3CB47A9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Now I would like to talk about overview of radiation damage model in PHITS.</a:t>
            </a:r>
          </a:p>
          <a:p>
            <a:r>
              <a:rPr lang="en-US" altLang="ja-JP" smtClean="0"/>
              <a:t>There are three parts for calculations, transport calculation including nuclear reaction, Coulomb scattering by projectile and secondary, and Cascade damage approximation produced by target recoil atom.</a:t>
            </a:r>
          </a:p>
          <a:p>
            <a:r>
              <a:rPr lang="en-US" altLang="ja-JP" smtClean="0"/>
              <a:t>The problem in old PHITS was Coulomb scattering was not correct.</a:t>
            </a:r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96EF8-BCDA-4AF4-ACA5-CEFAE1C03E76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This slide shows the first part of radiation damage model in PHITS, transport including nuclear reaction.</a:t>
            </a:r>
          </a:p>
          <a:p>
            <a:r>
              <a:rPr lang="en-US" altLang="ja-JP" smtClean="0"/>
              <a:t>Collision distance is calculated using the total reaction cross section produced by Shen’s formula. </a:t>
            </a:r>
          </a:p>
          <a:p>
            <a:pPr>
              <a:buFont typeface="Wingdings" pitchFamily="2" charset="2"/>
              <a:buNone/>
            </a:pPr>
            <a:r>
              <a:rPr lang="en-US" altLang="ja-JP" smtClean="0">
                <a:cs typeface="Arial" charset="0"/>
              </a:rPr>
              <a:t>SPAR calculates Stopping power and ranges.</a:t>
            </a:r>
            <a:endParaRPr lang="ja-JP" altLang="en-US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ja-JP" smtClean="0">
                <a:cs typeface="Arial" charset="0"/>
              </a:rPr>
              <a:t>Nuclear reaction produces secondary particles using nuclear physics models JQMD or JAM. </a:t>
            </a:r>
          </a:p>
          <a:p>
            <a:pPr>
              <a:buFont typeface="Wingdings" pitchFamily="2" charset="2"/>
              <a:buNone/>
            </a:pPr>
            <a:r>
              <a:rPr lang="en-US" altLang="ja-JP" smtClean="0">
                <a:cs typeface="Arial" charset="0"/>
              </a:rPr>
              <a:t>Low energy neutron incident reaction are simulated using event generator mode.</a:t>
            </a:r>
          </a:p>
          <a:p>
            <a:pPr>
              <a:buFont typeface="Wingdings" pitchFamily="2" charset="2"/>
              <a:buNone/>
            </a:pPr>
            <a:r>
              <a:rPr lang="en-US" altLang="ja-JP" smtClean="0">
                <a:cs typeface="Arial" charset="0"/>
              </a:rPr>
              <a:t>Details are in this paper.</a:t>
            </a:r>
          </a:p>
          <a:p>
            <a:r>
              <a:rPr lang="en-US" altLang="ja-JP" smtClean="0"/>
              <a:t>Next slide describes the method of Coulomb scattering.</a:t>
            </a:r>
          </a:p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F6BBF-296E-4A31-B665-3CC9B1D431D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The second part is energy transfer to target recoil atom with Coulomb scattering.</a:t>
            </a:r>
          </a:p>
          <a:p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The Coulomb scattering part, which alone leads to the deflection of the projectile</a:t>
            </a:r>
            <a:r>
              <a:rPr lang="ja-JP" altLang="en-US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and secondary, is described by classical scattering theory using </a:t>
            </a:r>
            <a:r>
              <a:rPr lang="en-US" altLang="ja-JP" u="sng" dirty="0" smtClean="0">
                <a:solidFill>
                  <a:srgbClr val="FF0000"/>
                </a:solidFill>
                <a:cs typeface="Arial" charset="0"/>
              </a:rPr>
              <a:t>the screening functions </a:t>
            </a:r>
            <a:r>
              <a:rPr lang="en-US" altLang="ja-JP" i="1" u="sng" dirty="0" smtClean="0">
                <a:solidFill>
                  <a:srgbClr val="FF0000"/>
                </a:solidFill>
                <a:cs typeface="Arial" charset="0"/>
              </a:rPr>
              <a:t>f(t</a:t>
            </a:r>
            <a:r>
              <a:rPr lang="en-US" altLang="ja-JP" i="1" u="sng" baseline="30000" dirty="0" smtClean="0">
                <a:solidFill>
                  <a:srgbClr val="FF0000"/>
                </a:solidFill>
                <a:cs typeface="Arial" charset="0"/>
              </a:rPr>
              <a:t>1/2</a:t>
            </a:r>
            <a:r>
              <a:rPr lang="en-US" altLang="ja-JP" i="1" u="sng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r>
              <a:rPr lang="en-US" altLang="ja-JP" dirty="0" smtClean="0"/>
              <a:t>This is the differential Coulomb scattering,  screening function, and dimensionless collision parameter.</a:t>
            </a:r>
          </a:p>
          <a:p>
            <a:r>
              <a:rPr lang="en-US" altLang="ja-JP" b="1" dirty="0" smtClean="0"/>
              <a:t>The important point here is </a:t>
            </a:r>
            <a:r>
              <a:rPr lang="en-US" altLang="ja-JP" b="1" dirty="0" smtClean="0">
                <a:solidFill>
                  <a:srgbClr val="FF0000"/>
                </a:solidFill>
              </a:rPr>
              <a:t>that Dimensionless </a:t>
            </a:r>
            <a:r>
              <a:rPr lang="en-US" altLang="ja-JP" b="1" smtClean="0">
                <a:solidFill>
                  <a:srgbClr val="FF0000"/>
                </a:solidFill>
              </a:rPr>
              <a:t>parameter t </a:t>
            </a:r>
            <a:r>
              <a:rPr lang="en-US" altLang="ja-JP" b="1" dirty="0" smtClean="0">
                <a:solidFill>
                  <a:srgbClr val="FF0000"/>
                </a:solidFill>
              </a:rPr>
              <a:t>include information of energy, emitted angle, and distance between nucleus.</a:t>
            </a:r>
          </a:p>
          <a:p>
            <a:pPr>
              <a:buFont typeface="Wingdings" pitchFamily="2" charset="2"/>
              <a:buNone/>
            </a:pPr>
            <a:r>
              <a:rPr lang="en-US" altLang="ja-JP" dirty="0" smtClean="0">
                <a:cs typeface="Arial" charset="0"/>
              </a:rPr>
              <a:t>Transferred energy from projectile and secondary to target atom is described as this equation.</a:t>
            </a:r>
            <a:endParaRPr lang="en-US" altLang="ja-JP" dirty="0" smtClean="0"/>
          </a:p>
          <a:p>
            <a:r>
              <a:rPr lang="en-US" altLang="ja-JP" dirty="0" smtClean="0"/>
              <a:t>Next slide describes the Cascade damage approximation produced by the target PKA 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426F7-EA33-4166-AE83-9FE5B63916FC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01DF-0BDC-46B1-96DE-1FDE0A1648CB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2631-1D59-4A20-8292-312663055A7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0853-92C0-42D3-9E4F-FFF18D72B841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83CF-EF85-47F8-81A2-C65A3EF9B5A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6653-E768-4690-AD0A-8E5D8C50D596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B017-4F84-49D0-B653-A290EB68F94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2EB7-A3EE-45E6-A7F4-A56CE41B0073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2EEB-097F-49BD-BA44-1DAD81B8DAC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15AB-53C6-425A-A00A-0CA39B577D3B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CD0C-EC76-44AC-B96B-A72529371F4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EBDF-647F-4D93-9BB9-CC464601E463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5A32-823E-4631-A8B8-F196C0C90CC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6550-114C-4D1D-AE84-078452F98074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8BA4-A417-4E53-8A82-15A72BF789D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63B3-5EA5-414E-B463-D3DA6BC1D560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C9A4-F621-46CA-AB68-C6F449EBA8C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21EC-8C3F-422B-9E2D-0FEDDF6C1DAE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4555-9AF1-4EA2-B5CF-BCC4A608FF6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5BE8-1944-451B-AB7D-65D0D7382A68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5127-89C4-40D0-88DC-0CD9831EBDA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CBF7-F718-4A86-B334-B0663976BDAC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8503-980E-4B14-8007-62AEEB09C06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715B6E6C-5FB3-4047-944D-F0648E1FB914}" type="datetime1">
              <a:rPr lang="ja-JP" altLang="en-US"/>
              <a:pPr>
                <a:defRPr/>
              </a:pPr>
              <a:t>2012/2/15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EF8EB4B2-2DEC-4C7F-B89E-4238760AA24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323850" y="1412875"/>
            <a:ext cx="8604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calculation in PHITS</a:t>
            </a:r>
            <a:endParaRPr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4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7D7E3C-F036-41BC-922C-08FA0605EB5D}" type="slidenum">
              <a: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1</a:t>
            </a:fld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052" name="正方形/長方形 2"/>
          <p:cNvSpPr>
            <a:spLocks noChangeArrowheads="1"/>
          </p:cNvSpPr>
          <p:nvPr/>
        </p:nvSpPr>
        <p:spPr bwMode="auto">
          <a:xfrm>
            <a:off x="827088" y="3533775"/>
            <a:ext cx="720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Y. Iwamoto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K. Niita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T. Sawai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 </a:t>
            </a:r>
          </a:p>
          <a:p>
            <a:pPr algn="ctr"/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R.M. Ronningen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lang="en-US" altLang="ja-JP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T. Baumann</a:t>
            </a:r>
            <a:r>
              <a:rPr lang="en-US" altLang="ja-JP" sz="24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2843213" y="4757738"/>
            <a:ext cx="342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20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 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JAEA , </a:t>
            </a:r>
            <a:r>
              <a:rPr lang="en-US" altLang="ja-JP" sz="20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RIST, </a:t>
            </a:r>
            <a:r>
              <a:rPr lang="en-US" altLang="ja-JP" sz="2000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MSU/NSCL</a:t>
            </a:r>
          </a:p>
        </p:txBody>
      </p:sp>
      <p:sp>
        <p:nvSpPr>
          <p:cNvPr id="2054" name="テキスト ボックス 5"/>
          <p:cNvSpPr txBox="1">
            <a:spLocks noChangeArrowheads="1"/>
          </p:cNvSpPr>
          <p:nvPr/>
        </p:nvSpPr>
        <p:spPr bwMode="auto">
          <a:xfrm>
            <a:off x="493713" y="0"/>
            <a:ext cx="8650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Radiation Effects in Superconducting Magnet Materials (RESMM'12)</a:t>
            </a:r>
            <a:r>
              <a:rPr lang="en-US" altLang="ja-JP"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13 Feb. – 15 Feb. 2012</a:t>
            </a:r>
            <a:endParaRPr lang="ja-JP" altLang="en-US" sz="16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1187450" y="0"/>
            <a:ext cx="6048375" cy="563563"/>
          </a:xfrm>
        </p:spPr>
        <p:txBody>
          <a:bodyPr/>
          <a:lstStyle/>
          <a:p>
            <a:r>
              <a:rPr lang="en-US" altLang="ja-JP" sz="2400" b="1" smtClean="0">
                <a:latin typeface="Arial" charset="0"/>
                <a:cs typeface="Arial" charset="0"/>
              </a:rPr>
              <a:t>Radiation damage model in PHITS(3)</a:t>
            </a:r>
            <a:endParaRPr lang="ja-JP" altLang="en-US" sz="2400" b="1" smtClean="0">
              <a:latin typeface="Arial" charset="0"/>
              <a:cs typeface="Arial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9BDF8-EFF4-4709-9666-8A3C54062380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4716463" y="2413000"/>
            <a:ext cx="2016125" cy="100806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08" tIns="40604" rIns="81208" bIns="40604"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69" name="テキスト ボックス 65"/>
          <p:cNvSpPr txBox="1">
            <a:spLocks noChangeArrowheads="1"/>
          </p:cNvSpPr>
          <p:nvPr/>
        </p:nvSpPr>
        <p:spPr bwMode="auto">
          <a:xfrm>
            <a:off x="4716463" y="2052638"/>
            <a:ext cx="191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cs typeface="Arial" charset="0"/>
              </a:rPr>
              <a:t>Damage energy</a:t>
            </a:r>
            <a:endParaRPr lang="ja-JP" altLang="en-US" i="1" baseline="-2500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3852863" y="3492500"/>
            <a:ext cx="27352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852863" y="356235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テキスト ボックス 65"/>
          <p:cNvSpPr txBox="1">
            <a:spLocks noChangeArrowheads="1"/>
          </p:cNvSpPr>
          <p:nvPr/>
        </p:nvSpPr>
        <p:spPr bwMode="auto">
          <a:xfrm>
            <a:off x="2987675" y="3635732"/>
            <a:ext cx="4392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cs typeface="Arial" charset="0"/>
              </a:rPr>
              <a:t>Number of defects </a:t>
            </a:r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developed </a:t>
            </a:r>
            <a:r>
              <a:rPr lang="en-US" altLang="ja-JP" dirty="0">
                <a:solidFill>
                  <a:srgbClr val="FF0000"/>
                </a:solidFill>
                <a:cs typeface="Arial" charset="0"/>
              </a:rPr>
              <a:t>by NRT</a:t>
            </a:r>
            <a:endParaRPr lang="ja-JP" altLang="en-US" i="1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3" name="テキスト ボックス 65"/>
          <p:cNvSpPr txBox="1">
            <a:spLocks noChangeArrowheads="1"/>
          </p:cNvSpPr>
          <p:nvPr/>
        </p:nvSpPr>
        <p:spPr bwMode="auto">
          <a:xfrm>
            <a:off x="250825" y="5949280"/>
            <a:ext cx="8893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1" dirty="0">
                <a:cs typeface="Arial" charset="0"/>
              </a:rPr>
              <a:t>T</a:t>
            </a:r>
            <a:r>
              <a:rPr lang="en-US" altLang="ja-JP" i="1" baseline="-25000" dirty="0">
                <a:cs typeface="Arial" charset="0"/>
              </a:rPr>
              <a:t>d</a:t>
            </a:r>
            <a:r>
              <a:rPr lang="en-US" altLang="ja-JP" dirty="0">
                <a:cs typeface="Arial" charset="0"/>
              </a:rPr>
              <a:t>: the value of the threshold displacement energy. 30 </a:t>
            </a:r>
            <a:r>
              <a:rPr lang="en-US" altLang="ja-JP" dirty="0" err="1">
                <a:cs typeface="Arial" charset="0"/>
              </a:rPr>
              <a:t>eV</a:t>
            </a:r>
            <a:r>
              <a:rPr lang="en-US" altLang="ja-JP" dirty="0">
                <a:cs typeface="Arial" charset="0"/>
              </a:rPr>
              <a:t> for Cu and 90 </a:t>
            </a:r>
            <a:r>
              <a:rPr lang="en-US" altLang="ja-JP" dirty="0" err="1">
                <a:cs typeface="Arial" charset="0"/>
              </a:rPr>
              <a:t>eV</a:t>
            </a:r>
            <a:r>
              <a:rPr lang="en-US" altLang="ja-JP" dirty="0">
                <a:cs typeface="Arial" charset="0"/>
              </a:rPr>
              <a:t> for W</a:t>
            </a:r>
            <a:endParaRPr lang="ja-JP" altLang="en-US" i="1" baseline="-25000" dirty="0">
              <a:cs typeface="Arial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39552" y="2052638"/>
            <a:ext cx="7992887" cy="2384474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テキスト ボックス 27"/>
          <p:cNvSpPr txBox="1">
            <a:spLocks noChangeArrowheads="1"/>
          </p:cNvSpPr>
          <p:nvPr/>
        </p:nvSpPr>
        <p:spPr bwMode="auto">
          <a:xfrm>
            <a:off x="395288" y="4624388"/>
            <a:ext cx="8316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0000FF"/>
                </a:solidFill>
                <a:cs typeface="Arial" charset="0"/>
              </a:rPr>
              <a:t>Integrating using dimensionless collision parameter </a:t>
            </a:r>
            <a:r>
              <a:rPr lang="en-US" altLang="ja-JP" sz="2400" b="1" i="1">
                <a:solidFill>
                  <a:srgbClr val="0000FF"/>
                </a:solidFill>
                <a:cs typeface="Arial" charset="0"/>
              </a:rPr>
              <a:t>t </a:t>
            </a:r>
          </a:p>
        </p:txBody>
      </p:sp>
      <p:sp>
        <p:nvSpPr>
          <p:cNvPr id="112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12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12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1280" name="正方形/長方形 30"/>
          <p:cNvSpPr>
            <a:spLocks noChangeArrowheads="1"/>
          </p:cNvSpPr>
          <p:nvPr/>
        </p:nvSpPr>
        <p:spPr bwMode="auto">
          <a:xfrm>
            <a:off x="684213" y="4076700"/>
            <a:ext cx="8027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M.J.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Norgett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, M.T. Robinson and I.M. Torrens: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. Engineering and Design, 33, 50 (1975).</a:t>
            </a:r>
            <a:endParaRPr lang="ja-JP" altLang="en-US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128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7475" y="2557463"/>
            <a:ext cx="56340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107950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468313" y="836613"/>
            <a:ext cx="2663825" cy="10795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86" name="テキスト ボックス 38"/>
          <p:cNvSpPr txBox="1">
            <a:spLocks noChangeArrowheads="1"/>
          </p:cNvSpPr>
          <p:nvPr/>
        </p:nvSpPr>
        <p:spPr bwMode="auto">
          <a:xfrm>
            <a:off x="827088" y="1196975"/>
            <a:ext cx="144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(1)Transport</a:t>
            </a:r>
            <a:endParaRPr lang="ja-JP" altLang="en-US" baseline="-25000">
              <a:cs typeface="Arial" charset="0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419475" y="836613"/>
            <a:ext cx="2665413" cy="10795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88" name="テキスト ボックス 38"/>
          <p:cNvSpPr txBox="1">
            <a:spLocks noChangeArrowheads="1"/>
          </p:cNvSpPr>
          <p:nvPr/>
        </p:nvSpPr>
        <p:spPr bwMode="auto">
          <a:xfrm>
            <a:off x="3492500" y="908050"/>
            <a:ext cx="2735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cs typeface="Arial" charset="0"/>
              </a:rPr>
              <a:t>(2) Energy transfer to target recoil atom with</a:t>
            </a:r>
          </a:p>
          <a:p>
            <a:r>
              <a:rPr lang="en-US" altLang="ja-JP">
                <a:cs typeface="Arial" charset="0"/>
              </a:rPr>
              <a:t>Coulomb scattering</a:t>
            </a:r>
            <a:endParaRPr lang="ja-JP" altLang="en-US">
              <a:cs typeface="Arial" charset="0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300788" y="836613"/>
            <a:ext cx="2663825" cy="10795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90" name="テキスト ボックス 27"/>
          <p:cNvSpPr txBox="1">
            <a:spLocks noChangeArrowheads="1"/>
          </p:cNvSpPr>
          <p:nvPr/>
        </p:nvSpPr>
        <p:spPr bwMode="auto">
          <a:xfrm>
            <a:off x="6480175" y="1052513"/>
            <a:ext cx="2339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cs typeface="Arial" charset="0"/>
              </a:rPr>
              <a:t>(3)Cascade damage</a:t>
            </a:r>
          </a:p>
          <a:p>
            <a:r>
              <a:rPr lang="en-US" altLang="ja-JP" b="1">
                <a:solidFill>
                  <a:srgbClr val="0000FF"/>
                </a:solidFill>
                <a:cs typeface="Arial" charset="0"/>
              </a:rPr>
              <a:t>approximation </a:t>
            </a:r>
            <a:endParaRPr lang="ja-JP" altLang="en-US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6" name="右矢印 45"/>
          <p:cNvSpPr/>
          <p:nvPr/>
        </p:nvSpPr>
        <p:spPr>
          <a:xfrm>
            <a:off x="2987824" y="1268413"/>
            <a:ext cx="504825" cy="28733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6084888" y="1268413"/>
            <a:ext cx="358775" cy="360362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93" name="テキスト ボックス 47"/>
          <p:cNvSpPr txBox="1">
            <a:spLocks noChangeArrowheads="1"/>
          </p:cNvSpPr>
          <p:nvPr/>
        </p:nvSpPr>
        <p:spPr bwMode="auto">
          <a:xfrm>
            <a:off x="6588125" y="539750"/>
            <a:ext cx="1531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Improvement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179512" y="537321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65"/>
          <p:cNvSpPr txBox="1">
            <a:spLocks noChangeArrowheads="1"/>
          </p:cNvSpPr>
          <p:nvPr/>
        </p:nvSpPr>
        <p:spPr bwMode="auto">
          <a:xfrm>
            <a:off x="1187624" y="5301208"/>
            <a:ext cx="4392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cs typeface="Arial" charset="0"/>
              </a:rPr>
              <a:t>Number of defects </a:t>
            </a:r>
            <a:r>
              <a:rPr lang="en-US" altLang="ja-JP" dirty="0" smtClean="0">
                <a:solidFill>
                  <a:srgbClr val="FF0000"/>
                </a:solidFill>
                <a:cs typeface="Arial" charset="0"/>
              </a:rPr>
              <a:t>developed </a:t>
            </a:r>
            <a:r>
              <a:rPr lang="en-US" altLang="ja-JP" dirty="0">
                <a:solidFill>
                  <a:srgbClr val="FF0000"/>
                </a:solidFill>
                <a:cs typeface="Arial" charset="0"/>
              </a:rPr>
              <a:t>by NRT</a:t>
            </a:r>
            <a:endParaRPr lang="ja-JP" altLang="en-US" i="1" baseline="-250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advTm="893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F0C9-EBEF-46A0-AD34-0C39749AF8EC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16387" name="正方形/長方形 3"/>
          <p:cNvSpPr>
            <a:spLocks noChangeArrowheads="1"/>
          </p:cNvSpPr>
          <p:nvPr/>
        </p:nvSpPr>
        <p:spPr bwMode="auto">
          <a:xfrm>
            <a:off x="539750" y="1341438"/>
            <a:ext cx="79200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model in PHITS</a:t>
            </a:r>
          </a:p>
          <a:p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calculation </a:t>
            </a:r>
          </a:p>
          <a:p>
            <a:pPr>
              <a:buFont typeface="Arial" charset="0"/>
              <a:buChar char="•"/>
            </a:pPr>
            <a:r>
              <a:rPr lang="en-US" altLang="ja-JP" sz="32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</a:t>
            </a:r>
            <a:r>
              <a:rPr lang="en-US" altLang="ja-JP" sz="28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proton, heavy-ion, neutron incidences</a:t>
            </a:r>
            <a:endParaRPr lang="en-US" altLang="ja-JP" sz="2800" b="1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Example of heat calculations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Summary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88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en-US" altLang="ja-JP" sz="5400" smtClean="0">
                <a:latin typeface="Arial" charset="0"/>
                <a:cs typeface="Arial" charset="0"/>
              </a:rPr>
              <a:t>contents</a:t>
            </a:r>
            <a:endParaRPr lang="ja-JP" altLang="en-US" sz="5400" smtClean="0">
              <a:latin typeface="Arial" charset="0"/>
              <a:cs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950" y="9810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09625"/>
          </a:xfrm>
        </p:spPr>
        <p:txBody>
          <a:bodyPr/>
          <a:lstStyle/>
          <a:p>
            <a:r>
              <a:rPr lang="en-US" altLang="ja-JP" sz="3200" b="1" smtClean="0">
                <a:latin typeface="Arial" charset="0"/>
                <a:cs typeface="Arial" charset="0"/>
              </a:rPr>
              <a:t>Comparison new PHITS with other code</a:t>
            </a:r>
            <a:endParaRPr lang="ja-JP" altLang="en-US" sz="3200" b="1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C889-7BBC-4C3A-9FBE-54094FE3DB74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3316" name="正方形/長方形 4"/>
          <p:cNvSpPr>
            <a:spLocks noChangeArrowheads="1"/>
          </p:cNvSpPr>
          <p:nvPr/>
        </p:nvSpPr>
        <p:spPr bwMode="auto">
          <a:xfrm>
            <a:off x="5292725" y="2852738"/>
            <a:ext cx="3600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MARS result: </a:t>
            </a:r>
          </a:p>
          <a:p>
            <a:r>
              <a:rPr lang="en-US" altLang="ja-JP"/>
              <a:t>Courtesy Nikolai Mokhov</a:t>
            </a:r>
          </a:p>
          <a:p>
            <a:endParaRPr lang="en-US" altLang="ja-JP"/>
          </a:p>
          <a:p>
            <a:r>
              <a:rPr lang="en-US" altLang="ja-JP"/>
              <a:t>MARS also folds with Coulomb scattering and nuclear reaction.</a:t>
            </a:r>
            <a:endParaRPr lang="ja-JP" alt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318" name="正方形/長方形 7"/>
          <p:cNvSpPr>
            <a:spLocks noChangeArrowheads="1"/>
          </p:cNvSpPr>
          <p:nvPr/>
        </p:nvSpPr>
        <p:spPr bwMode="auto">
          <a:xfrm>
            <a:off x="719138" y="5732463"/>
            <a:ext cx="7669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/>
              <a:t>Agreement is very good </a:t>
            </a:r>
            <a:r>
              <a:rPr lang="en-US" altLang="ja-JP" sz="2000" dirty="0">
                <a:cs typeface="Arial" charset="0"/>
              </a:rPr>
              <a:t>except for old PHITS</a:t>
            </a:r>
            <a:r>
              <a:rPr lang="en-US" altLang="ja-JP" sz="2000" dirty="0" smtClean="0"/>
              <a:t>.</a:t>
            </a:r>
            <a:endParaRPr lang="en-US" altLang="ja-JP" sz="2000" dirty="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125538"/>
            <a:ext cx="46609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正方形/長方形 15"/>
          <p:cNvSpPr>
            <a:spLocks noChangeArrowheads="1"/>
          </p:cNvSpPr>
          <p:nvPr/>
        </p:nvSpPr>
        <p:spPr bwMode="auto">
          <a:xfrm>
            <a:off x="5292725" y="1412875"/>
            <a:ext cx="246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</a:rPr>
              <a:t>DPA</a:t>
            </a:r>
            <a:r>
              <a:rPr lang="en-US" altLang="ja-JP" sz="2400" b="1"/>
              <a:t>=</a:t>
            </a:r>
            <a:r>
              <a:rPr lang="en-US" altLang="ja-JP" sz="2400" b="1" i="1">
                <a:latin typeface="Symbol" pitchFamily="18" charset="2"/>
              </a:rPr>
              <a:t>f</a:t>
            </a:r>
            <a:r>
              <a:rPr lang="en-US" altLang="ja-JP" sz="2400" b="1" i="1"/>
              <a:t> t </a:t>
            </a:r>
            <a:r>
              <a:rPr lang="en-US" altLang="ja-JP" sz="2400" b="1" i="1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ja-JP" sz="2400" b="1" i="1" baseline="-25000">
                <a:solidFill>
                  <a:srgbClr val="0000FF"/>
                </a:solidFill>
                <a:cs typeface="Arial" charset="0"/>
              </a:rPr>
              <a:t>damage</a:t>
            </a:r>
            <a:r>
              <a:rPr lang="en-US" altLang="ja-JP" sz="2400" b="1">
                <a:latin typeface="Symbol" pitchFamily="18" charset="2"/>
              </a:rPr>
              <a:t> </a:t>
            </a:r>
            <a:endParaRPr lang="ja-JP" altLang="en-US" sz="2400" b="1"/>
          </a:p>
        </p:txBody>
      </p:sp>
    </p:spTree>
  </p:cSld>
  <p:clrMapOvr>
    <a:masterClrMapping/>
  </p:clrMapOvr>
  <p:transition advTm="3465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-180975" y="0"/>
            <a:ext cx="8967788" cy="428625"/>
          </a:xfrm>
        </p:spPr>
        <p:txBody>
          <a:bodyPr/>
          <a:lstStyle/>
          <a:p>
            <a:pPr eaLnBrk="1" hangingPunct="1"/>
            <a:r>
              <a:rPr lang="en-US" altLang="ja-JP" sz="2400" b="1" smtClean="0">
                <a:latin typeface="Arial" charset="0"/>
                <a:cs typeface="Arial" charset="0"/>
              </a:rPr>
              <a:t>Displacement cross section to target depth</a:t>
            </a:r>
            <a:endParaRPr lang="ja-JP" altLang="en-US" sz="2400" b="1" smtClean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23558" name="スライド番号プレースホルダ 7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2FDC6C-9226-4652-A81F-C02FB64117E9}" type="slidenum">
              <a: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13</a:t>
            </a:fld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79388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4342" name="正方形/長方形 12"/>
          <p:cNvSpPr>
            <a:spLocks noChangeArrowheads="1"/>
          </p:cNvSpPr>
          <p:nvPr/>
        </p:nvSpPr>
        <p:spPr bwMode="auto">
          <a:xfrm>
            <a:off x="0" y="4797152"/>
            <a:ext cx="4499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The </a:t>
            </a:r>
            <a:r>
              <a:rPr lang="en-US" altLang="ja-JP" dirty="0"/>
              <a:t>beam range in materials is less than the mean free path for nuclear reactions.</a:t>
            </a:r>
            <a:endParaRPr lang="ja-JP" altLang="en-US" dirty="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692150"/>
            <a:ext cx="3911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正方形/長方形 10"/>
          <p:cNvSpPr>
            <a:spLocks noChangeArrowheads="1"/>
          </p:cNvSpPr>
          <p:nvPr/>
        </p:nvSpPr>
        <p:spPr bwMode="auto">
          <a:xfrm>
            <a:off x="4680521" y="4725144"/>
            <a:ext cx="44999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Nuclear </a:t>
            </a:r>
            <a:r>
              <a:rPr lang="en-US" altLang="ja-JP" dirty="0"/>
              <a:t>reactions occur </a:t>
            </a:r>
            <a:r>
              <a:rPr lang="en-US" altLang="ja-JP" dirty="0" smtClean="0"/>
              <a:t>before </a:t>
            </a:r>
            <a:r>
              <a:rPr lang="en-US" altLang="ja-JP" dirty="0"/>
              <a:t>stopping range is </a:t>
            </a:r>
            <a:r>
              <a:rPr lang="en-US" altLang="ja-JP" dirty="0" smtClean="0"/>
              <a:t>reached.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 smtClean="0"/>
              <a:t>The </a:t>
            </a:r>
            <a:r>
              <a:rPr lang="en-US" altLang="ja-JP" dirty="0"/>
              <a:t>curves show the characteristics of well-developed </a:t>
            </a:r>
            <a:r>
              <a:rPr lang="en-US" altLang="ja-JP" dirty="0" err="1"/>
              <a:t>hadronic</a:t>
            </a:r>
            <a:r>
              <a:rPr lang="en-US" altLang="ja-JP" dirty="0"/>
              <a:t> cascades.</a:t>
            </a:r>
            <a:endParaRPr lang="ja-JP" altLang="en-US" dirty="0"/>
          </a:p>
        </p:txBody>
      </p:sp>
      <p:sp>
        <p:nvSpPr>
          <p:cNvPr id="14346" name="正方形/長方形 8"/>
          <p:cNvSpPr>
            <a:spLocks noChangeArrowheads="1"/>
          </p:cNvSpPr>
          <p:nvPr/>
        </p:nvSpPr>
        <p:spPr bwMode="auto">
          <a:xfrm>
            <a:off x="179512" y="6033482"/>
            <a:ext cx="9324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000" dirty="0">
                <a:solidFill>
                  <a:srgbClr val="0000FF"/>
                </a:solidFill>
                <a:cs typeface="Arial" charset="0"/>
              </a:rPr>
              <a:t>Damage calculations without nuclear reaction lead to sever underestimation where projectile energy is high enough to create nuclear reactions.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83128" y="631079"/>
            <a:ext cx="4283968" cy="5184576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427984" y="620688"/>
            <a:ext cx="4608512" cy="5328592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631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777163" cy="428625"/>
          </a:xfrm>
        </p:spPr>
        <p:txBody>
          <a:bodyPr/>
          <a:lstStyle/>
          <a:p>
            <a:pPr eaLnBrk="1" hangingPunct="1"/>
            <a:r>
              <a:rPr lang="en-US" altLang="ja-JP" sz="2400" b="1" smtClean="0">
                <a:latin typeface="Arial" charset="0"/>
                <a:cs typeface="Arial" charset="0"/>
              </a:rPr>
              <a:t>Displacement cross section using PHITS </a:t>
            </a:r>
            <a:br>
              <a:rPr lang="en-US" altLang="ja-JP" sz="2400" b="1" smtClean="0">
                <a:latin typeface="Arial" charset="0"/>
                <a:cs typeface="Arial" charset="0"/>
              </a:rPr>
            </a:br>
            <a:r>
              <a:rPr lang="en-US" altLang="ja-JP" sz="2400" b="1" smtClean="0">
                <a:latin typeface="Arial" charset="0"/>
                <a:cs typeface="Arial" charset="0"/>
              </a:rPr>
              <a:t>for proton, </a:t>
            </a:r>
            <a:r>
              <a:rPr lang="en-US" altLang="ja-JP" sz="2400" b="1" baseline="30000" smtClean="0">
                <a:latin typeface="Arial" charset="0"/>
                <a:cs typeface="Arial" charset="0"/>
              </a:rPr>
              <a:t>3</a:t>
            </a:r>
            <a:r>
              <a:rPr lang="en-US" altLang="ja-JP" sz="2400" b="1" smtClean="0">
                <a:latin typeface="Arial" charset="0"/>
                <a:cs typeface="Arial" charset="0"/>
              </a:rPr>
              <a:t>He, </a:t>
            </a:r>
            <a:r>
              <a:rPr lang="en-US" altLang="ja-JP" sz="2400" b="1" baseline="30000" smtClean="0">
                <a:latin typeface="Arial" charset="0"/>
                <a:cs typeface="Arial" charset="0"/>
              </a:rPr>
              <a:t>48</a:t>
            </a:r>
            <a:r>
              <a:rPr lang="en-US" altLang="ja-JP" sz="2400" b="1" smtClean="0">
                <a:latin typeface="Arial" charset="0"/>
                <a:cs typeface="Arial" charset="0"/>
              </a:rPr>
              <a:t>Ca and </a:t>
            </a:r>
            <a:r>
              <a:rPr lang="en-US" altLang="ja-JP" sz="2400" b="1" baseline="30000" smtClean="0">
                <a:latin typeface="Arial" charset="0"/>
                <a:cs typeface="Arial" charset="0"/>
              </a:rPr>
              <a:t>238</a:t>
            </a:r>
            <a:r>
              <a:rPr lang="en-US" altLang="ja-JP" sz="2400" b="1" smtClean="0">
                <a:latin typeface="Arial" charset="0"/>
                <a:cs typeface="Arial" charset="0"/>
              </a:rPr>
              <a:t>U </a:t>
            </a:r>
            <a:endParaRPr lang="ja-JP" altLang="en-US" sz="2400" b="1" smtClean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23558" name="スライド番号プレースホルダ 7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2865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FC4E97-2E18-4CE3-922D-6529BBE74F22}" type="slidenum">
              <a: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14</a:t>
            </a:fld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Century Schoolbook" pitchFamily="18" charset="0"/>
              <a:ea typeface="ＭＳ Ｐ明朝" pitchFamily="18" charset="-128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79388" y="7651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5366" name="正方形/長方形 10"/>
          <p:cNvSpPr>
            <a:spLocks noChangeArrowheads="1"/>
          </p:cNvSpPr>
          <p:nvPr/>
        </p:nvSpPr>
        <p:spPr bwMode="auto">
          <a:xfrm>
            <a:off x="215900" y="5786438"/>
            <a:ext cx="8893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/>
              <a:t>For </a:t>
            </a:r>
            <a:r>
              <a:rPr lang="en-US" altLang="ja-JP" baseline="30000"/>
              <a:t>48</a:t>
            </a:r>
            <a:r>
              <a:rPr lang="en-US" altLang="ja-JP"/>
              <a:t>Ca and </a:t>
            </a:r>
            <a:r>
              <a:rPr lang="en-US" altLang="ja-JP" baseline="30000"/>
              <a:t>238</a:t>
            </a:r>
            <a:r>
              <a:rPr lang="en-US" altLang="ja-JP"/>
              <a:t>U, the contribution of recoil atom created by the secondary is small.</a:t>
            </a:r>
            <a:endParaRPr lang="ja-JP" altLang="en-US"/>
          </a:p>
        </p:txBody>
      </p:sp>
      <p:sp>
        <p:nvSpPr>
          <p:cNvPr id="15367" name="正方形/長方形 11"/>
          <p:cNvSpPr>
            <a:spLocks noChangeArrowheads="1"/>
          </p:cNvSpPr>
          <p:nvPr/>
        </p:nvSpPr>
        <p:spPr bwMode="auto">
          <a:xfrm>
            <a:off x="250825" y="5084763"/>
            <a:ext cx="8497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/>
              <a:t>For proton and </a:t>
            </a:r>
            <a:r>
              <a:rPr lang="en-US" altLang="ja-JP" baseline="30000"/>
              <a:t>3</a:t>
            </a:r>
            <a:r>
              <a:rPr lang="en-US" altLang="ja-JP"/>
              <a:t>He beams</a:t>
            </a:r>
            <a:r>
              <a:rPr lang="en-US" altLang="ja-JP">
                <a:solidFill>
                  <a:srgbClr val="0000FF"/>
                </a:solidFill>
              </a:rPr>
              <a:t>, contribution of Coulomb scattering by recoil atom created by the secondary particles increases with energies</a:t>
            </a:r>
            <a:r>
              <a:rPr lang="en-US" altLang="ja-JP"/>
              <a:t>. </a:t>
            </a: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08050"/>
            <a:ext cx="40497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正方形/長方形 10"/>
          <p:cNvSpPr>
            <a:spLocks noChangeArrowheads="1"/>
          </p:cNvSpPr>
          <p:nvPr/>
        </p:nvSpPr>
        <p:spPr bwMode="auto">
          <a:xfrm>
            <a:off x="214313" y="6286500"/>
            <a:ext cx="8678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/>
              <a:t>Displacement cross section of heavy ion is much higher than that of light ion.</a:t>
            </a:r>
            <a:endParaRPr lang="ja-JP" altLang="en-US"/>
          </a:p>
        </p:txBody>
      </p:sp>
      <p:sp>
        <p:nvSpPr>
          <p:cNvPr id="15370" name="正方形/長方形 4"/>
          <p:cNvSpPr>
            <a:spLocks noChangeArrowheads="1"/>
          </p:cNvSpPr>
          <p:nvPr/>
        </p:nvSpPr>
        <p:spPr bwMode="auto">
          <a:xfrm>
            <a:off x="5003800" y="2205038"/>
            <a:ext cx="4392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Dash line:</a:t>
            </a:r>
          </a:p>
          <a:p>
            <a:r>
              <a:rPr lang="en-US" altLang="ja-JP"/>
              <a:t>Radiation damage produced by</a:t>
            </a:r>
          </a:p>
          <a:p>
            <a:r>
              <a:rPr lang="en-US" altLang="ja-JP"/>
              <a:t>recoil target atom created by </a:t>
            </a:r>
            <a:r>
              <a:rPr lang="en-US" altLang="ja-JP">
                <a:solidFill>
                  <a:srgbClr val="0000FF"/>
                </a:solidFill>
              </a:rPr>
              <a:t>projectile</a:t>
            </a:r>
            <a:r>
              <a:rPr lang="en-US" altLang="ja-JP"/>
              <a:t>.</a:t>
            </a:r>
          </a:p>
        </p:txBody>
      </p:sp>
    </p:spTree>
  </p:cSld>
  <p:clrMapOvr>
    <a:masterClrMapping/>
  </p:clrMapOvr>
  <p:transition advTm="6636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581025"/>
          </a:xfrm>
        </p:spPr>
        <p:txBody>
          <a:bodyPr/>
          <a:lstStyle/>
          <a:p>
            <a:r>
              <a:rPr lang="en-US" altLang="ja-JP" sz="2800" b="1" smtClean="0">
                <a:latin typeface="Arial" charset="0"/>
                <a:cs typeface="Arial" charset="0"/>
              </a:rPr>
              <a:t>Radiation damage for neutron</a:t>
            </a:r>
            <a:endParaRPr lang="ja-JP" altLang="en-US" sz="280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EA62F-5674-4A8F-833A-F3E5246960E6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179388" y="620688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5961207" y="2983851"/>
            <a:ext cx="504825" cy="10080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6516688" y="2571534"/>
            <a:ext cx="2303462" cy="20891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7723188" y="3508159"/>
            <a:ext cx="296862" cy="29686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右矢印 62"/>
          <p:cNvSpPr/>
          <p:nvPr/>
        </p:nvSpPr>
        <p:spPr>
          <a:xfrm>
            <a:off x="8083550" y="3579596"/>
            <a:ext cx="503238" cy="1444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爆発 1 63"/>
          <p:cNvSpPr/>
          <p:nvPr/>
        </p:nvSpPr>
        <p:spPr>
          <a:xfrm>
            <a:off x="6732588" y="3292259"/>
            <a:ext cx="725487" cy="3952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爆発 1 64"/>
          <p:cNvSpPr/>
          <p:nvPr/>
        </p:nvSpPr>
        <p:spPr>
          <a:xfrm>
            <a:off x="6589713" y="3724059"/>
            <a:ext cx="725487" cy="3952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テキスト ボックス 50"/>
          <p:cNvSpPr txBox="1">
            <a:spLocks noChangeArrowheads="1"/>
          </p:cNvSpPr>
          <p:nvPr/>
        </p:nvSpPr>
        <p:spPr bwMode="auto">
          <a:xfrm>
            <a:off x="6643688" y="2747746"/>
            <a:ext cx="1477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cs typeface="Arial" charset="0"/>
              </a:rPr>
              <a:t>target atom</a:t>
            </a:r>
            <a:endParaRPr lang="ja-JP" altLang="en-US" sz="2000">
              <a:cs typeface="Arial" charset="0"/>
            </a:endParaRPr>
          </a:p>
        </p:txBody>
      </p:sp>
      <p:sp>
        <p:nvSpPr>
          <p:cNvPr id="17420" name="テキスト ボックス 50"/>
          <p:cNvSpPr txBox="1">
            <a:spLocks noChangeArrowheads="1"/>
          </p:cNvSpPr>
          <p:nvPr/>
        </p:nvSpPr>
        <p:spPr bwMode="auto">
          <a:xfrm>
            <a:off x="7291388" y="3868521"/>
            <a:ext cx="1539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cs typeface="Arial" charset="0"/>
              </a:rPr>
              <a:t>target </a:t>
            </a:r>
          </a:p>
          <a:p>
            <a:r>
              <a:rPr lang="en-US" altLang="ja-JP" sz="2000">
                <a:cs typeface="Arial" charset="0"/>
              </a:rPr>
              <a:t>Recoil atom</a:t>
            </a:r>
            <a:endParaRPr lang="ja-JP" altLang="en-US" sz="2000">
              <a:cs typeface="Arial" charset="0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7308850" y="3147796"/>
            <a:ext cx="296863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6948488" y="4084421"/>
            <a:ext cx="296862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6805613" y="3147796"/>
            <a:ext cx="296862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テキスト ボックス 38"/>
          <p:cNvSpPr txBox="1">
            <a:spLocks noChangeArrowheads="1"/>
          </p:cNvSpPr>
          <p:nvPr/>
        </p:nvSpPr>
        <p:spPr bwMode="auto">
          <a:xfrm>
            <a:off x="611188" y="2284196"/>
            <a:ext cx="1649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cs typeface="Arial" charset="0"/>
              </a:rPr>
              <a:t>(1) Transport</a:t>
            </a:r>
            <a:endParaRPr lang="ja-JP" altLang="en-US" sz="2000" baseline="-25000">
              <a:cs typeface="Arial" charset="0"/>
            </a:endParaRPr>
          </a:p>
        </p:txBody>
      </p:sp>
      <p:sp>
        <p:nvSpPr>
          <p:cNvPr id="17425" name="テキスト ボックス 65"/>
          <p:cNvSpPr txBox="1">
            <a:spLocks noChangeArrowheads="1"/>
          </p:cNvSpPr>
          <p:nvPr/>
        </p:nvSpPr>
        <p:spPr bwMode="auto">
          <a:xfrm>
            <a:off x="3132138" y="1340768"/>
            <a:ext cx="36004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cs typeface="Arial" charset="0"/>
              </a:rPr>
              <a:t>(2)Energy transfer to recoil atom </a:t>
            </a:r>
            <a:r>
              <a:rPr lang="en-US" altLang="ja-JP" sz="1600">
                <a:cs typeface="Arial" charset="0"/>
              </a:rPr>
              <a:t>with </a:t>
            </a:r>
            <a:r>
              <a:rPr lang="en-US" altLang="ja-JP" sz="1600">
                <a:solidFill>
                  <a:srgbClr val="0000FF"/>
                </a:solidFill>
                <a:cs typeface="Arial" charset="0"/>
              </a:rPr>
              <a:t>Coulomb scattering</a:t>
            </a:r>
          </a:p>
        </p:txBody>
      </p:sp>
      <p:sp>
        <p:nvSpPr>
          <p:cNvPr id="17426" name="テキスト ボックス 27"/>
          <p:cNvSpPr txBox="1">
            <a:spLocks noChangeArrowheads="1"/>
          </p:cNvSpPr>
          <p:nvPr/>
        </p:nvSpPr>
        <p:spPr bwMode="auto">
          <a:xfrm>
            <a:off x="6659563" y="1378868"/>
            <a:ext cx="233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(3)Cascade damage</a:t>
            </a:r>
          </a:p>
          <a:p>
            <a:r>
              <a:rPr lang="en-US" altLang="ja-JP">
                <a:cs typeface="Arial" charset="0"/>
              </a:rPr>
              <a:t>approximation </a:t>
            </a:r>
            <a:endParaRPr lang="ja-JP" altLang="en-US">
              <a:cs typeface="Arial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95536" y="3683298"/>
            <a:ext cx="3095625" cy="1152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テキスト ボックス 30"/>
          <p:cNvSpPr txBox="1">
            <a:spLocks noChangeArrowheads="1"/>
          </p:cNvSpPr>
          <p:nvPr/>
        </p:nvSpPr>
        <p:spPr bwMode="auto">
          <a:xfrm>
            <a:off x="466973" y="4223048"/>
            <a:ext cx="309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Recoil atom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FF0000"/>
                </a:solidFill>
                <a:cs typeface="Arial" charset="0"/>
              </a:rPr>
              <a:t>nuclear elastic scattering </a:t>
            </a: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556123" y="4246860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円/楕円 75"/>
          <p:cNvSpPr/>
          <p:nvPr/>
        </p:nvSpPr>
        <p:spPr>
          <a:xfrm>
            <a:off x="2043361" y="4250035"/>
            <a:ext cx="296862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フリーフォーム 77"/>
          <p:cNvSpPr/>
          <p:nvPr/>
        </p:nvSpPr>
        <p:spPr>
          <a:xfrm>
            <a:off x="1394073" y="3962698"/>
            <a:ext cx="520700" cy="160337"/>
          </a:xfrm>
          <a:custGeom>
            <a:avLst/>
            <a:gdLst>
              <a:gd name="connsiteX0" fmla="*/ 0 w 1138518"/>
              <a:gd name="connsiteY0" fmla="*/ 331694 h 352612"/>
              <a:gd name="connsiteX1" fmla="*/ 681318 w 1138518"/>
              <a:gd name="connsiteY1" fmla="*/ 313765 h 352612"/>
              <a:gd name="connsiteX2" fmla="*/ 1039906 w 1138518"/>
              <a:gd name="connsiteY2" fmla="*/ 98612 h 352612"/>
              <a:gd name="connsiteX3" fmla="*/ 1138518 w 1138518"/>
              <a:gd name="connsiteY3" fmla="*/ 0 h 3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18" h="352612">
                <a:moveTo>
                  <a:pt x="0" y="331694"/>
                </a:moveTo>
                <a:cubicBezTo>
                  <a:pt x="254000" y="342153"/>
                  <a:pt x="508000" y="352612"/>
                  <a:pt x="681318" y="313765"/>
                </a:cubicBezTo>
                <a:cubicBezTo>
                  <a:pt x="854636" y="274918"/>
                  <a:pt x="963706" y="150906"/>
                  <a:pt x="1039906" y="98612"/>
                </a:cubicBezTo>
                <a:cubicBezTo>
                  <a:pt x="1116106" y="46318"/>
                  <a:pt x="1127312" y="23159"/>
                  <a:pt x="1138518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フリーフォーム 78"/>
          <p:cNvSpPr/>
          <p:nvPr/>
        </p:nvSpPr>
        <p:spPr>
          <a:xfrm>
            <a:off x="1754436" y="4178598"/>
            <a:ext cx="287337" cy="104775"/>
          </a:xfrm>
          <a:custGeom>
            <a:avLst/>
            <a:gdLst>
              <a:gd name="connsiteX0" fmla="*/ 0 w 806823"/>
              <a:gd name="connsiteY0" fmla="*/ 13448 h 228601"/>
              <a:gd name="connsiteX1" fmla="*/ 349623 w 806823"/>
              <a:gd name="connsiteY1" fmla="*/ 22412 h 228601"/>
              <a:gd name="connsiteX2" fmla="*/ 654423 w 806823"/>
              <a:gd name="connsiteY2" fmla="*/ 147918 h 228601"/>
              <a:gd name="connsiteX3" fmla="*/ 654423 w 806823"/>
              <a:gd name="connsiteY3" fmla="*/ 147918 h 228601"/>
              <a:gd name="connsiteX4" fmla="*/ 654423 w 806823"/>
              <a:gd name="connsiteY4" fmla="*/ 147918 h 228601"/>
              <a:gd name="connsiteX5" fmla="*/ 654423 w 806823"/>
              <a:gd name="connsiteY5" fmla="*/ 147918 h 228601"/>
              <a:gd name="connsiteX6" fmla="*/ 806823 w 806823"/>
              <a:gd name="connsiteY6" fmla="*/ 228601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823" h="228601">
                <a:moveTo>
                  <a:pt x="0" y="13448"/>
                </a:moveTo>
                <a:cubicBezTo>
                  <a:pt x="120276" y="6724"/>
                  <a:pt x="240553" y="0"/>
                  <a:pt x="349623" y="22412"/>
                </a:cubicBezTo>
                <a:cubicBezTo>
                  <a:pt x="458694" y="44824"/>
                  <a:pt x="654423" y="147918"/>
                  <a:pt x="654423" y="147918"/>
                </a:cubicBezTo>
                <a:lnTo>
                  <a:pt x="654423" y="147918"/>
                </a:lnTo>
                <a:lnTo>
                  <a:pt x="654423" y="147918"/>
                </a:lnTo>
                <a:lnTo>
                  <a:pt x="654423" y="147918"/>
                </a:lnTo>
                <a:lnTo>
                  <a:pt x="806823" y="228601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395288" y="2323884"/>
            <a:ext cx="3097212" cy="12969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41" name="テキスト ボックス 30"/>
          <p:cNvSpPr txBox="1">
            <a:spLocks noChangeArrowheads="1"/>
          </p:cNvSpPr>
          <p:nvPr/>
        </p:nvSpPr>
        <p:spPr bwMode="auto">
          <a:xfrm>
            <a:off x="1187450" y="3003334"/>
            <a:ext cx="2249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Secondary particle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nuclear reaction </a:t>
            </a:r>
          </a:p>
        </p:txBody>
      </p:sp>
      <p:sp>
        <p:nvSpPr>
          <p:cNvPr id="111" name="円/楕円 110"/>
          <p:cNvSpPr/>
          <p:nvPr/>
        </p:nvSpPr>
        <p:spPr>
          <a:xfrm>
            <a:off x="2268538" y="2860459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直線矢印コネクタ 112"/>
          <p:cNvCxnSpPr/>
          <p:nvPr/>
        </p:nvCxnSpPr>
        <p:spPr>
          <a:xfrm flipV="1">
            <a:off x="2555875" y="2931896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爆発 1 113"/>
          <p:cNvSpPr/>
          <p:nvPr/>
        </p:nvSpPr>
        <p:spPr>
          <a:xfrm>
            <a:off x="1692275" y="2539784"/>
            <a:ext cx="725488" cy="3952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4026926" y="2427989"/>
            <a:ext cx="1871662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5096901" y="3194999"/>
            <a:ext cx="296862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フリーフォーム 117"/>
          <p:cNvSpPr/>
          <p:nvPr/>
        </p:nvSpPr>
        <p:spPr>
          <a:xfrm>
            <a:off x="4471426" y="3029899"/>
            <a:ext cx="520700" cy="160338"/>
          </a:xfrm>
          <a:custGeom>
            <a:avLst/>
            <a:gdLst>
              <a:gd name="connsiteX0" fmla="*/ 0 w 1138518"/>
              <a:gd name="connsiteY0" fmla="*/ 331694 h 352612"/>
              <a:gd name="connsiteX1" fmla="*/ 681318 w 1138518"/>
              <a:gd name="connsiteY1" fmla="*/ 313765 h 352612"/>
              <a:gd name="connsiteX2" fmla="*/ 1039906 w 1138518"/>
              <a:gd name="connsiteY2" fmla="*/ 98612 h 352612"/>
              <a:gd name="connsiteX3" fmla="*/ 1138518 w 1138518"/>
              <a:gd name="connsiteY3" fmla="*/ 0 h 3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18" h="352612">
                <a:moveTo>
                  <a:pt x="0" y="331694"/>
                </a:moveTo>
                <a:cubicBezTo>
                  <a:pt x="254000" y="342153"/>
                  <a:pt x="508000" y="352612"/>
                  <a:pt x="681318" y="313765"/>
                </a:cubicBezTo>
                <a:cubicBezTo>
                  <a:pt x="854636" y="274918"/>
                  <a:pt x="963706" y="150906"/>
                  <a:pt x="1039906" y="98612"/>
                </a:cubicBezTo>
                <a:cubicBezTo>
                  <a:pt x="1116106" y="46318"/>
                  <a:pt x="1127312" y="23159"/>
                  <a:pt x="1138518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フリーフォーム 118"/>
          <p:cNvSpPr/>
          <p:nvPr/>
        </p:nvSpPr>
        <p:spPr>
          <a:xfrm>
            <a:off x="4809563" y="3214049"/>
            <a:ext cx="287338" cy="104775"/>
          </a:xfrm>
          <a:custGeom>
            <a:avLst/>
            <a:gdLst>
              <a:gd name="connsiteX0" fmla="*/ 0 w 806823"/>
              <a:gd name="connsiteY0" fmla="*/ 13448 h 228601"/>
              <a:gd name="connsiteX1" fmla="*/ 349623 w 806823"/>
              <a:gd name="connsiteY1" fmla="*/ 22412 h 228601"/>
              <a:gd name="connsiteX2" fmla="*/ 654423 w 806823"/>
              <a:gd name="connsiteY2" fmla="*/ 147918 h 228601"/>
              <a:gd name="connsiteX3" fmla="*/ 654423 w 806823"/>
              <a:gd name="connsiteY3" fmla="*/ 147918 h 228601"/>
              <a:gd name="connsiteX4" fmla="*/ 654423 w 806823"/>
              <a:gd name="connsiteY4" fmla="*/ 147918 h 228601"/>
              <a:gd name="connsiteX5" fmla="*/ 654423 w 806823"/>
              <a:gd name="connsiteY5" fmla="*/ 147918 h 228601"/>
              <a:gd name="connsiteX6" fmla="*/ 806823 w 806823"/>
              <a:gd name="connsiteY6" fmla="*/ 228601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823" h="228601">
                <a:moveTo>
                  <a:pt x="0" y="13448"/>
                </a:moveTo>
                <a:cubicBezTo>
                  <a:pt x="120276" y="6724"/>
                  <a:pt x="240553" y="0"/>
                  <a:pt x="349623" y="22412"/>
                </a:cubicBezTo>
                <a:cubicBezTo>
                  <a:pt x="458694" y="44824"/>
                  <a:pt x="654423" y="147918"/>
                  <a:pt x="654423" y="147918"/>
                </a:cubicBezTo>
                <a:lnTo>
                  <a:pt x="654423" y="147918"/>
                </a:lnTo>
                <a:lnTo>
                  <a:pt x="654423" y="147918"/>
                </a:lnTo>
                <a:lnTo>
                  <a:pt x="654423" y="147918"/>
                </a:lnTo>
                <a:lnTo>
                  <a:pt x="806823" y="228601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50" name="テキスト ボックス 50"/>
          <p:cNvSpPr txBox="1">
            <a:spLocks noChangeArrowheads="1"/>
          </p:cNvSpPr>
          <p:nvPr/>
        </p:nvSpPr>
        <p:spPr bwMode="auto">
          <a:xfrm>
            <a:off x="4171388" y="3436299"/>
            <a:ext cx="146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Recoil atom 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Coulomb</a:t>
            </a:r>
            <a:endParaRPr lang="ja-JP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4788024" y="2716021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1763713" y="2396909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906836" y="3756323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爆発 1 143"/>
          <p:cNvSpPr/>
          <p:nvPr/>
        </p:nvSpPr>
        <p:spPr>
          <a:xfrm>
            <a:off x="7075488" y="3508159"/>
            <a:ext cx="725487" cy="3952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55" name="テキスト ボックス 144"/>
          <p:cNvSpPr txBox="1">
            <a:spLocks noChangeArrowheads="1"/>
          </p:cNvSpPr>
          <p:nvPr/>
        </p:nvSpPr>
        <p:spPr bwMode="auto">
          <a:xfrm>
            <a:off x="611188" y="2395321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neutron</a:t>
            </a:r>
            <a:endParaRPr lang="ja-JP" altLang="en-US" b="1"/>
          </a:p>
        </p:txBody>
      </p:sp>
      <p:sp>
        <p:nvSpPr>
          <p:cNvPr id="17456" name="テキスト ボックス 145"/>
          <p:cNvSpPr txBox="1">
            <a:spLocks noChangeArrowheads="1"/>
          </p:cNvSpPr>
          <p:nvPr/>
        </p:nvSpPr>
        <p:spPr bwMode="auto">
          <a:xfrm>
            <a:off x="611436" y="3683298"/>
            <a:ext cx="1042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neutron</a:t>
            </a:r>
            <a:endParaRPr lang="ja-JP" altLang="en-US" b="1"/>
          </a:p>
        </p:txBody>
      </p:sp>
      <p:sp>
        <p:nvSpPr>
          <p:cNvPr id="17458" name="テキスト ボックス 38"/>
          <p:cNvSpPr txBox="1">
            <a:spLocks noChangeArrowheads="1"/>
          </p:cNvSpPr>
          <p:nvPr/>
        </p:nvSpPr>
        <p:spPr bwMode="auto">
          <a:xfrm>
            <a:off x="539750" y="1432843"/>
            <a:ext cx="164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cs typeface="Arial" charset="0"/>
              </a:rPr>
              <a:t>(1) Transport</a:t>
            </a:r>
            <a:endParaRPr lang="ja-JP" altLang="en-US" sz="2000" baseline="-25000">
              <a:cs typeface="Arial" charset="0"/>
            </a:endParaRPr>
          </a:p>
        </p:txBody>
      </p:sp>
      <p:sp>
        <p:nvSpPr>
          <p:cNvPr id="57" name="右矢印 56"/>
          <p:cNvSpPr/>
          <p:nvPr/>
        </p:nvSpPr>
        <p:spPr>
          <a:xfrm>
            <a:off x="3563889" y="3004053"/>
            <a:ext cx="432048" cy="10080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5076056" y="2788029"/>
            <a:ext cx="296862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631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581025"/>
          </a:xfrm>
        </p:spPr>
        <p:txBody>
          <a:bodyPr/>
          <a:lstStyle/>
          <a:p>
            <a:r>
              <a:rPr lang="en-US" altLang="ja-JP" sz="2800" b="1" dirty="0" smtClean="0">
                <a:latin typeface="Arial" charset="0"/>
                <a:cs typeface="Arial" charset="0"/>
              </a:rPr>
              <a:t>Cross sections for neutron incidence on Al</a:t>
            </a:r>
            <a:endParaRPr lang="ja-JP" altLang="en-US" sz="2800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EA62F-5674-4A8F-833A-F3E5246960E6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179388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pic>
        <p:nvPicPr>
          <p:cNvPr id="174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980728"/>
            <a:ext cx="4211960" cy="405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573" y="1052736"/>
            <a:ext cx="43969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0" name="テキスト ボックス 43"/>
          <p:cNvSpPr txBox="1">
            <a:spLocks noChangeArrowheads="1"/>
          </p:cNvSpPr>
          <p:nvPr/>
        </p:nvSpPr>
        <p:spPr bwMode="auto">
          <a:xfrm>
            <a:off x="899592" y="5549170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</a:rPr>
              <a:t>Elastic scattering is </a:t>
            </a:r>
            <a:r>
              <a:rPr lang="en-US" altLang="ja-JP" sz="2000" dirty="0" smtClean="0">
                <a:solidFill>
                  <a:srgbClr val="FF0000"/>
                </a:solidFill>
              </a:rPr>
              <a:t>dominant below </a:t>
            </a:r>
            <a:r>
              <a:rPr lang="en-US" altLang="ja-JP" sz="2000" dirty="0">
                <a:solidFill>
                  <a:srgbClr val="FF0000"/>
                </a:solidFill>
              </a:rPr>
              <a:t>1 MeV</a:t>
            </a:r>
            <a:r>
              <a:rPr lang="en-US" altLang="ja-JP" sz="2000" dirty="0">
                <a:solidFill>
                  <a:srgbClr val="0000FF"/>
                </a:solidFill>
              </a:rPr>
              <a:t>.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7461" name="テキスト ボックス 43"/>
          <p:cNvSpPr txBox="1">
            <a:spLocks noChangeArrowheads="1"/>
          </p:cNvSpPr>
          <p:nvPr/>
        </p:nvSpPr>
        <p:spPr bwMode="auto">
          <a:xfrm>
            <a:off x="755576" y="6269250"/>
            <a:ext cx="6876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</a:rPr>
              <a:t>Nuclear reaction is </a:t>
            </a:r>
            <a:r>
              <a:rPr lang="en-US" altLang="ja-JP" sz="2000" dirty="0" smtClean="0">
                <a:solidFill>
                  <a:srgbClr val="FF0000"/>
                </a:solidFill>
              </a:rPr>
              <a:t>dominant </a:t>
            </a:r>
            <a:r>
              <a:rPr lang="en-US" altLang="ja-JP" sz="2000" dirty="0">
                <a:solidFill>
                  <a:srgbClr val="FF0000"/>
                </a:solidFill>
              </a:rPr>
              <a:t>above 10 MeV.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631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468313" y="-14709"/>
            <a:ext cx="8229600" cy="419373"/>
          </a:xfrm>
        </p:spPr>
        <p:txBody>
          <a:bodyPr/>
          <a:lstStyle/>
          <a:p>
            <a:r>
              <a:rPr lang="en-US" altLang="ja-JP" sz="3200" b="1" dirty="0" smtClean="0">
                <a:latin typeface="Arial" charset="0"/>
                <a:cs typeface="Arial" charset="0"/>
              </a:rPr>
              <a:t>Example of </a:t>
            </a:r>
            <a:r>
              <a:rPr lang="en-US" altLang="ja-JP" sz="3200" b="1" dirty="0" err="1" smtClean="0">
                <a:latin typeface="Arial" charset="0"/>
                <a:cs typeface="Arial" charset="0"/>
              </a:rPr>
              <a:t>dpa</a:t>
            </a:r>
            <a:r>
              <a:rPr lang="en-US" altLang="ja-JP" sz="3200" b="1" dirty="0" smtClean="0">
                <a:latin typeface="Arial" charset="0"/>
                <a:cs typeface="Arial" charset="0"/>
              </a:rPr>
              <a:t> calculation</a:t>
            </a:r>
            <a:endParaRPr lang="ja-JP" altLang="en-US" sz="3200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249DA-12C1-4BA8-B1C1-133B31A619B4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79388" y="476672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18" y="1268537"/>
            <a:ext cx="1984997" cy="194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テキスト ボックス 51"/>
          <p:cNvSpPr txBox="1">
            <a:spLocks noChangeArrowheads="1"/>
          </p:cNvSpPr>
          <p:nvPr/>
        </p:nvSpPr>
        <p:spPr bwMode="auto">
          <a:xfrm>
            <a:off x="2267744" y="1844824"/>
            <a:ext cx="149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/>
              <a:t>Al: 1mmx1mm</a:t>
            </a:r>
          </a:p>
          <a:p>
            <a:r>
              <a:rPr lang="en-US" altLang="ja-JP" sz="1600" dirty="0"/>
              <a:t>     x50mm</a:t>
            </a:r>
            <a:endParaRPr lang="ja-JP" altLang="en-US" sz="1600" dirty="0"/>
          </a:p>
        </p:txBody>
      </p:sp>
      <p:sp>
        <p:nvSpPr>
          <p:cNvPr id="18439" name="テキスト ボックス 63"/>
          <p:cNvSpPr txBox="1">
            <a:spLocks noChangeArrowheads="1"/>
          </p:cNvSpPr>
          <p:nvPr/>
        </p:nvSpPr>
        <p:spPr bwMode="auto">
          <a:xfrm>
            <a:off x="251520" y="908720"/>
            <a:ext cx="347402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Reactor neutrons in Kyoto U.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8440" name="テキスト ボックス 4"/>
          <p:cNvSpPr txBox="1">
            <a:spLocks noChangeArrowheads="1"/>
          </p:cNvSpPr>
          <p:nvPr/>
        </p:nvSpPr>
        <p:spPr bwMode="auto">
          <a:xfrm>
            <a:off x="4283968" y="467775"/>
            <a:ext cx="4472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Particle production in target by PHITS</a:t>
            </a:r>
            <a:endParaRPr lang="ja-JP" altLang="en-US" sz="2000" dirty="0"/>
          </a:p>
        </p:txBody>
      </p:sp>
      <p:sp>
        <p:nvSpPr>
          <p:cNvPr id="48" name="角丸四角形 47"/>
          <p:cNvSpPr/>
          <p:nvPr/>
        </p:nvSpPr>
        <p:spPr>
          <a:xfrm>
            <a:off x="71439" y="620713"/>
            <a:ext cx="3708474" cy="309721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36" y="4005064"/>
            <a:ext cx="28082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テキスト ボックス 10"/>
          <p:cNvSpPr txBox="1">
            <a:spLocks noChangeArrowheads="1"/>
          </p:cNvSpPr>
          <p:nvPr/>
        </p:nvSpPr>
        <p:spPr bwMode="auto">
          <a:xfrm>
            <a:off x="2081336" y="3743325"/>
            <a:ext cx="270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DPA distribution in target</a:t>
            </a:r>
            <a:endParaRPr lang="ja-JP" altLang="en-US" dirty="0"/>
          </a:p>
        </p:txBody>
      </p:sp>
      <p:sp>
        <p:nvSpPr>
          <p:cNvPr id="18445" name="テキスト ボックス 11"/>
          <p:cNvSpPr txBox="1">
            <a:spLocks noChangeArrowheads="1"/>
          </p:cNvSpPr>
          <p:nvPr/>
        </p:nvSpPr>
        <p:spPr bwMode="auto">
          <a:xfrm>
            <a:off x="5724525" y="4073525"/>
            <a:ext cx="32400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>
                <a:solidFill>
                  <a:srgbClr val="FF0000"/>
                </a:solidFill>
              </a:rPr>
              <a:t>PHITS can calculate detail </a:t>
            </a:r>
          </a:p>
          <a:p>
            <a:r>
              <a:rPr lang="en-US" altLang="ja-JP" dirty="0" err="1">
                <a:solidFill>
                  <a:srgbClr val="FF0000"/>
                </a:solidFill>
              </a:rPr>
              <a:t>dpa</a:t>
            </a:r>
            <a:r>
              <a:rPr lang="en-US" altLang="ja-JP" dirty="0">
                <a:solidFill>
                  <a:srgbClr val="FF0000"/>
                </a:solidFill>
              </a:rPr>
              <a:t> distribution </a:t>
            </a:r>
            <a:r>
              <a:rPr lang="en-US" altLang="ja-JP" dirty="0" smtClean="0">
                <a:solidFill>
                  <a:srgbClr val="FF0000"/>
                </a:solidFill>
              </a:rPr>
              <a:t>in a target.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en-US" altLang="ja-JP" dirty="0"/>
              <a:t>SRIM code cannot calculate</a:t>
            </a:r>
          </a:p>
          <a:p>
            <a:r>
              <a:rPr lang="en-US" altLang="ja-JP" dirty="0" err="1"/>
              <a:t>dpa</a:t>
            </a:r>
            <a:r>
              <a:rPr lang="en-US" altLang="ja-JP" dirty="0"/>
              <a:t> for neutrons.</a:t>
            </a:r>
          </a:p>
          <a:p>
            <a:pPr>
              <a:buFont typeface="Wingdings" pitchFamily="2" charset="2"/>
              <a:buChar char="Ø"/>
            </a:pP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en-US" altLang="ja-JP" dirty="0"/>
              <a:t>DPA value decrease </a:t>
            </a:r>
          </a:p>
          <a:p>
            <a:r>
              <a:rPr lang="en-US" altLang="ja-JP" dirty="0"/>
              <a:t>with depth, exponentially.</a:t>
            </a:r>
            <a:endParaRPr lang="ja-JP" altLang="en-US" dirty="0"/>
          </a:p>
        </p:txBody>
      </p:sp>
      <p:sp>
        <p:nvSpPr>
          <p:cNvPr id="18447" name="テキスト ボックス 63"/>
          <p:cNvSpPr txBox="1">
            <a:spLocks noChangeArrowheads="1"/>
          </p:cNvSpPr>
          <p:nvPr/>
        </p:nvSpPr>
        <p:spPr bwMode="auto">
          <a:xfrm>
            <a:off x="755576" y="641470"/>
            <a:ext cx="231345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Calculation condition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2771800" y="2708920"/>
            <a:ext cx="790575" cy="43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右矢印 37"/>
          <p:cNvSpPr/>
          <p:nvPr/>
        </p:nvSpPr>
        <p:spPr>
          <a:xfrm>
            <a:off x="2411438" y="2781945"/>
            <a:ext cx="287337" cy="2159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51" name="テキスト ボックス 38"/>
          <p:cNvSpPr txBox="1">
            <a:spLocks noChangeArrowheads="1"/>
          </p:cNvSpPr>
          <p:nvPr/>
        </p:nvSpPr>
        <p:spPr bwMode="auto">
          <a:xfrm>
            <a:off x="2771800" y="2781945"/>
            <a:ext cx="77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target</a:t>
            </a:r>
            <a:endParaRPr lang="ja-JP" altLang="en-US" dirty="0"/>
          </a:p>
        </p:txBody>
      </p:sp>
      <p:sp>
        <p:nvSpPr>
          <p:cNvPr id="40" name="角丸四角形 39"/>
          <p:cNvSpPr/>
          <p:nvPr/>
        </p:nvSpPr>
        <p:spPr>
          <a:xfrm>
            <a:off x="107950" y="3789363"/>
            <a:ext cx="8785225" cy="295275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453" name="正方形/長方形 40"/>
          <p:cNvSpPr>
            <a:spLocks noChangeArrowheads="1"/>
          </p:cNvSpPr>
          <p:nvPr/>
        </p:nvSpPr>
        <p:spPr bwMode="auto">
          <a:xfrm>
            <a:off x="4032126" y="3388165"/>
            <a:ext cx="4932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/>
              <a:t>Elastic scattering and capture are dominant. </a:t>
            </a:r>
          </a:p>
        </p:txBody>
      </p:sp>
      <p:pic>
        <p:nvPicPr>
          <p:cNvPr id="1845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011901"/>
            <a:ext cx="2597370" cy="246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テキスト ボックス 4"/>
          <p:cNvSpPr txBox="1">
            <a:spLocks noChangeArrowheads="1"/>
          </p:cNvSpPr>
          <p:nvPr/>
        </p:nvSpPr>
        <p:spPr bwMode="auto">
          <a:xfrm>
            <a:off x="6948264" y="2173691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Al</a:t>
            </a:r>
            <a:endParaRPr lang="ja-JP" altLang="en-US" dirty="0"/>
          </a:p>
        </p:txBody>
      </p:sp>
      <p:sp>
        <p:nvSpPr>
          <p:cNvPr id="26" name="テキスト ボックス 38"/>
          <p:cNvSpPr txBox="1">
            <a:spLocks noChangeArrowheads="1"/>
          </p:cNvSpPr>
          <p:nvPr/>
        </p:nvSpPr>
        <p:spPr bwMode="auto">
          <a:xfrm>
            <a:off x="1109572" y="5877272"/>
            <a:ext cx="145424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fit                 </a:t>
            </a:r>
            <a:endParaRPr lang="ja-JP" altLang="en-US" dirty="0"/>
          </a:p>
        </p:txBody>
      </p:sp>
      <p:sp>
        <p:nvSpPr>
          <p:cNvPr id="27" name="テキスト ボックス 38"/>
          <p:cNvSpPr txBox="1">
            <a:spLocks noChangeArrowheads="1"/>
          </p:cNvSpPr>
          <p:nvPr/>
        </p:nvSpPr>
        <p:spPr bwMode="auto">
          <a:xfrm>
            <a:off x="1007120" y="5589240"/>
            <a:ext cx="9361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PHITS            </a:t>
            </a:r>
            <a:endParaRPr lang="ja-JP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032683"/>
            <a:ext cx="2599103" cy="24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8444" y="4077072"/>
            <a:ext cx="2663676" cy="25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63"/>
          <p:cNvSpPr txBox="1">
            <a:spLocks noChangeArrowheads="1"/>
          </p:cNvSpPr>
          <p:nvPr/>
        </p:nvSpPr>
        <p:spPr bwMode="auto">
          <a:xfrm>
            <a:off x="323528" y="3284984"/>
            <a:ext cx="18774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14MeV </a:t>
            </a:r>
            <a:r>
              <a:rPr lang="en-US" altLang="ja-JP" dirty="0">
                <a:solidFill>
                  <a:srgbClr val="0000FF"/>
                </a:solidFill>
              </a:rPr>
              <a:t>neutrons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51"/>
          <p:cNvSpPr txBox="1">
            <a:spLocks noChangeArrowheads="1"/>
          </p:cNvSpPr>
          <p:nvPr/>
        </p:nvSpPr>
        <p:spPr bwMode="auto">
          <a:xfrm>
            <a:off x="2555776" y="1268760"/>
            <a:ext cx="838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target</a:t>
            </a:r>
            <a:endParaRPr lang="ja-JP" altLang="en-US" sz="2000" dirty="0"/>
          </a:p>
        </p:txBody>
      </p:sp>
      <p:sp>
        <p:nvSpPr>
          <p:cNvPr id="33" name="角丸四角形 32"/>
          <p:cNvSpPr/>
          <p:nvPr/>
        </p:nvSpPr>
        <p:spPr>
          <a:xfrm>
            <a:off x="3851920" y="548680"/>
            <a:ext cx="5193655" cy="316924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テキスト ボックス 63"/>
          <p:cNvSpPr txBox="1">
            <a:spLocks noChangeArrowheads="1"/>
          </p:cNvSpPr>
          <p:nvPr/>
        </p:nvSpPr>
        <p:spPr bwMode="auto">
          <a:xfrm>
            <a:off x="4234363" y="857494"/>
            <a:ext cx="16337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KUR </a:t>
            </a:r>
            <a:r>
              <a:rPr lang="en-US" altLang="ja-JP" dirty="0">
                <a:solidFill>
                  <a:srgbClr val="0000FF"/>
                </a:solidFill>
              </a:rPr>
              <a:t>neutrons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63"/>
          <p:cNvSpPr txBox="1">
            <a:spLocks noChangeArrowheads="1"/>
          </p:cNvSpPr>
          <p:nvPr/>
        </p:nvSpPr>
        <p:spPr bwMode="auto">
          <a:xfrm>
            <a:off x="6732240" y="908720"/>
            <a:ext cx="129614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14MeV </a:t>
            </a:r>
            <a:r>
              <a:rPr lang="en-US" altLang="ja-JP" dirty="0">
                <a:solidFill>
                  <a:srgbClr val="0000FF"/>
                </a:solidFill>
              </a:rPr>
              <a:t>neutrons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63"/>
          <p:cNvSpPr txBox="1">
            <a:spLocks noChangeArrowheads="1"/>
          </p:cNvSpPr>
          <p:nvPr/>
        </p:nvSpPr>
        <p:spPr bwMode="auto">
          <a:xfrm>
            <a:off x="1259632" y="4077072"/>
            <a:ext cx="16337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KUR </a:t>
            </a:r>
            <a:r>
              <a:rPr lang="en-US" altLang="ja-JP" dirty="0">
                <a:solidFill>
                  <a:srgbClr val="0000FF"/>
                </a:solidFill>
              </a:rPr>
              <a:t>neutrons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63"/>
          <p:cNvSpPr txBox="1">
            <a:spLocks noChangeArrowheads="1"/>
          </p:cNvSpPr>
          <p:nvPr/>
        </p:nvSpPr>
        <p:spPr bwMode="auto">
          <a:xfrm>
            <a:off x="3707904" y="4139788"/>
            <a:ext cx="18722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14MeV </a:t>
            </a:r>
            <a:r>
              <a:rPr lang="en-US" altLang="ja-JP" dirty="0">
                <a:solidFill>
                  <a:srgbClr val="0000FF"/>
                </a:solidFill>
              </a:rPr>
              <a:t>neutrons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5" name="テキスト ボックス 38"/>
          <p:cNvSpPr txBox="1">
            <a:spLocks noChangeArrowheads="1"/>
          </p:cNvSpPr>
          <p:nvPr/>
        </p:nvSpPr>
        <p:spPr bwMode="auto">
          <a:xfrm>
            <a:off x="3851920" y="5373216"/>
            <a:ext cx="9361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PHITS            </a:t>
            </a:r>
            <a:endParaRPr lang="ja-JP" altLang="en-US" dirty="0"/>
          </a:p>
        </p:txBody>
      </p:sp>
      <p:sp>
        <p:nvSpPr>
          <p:cNvPr id="37" name="テキスト ボックス 38"/>
          <p:cNvSpPr txBox="1">
            <a:spLocks noChangeArrowheads="1"/>
          </p:cNvSpPr>
          <p:nvPr/>
        </p:nvSpPr>
        <p:spPr bwMode="auto">
          <a:xfrm>
            <a:off x="3851920" y="5805264"/>
            <a:ext cx="145424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fit                 </a:t>
            </a:r>
            <a:endParaRPr lang="ja-JP" altLang="en-US" dirty="0"/>
          </a:p>
        </p:txBody>
      </p:sp>
    </p:spTree>
  </p:cSld>
  <p:clrMapOvr>
    <a:masterClrMapping/>
  </p:clrMapOvr>
  <p:transition advTm="10007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F0C9-EBEF-46A0-AD34-0C39749AF8EC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16387" name="正方形/長方形 3"/>
          <p:cNvSpPr>
            <a:spLocks noChangeArrowheads="1"/>
          </p:cNvSpPr>
          <p:nvPr/>
        </p:nvSpPr>
        <p:spPr bwMode="auto">
          <a:xfrm>
            <a:off x="539750" y="1341438"/>
            <a:ext cx="79200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model in PHITS</a:t>
            </a:r>
          </a:p>
          <a:p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calculation </a:t>
            </a:r>
          </a:p>
          <a:p>
            <a:pPr>
              <a:buFont typeface="Arial" charset="0"/>
              <a:buChar char="•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</a:t>
            </a:r>
            <a:r>
              <a:rPr lang="en-US" altLang="ja-JP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proton, heavy-ion, neutron incidences</a:t>
            </a:r>
            <a:endParaRPr lang="en-US" altLang="ja-JP" sz="2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Example of heat calculations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Summary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88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en-US" altLang="ja-JP" sz="5400" smtClean="0">
                <a:latin typeface="Arial" charset="0"/>
                <a:cs typeface="Arial" charset="0"/>
              </a:rPr>
              <a:t>contents</a:t>
            </a:r>
            <a:endParaRPr lang="ja-JP" altLang="en-US" sz="5400" smtClean="0">
              <a:latin typeface="Arial" charset="0"/>
              <a:cs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950" y="9810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218" y="1844675"/>
            <a:ext cx="4041596" cy="38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8305800" y="6394450"/>
            <a:ext cx="609600" cy="234950"/>
          </a:xfrm>
        </p:spPr>
        <p:txBody>
          <a:bodyPr/>
          <a:lstStyle/>
          <a:p>
            <a:pPr algn="r"/>
            <a:r>
              <a:rPr lang="en-US" altLang="ja-JP" sz="1000"/>
              <a:t>Heat</a:t>
            </a: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971600" y="0"/>
            <a:ext cx="7467600" cy="609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sz="2400" dirty="0">
                <a:solidFill>
                  <a:schemeClr val="tx2"/>
                </a:solidFill>
              </a:rPr>
              <a:t>Benchmark test of </a:t>
            </a:r>
            <a:r>
              <a:rPr lang="en-US" altLang="ja-JP" sz="2400" dirty="0" smtClean="0">
                <a:solidFill>
                  <a:srgbClr val="A50021"/>
                </a:solidFill>
              </a:rPr>
              <a:t>HEAT(1)</a:t>
            </a:r>
            <a:r>
              <a:rPr lang="en-US" altLang="ja-JP" sz="2400" dirty="0" smtClean="0">
                <a:solidFill>
                  <a:schemeClr val="tx2"/>
                </a:solidFill>
              </a:rPr>
              <a:t> </a:t>
            </a:r>
            <a:r>
              <a:rPr lang="en-US" altLang="ja-JP" sz="2400" dirty="0">
                <a:solidFill>
                  <a:schemeClr val="tx2"/>
                </a:solidFill>
              </a:rPr>
              <a:t>:  compared with KEK experiment </a:t>
            </a:r>
          </a:p>
        </p:txBody>
      </p:sp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0" y="990600"/>
          <a:ext cx="4800600" cy="2743200"/>
        </p:xfrm>
        <a:graphic>
          <a:graphicData uri="http://schemas.openxmlformats.org/presentationml/2006/ole">
            <p:oleObj spid="_x0000_s82946" name="Drawing" r:id="rId5" imgW="9048600" imgH="5172120" progId="">
              <p:embed/>
            </p:oleObj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533400" y="3689350"/>
          <a:ext cx="3581400" cy="2863850"/>
        </p:xfrm>
        <a:graphic>
          <a:graphicData uri="http://schemas.openxmlformats.org/presentationml/2006/ole">
            <p:oleObj spid="_x0000_s82947" name="Drawing" r:id="rId6" imgW="6467400" imgH="5172120" progId="">
              <p:embed/>
            </p:oleObj>
          </a:graphicData>
        </a:graphic>
      </p:graphicFrame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5099050" y="1047750"/>
            <a:ext cx="36810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2"/>
                </a:solidFill>
                <a:latin typeface="Tahoma" pitchFamily="34" charset="0"/>
              </a:rPr>
              <a:t>Exp. and Cal. by H. Ohnishi </a:t>
            </a:r>
            <a:r>
              <a:rPr lang="en-US" altLang="ja-JP" sz="1800" dirty="0" smtClean="0">
                <a:solidFill>
                  <a:schemeClr val="tx2"/>
                </a:solidFill>
                <a:latin typeface="Tahoma" pitchFamily="34" charset="0"/>
              </a:rPr>
              <a:t>et al</a:t>
            </a:r>
            <a:r>
              <a:rPr lang="en-US" altLang="ja-JP" sz="1800" dirty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algn="l"/>
            <a:r>
              <a:rPr lang="en-US" altLang="ja-JP" sz="1600" dirty="0" err="1">
                <a:solidFill>
                  <a:schemeClr val="tx2"/>
                </a:solidFill>
                <a:latin typeface="Tahoma" pitchFamily="34" charset="0"/>
              </a:rPr>
              <a:t>Nucl</a:t>
            </a:r>
            <a:r>
              <a:rPr lang="en-US" altLang="ja-JP" sz="1600" dirty="0">
                <a:solidFill>
                  <a:schemeClr val="tx2"/>
                </a:solidFill>
                <a:latin typeface="Tahoma" pitchFamily="34" charset="0"/>
              </a:rPr>
              <a:t>. Instr. and Meth. A545 (2005) </a:t>
            </a:r>
            <a:r>
              <a:rPr lang="en-US" altLang="ja-JP" sz="1600" dirty="0" smtClean="0">
                <a:solidFill>
                  <a:schemeClr val="tx2"/>
                </a:solidFill>
                <a:latin typeface="Tahoma" pitchFamily="34" charset="0"/>
              </a:rPr>
              <a:t>88.</a:t>
            </a:r>
            <a:endParaRPr lang="en-US" altLang="ja-JP" sz="16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260350" y="435768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chemeClr val="tx2"/>
                </a:solidFill>
                <a:latin typeface="Arial" charset="0"/>
              </a:rPr>
              <a:t>12 </a:t>
            </a:r>
            <a:r>
              <a:rPr lang="en-US" altLang="ja-JP" sz="1800" dirty="0" err="1">
                <a:solidFill>
                  <a:schemeClr val="tx2"/>
                </a:solidFill>
                <a:latin typeface="Arial" charset="0"/>
              </a:rPr>
              <a:t>GeV</a:t>
            </a:r>
            <a:endParaRPr lang="en-US" altLang="ja-JP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5581650" y="5872163"/>
            <a:ext cx="3211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600">
                <a:solidFill>
                  <a:schemeClr val="tx2"/>
                </a:solidFill>
                <a:latin typeface="Tahoma" pitchFamily="34" charset="0"/>
              </a:rPr>
              <a:t>MCNPX: calculated by N. Matsuda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07504" y="764704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90872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Proton beam at 12 </a:t>
            </a:r>
            <a:r>
              <a:rPr lang="en-US" altLang="ja-JP" dirty="0" err="1" smtClean="0">
                <a:solidFill>
                  <a:srgbClr val="0000FF"/>
                </a:solidFill>
              </a:rPr>
              <a:t>GeV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1560" y="6340493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PHITS results give good agreement with the experimental data.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F0C9-EBEF-46A0-AD34-0C39749AF8EC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16387" name="正方形/長方形 3"/>
          <p:cNvSpPr>
            <a:spLocks noChangeArrowheads="1"/>
          </p:cNvSpPr>
          <p:nvPr/>
        </p:nvSpPr>
        <p:spPr bwMode="auto">
          <a:xfrm>
            <a:off x="539750" y="1341438"/>
            <a:ext cx="79200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model in PHITS</a:t>
            </a:r>
          </a:p>
          <a:p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calculation </a:t>
            </a:r>
          </a:p>
          <a:p>
            <a:pPr>
              <a:buFont typeface="Arial" charset="0"/>
              <a:buChar char="•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</a:t>
            </a:r>
            <a:r>
              <a:rPr lang="en-US" altLang="ja-JP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proton, heavy-ion, neutron incidences</a:t>
            </a:r>
            <a:endParaRPr lang="en-US" altLang="ja-JP" sz="2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Example of heat calculations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Summary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88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en-US" altLang="ja-JP" sz="5400" smtClean="0">
                <a:latin typeface="Arial" charset="0"/>
                <a:cs typeface="Arial" charset="0"/>
              </a:rPr>
              <a:t>contents</a:t>
            </a:r>
            <a:endParaRPr lang="ja-JP" altLang="en-US" sz="5400" smtClean="0">
              <a:latin typeface="Arial" charset="0"/>
              <a:cs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950" y="9810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80926"/>
          </a:xfrm>
        </p:spPr>
        <p:txBody>
          <a:bodyPr/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Benchmark test of </a:t>
            </a:r>
            <a:r>
              <a:rPr lang="en-US" altLang="ja-JP" sz="2400" dirty="0" smtClean="0">
                <a:solidFill>
                  <a:srgbClr val="A50021"/>
                </a:solidFill>
              </a:rPr>
              <a:t>HEAT(2)</a:t>
            </a:r>
            <a:r>
              <a:rPr lang="en-US" altLang="ja-JP" sz="2400" dirty="0" smtClean="0">
                <a:solidFill>
                  <a:schemeClr val="tx2"/>
                </a:solidFill>
              </a:rPr>
              <a:t> :  compared with RIKEN experiment </a:t>
            </a:r>
            <a:endParaRPr kumimoji="1" lang="ja-JP" altLang="en-US" sz="24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6553200" y="6130454"/>
            <a:ext cx="2133600" cy="365125"/>
          </a:xfrm>
        </p:spPr>
        <p:txBody>
          <a:bodyPr/>
          <a:lstStyle/>
          <a:p>
            <a:pPr>
              <a:defRPr/>
            </a:pPr>
            <a:fld id="{237BC9A4-F621-46CA-AB68-C6F449EBA8C3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9243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94656"/>
            <a:ext cx="3724016" cy="50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20782" y="5981799"/>
            <a:ext cx="53958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2"/>
                </a:solidFill>
                <a:latin typeface="Tahoma" pitchFamily="34" charset="0"/>
              </a:rPr>
              <a:t>Exp. and Cal. by </a:t>
            </a:r>
            <a:r>
              <a:rPr lang="en-US" altLang="ja-JP" sz="1800" dirty="0" smtClean="0">
                <a:solidFill>
                  <a:schemeClr val="tx2"/>
                </a:solidFill>
                <a:latin typeface="Tahoma" pitchFamily="34" charset="0"/>
              </a:rPr>
              <a:t>T. </a:t>
            </a:r>
            <a:r>
              <a:rPr lang="en-US" altLang="ja-JP" sz="1800" dirty="0">
                <a:solidFill>
                  <a:schemeClr val="tx2"/>
                </a:solidFill>
                <a:latin typeface="Tahoma" pitchFamily="34" charset="0"/>
              </a:rPr>
              <a:t>Ohnishi </a:t>
            </a:r>
            <a:r>
              <a:rPr lang="en-US" altLang="ja-JP" sz="1800" dirty="0" smtClean="0">
                <a:solidFill>
                  <a:schemeClr val="tx2"/>
                </a:solidFill>
                <a:latin typeface="Tahoma" pitchFamily="34" charset="0"/>
              </a:rPr>
              <a:t>et al</a:t>
            </a:r>
            <a:r>
              <a:rPr lang="en-US" altLang="ja-JP" sz="1800" dirty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algn="l"/>
            <a:r>
              <a:rPr lang="en-US" altLang="ja-JP" sz="1600" dirty="0" smtClean="0">
                <a:solidFill>
                  <a:schemeClr val="tx2"/>
                </a:solidFill>
                <a:latin typeface="Tahoma" pitchFamily="34" charset="0"/>
              </a:rPr>
              <a:t>Progress in Nuclear Science and Technology (2011) 416.</a:t>
            </a:r>
            <a:endParaRPr lang="en-US" altLang="ja-JP" sz="16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9087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dirty="0" smtClean="0"/>
              <a:t>Calculation model of the </a:t>
            </a:r>
            <a:r>
              <a:rPr lang="en-US" altLang="ja-JP" dirty="0" err="1" smtClean="0"/>
              <a:t>BigRIPS</a:t>
            </a:r>
            <a:r>
              <a:rPr lang="en-US" altLang="ja-JP" dirty="0" smtClean="0"/>
              <a:t> separator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910461"/>
            <a:ext cx="375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dirty="0" smtClean="0"/>
              <a:t>Calculated flux intensity of particle around </a:t>
            </a:r>
            <a:r>
              <a:rPr lang="en-US" altLang="ja-JP" dirty="0" smtClean="0">
                <a:solidFill>
                  <a:srgbClr val="FF0000"/>
                </a:solidFill>
              </a:rPr>
              <a:t>STQ1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547664" y="3429000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48478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STQ1:Superconducting triplet pole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835696" y="1844824"/>
            <a:ext cx="0" cy="136815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720879" y="6516052"/>
            <a:ext cx="67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Neutrons are produced at the </a:t>
            </a:r>
            <a:r>
              <a:rPr lang="en-US" altLang="ja-JP" dirty="0" err="1" smtClean="0"/>
              <a:t>target,and</a:t>
            </a:r>
            <a:r>
              <a:rPr lang="en-US" altLang="ja-JP" dirty="0" smtClean="0"/>
              <a:t> pass through STQ1.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788370" y="1484784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neutron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88024" y="3068960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proton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788024" y="4581128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nuclei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107504" y="54868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7134" y="548680"/>
            <a:ext cx="8217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PHITS calculation and experiments for Heat load to the STQ1 cryostat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1560" y="1196752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>
                <a:solidFill>
                  <a:srgbClr val="0000FF"/>
                </a:solidFill>
              </a:rPr>
              <a:t>48</a:t>
            </a:r>
            <a:r>
              <a:rPr lang="en-US" altLang="ja-JP" dirty="0" smtClean="0">
                <a:solidFill>
                  <a:srgbClr val="0000FF"/>
                </a:solidFill>
              </a:rPr>
              <a:t>Ca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beam at 345 MeV/nucleon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80926"/>
          </a:xfrm>
        </p:spPr>
        <p:txBody>
          <a:bodyPr/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Benchmark test of </a:t>
            </a:r>
            <a:r>
              <a:rPr lang="en-US" altLang="ja-JP" sz="2400" dirty="0" smtClean="0">
                <a:solidFill>
                  <a:srgbClr val="A50021"/>
                </a:solidFill>
              </a:rPr>
              <a:t>HEAT(2)</a:t>
            </a:r>
            <a:r>
              <a:rPr lang="en-US" altLang="ja-JP" sz="2400" dirty="0" smtClean="0">
                <a:solidFill>
                  <a:schemeClr val="tx2"/>
                </a:solidFill>
              </a:rPr>
              <a:t> :  compared with RIKEN experiment </a:t>
            </a:r>
            <a:endParaRPr kumimoji="1" lang="ja-JP" altLang="en-US" sz="24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BC9A4-F621-46CA-AB68-C6F449EBA8C3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124" y="980728"/>
            <a:ext cx="48030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851079" y="8062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Heat load distribution around </a:t>
            </a:r>
            <a:r>
              <a:rPr lang="en-US" altLang="ja-JP" dirty="0" smtClean="0">
                <a:solidFill>
                  <a:srgbClr val="FF0000"/>
                </a:solidFill>
              </a:rPr>
              <a:t>STQ1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3100898"/>
            <a:ext cx="5311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Heat load mainly distributes at the inner duct.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07504" y="764704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2346" y="6093296"/>
            <a:ext cx="939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Estimated results are about 1.3 - 1.5 times larger than the measured heat loads.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5533887" cy="21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9512" y="3501008"/>
            <a:ext cx="828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000" dirty="0" smtClean="0">
                <a:solidFill>
                  <a:srgbClr val="0000FF"/>
                </a:solidFill>
              </a:rPr>
              <a:t>Experimental condition and measured heat load to the STQ1 cryostat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4005064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Heat load(PHITS)</a:t>
            </a:r>
          </a:p>
          <a:p>
            <a:r>
              <a:rPr lang="en-US" altLang="ja-JP" dirty="0" smtClean="0"/>
              <a:t>[W]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8184" y="472514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12.0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63.8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45.9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34.4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3"/>
          <p:cNvSpPr>
            <a:spLocks noGrp="1"/>
          </p:cNvSpPr>
          <p:nvPr>
            <p:ph type="title"/>
          </p:nvPr>
        </p:nvSpPr>
        <p:spPr>
          <a:xfrm>
            <a:off x="500063" y="0"/>
            <a:ext cx="7686675" cy="642938"/>
          </a:xfrm>
        </p:spPr>
        <p:txBody>
          <a:bodyPr/>
          <a:lstStyle/>
          <a:p>
            <a:pPr eaLnBrk="1" hangingPunct="1"/>
            <a:r>
              <a:rPr lang="en-US" altLang="ja-JP" sz="3200" b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Summary</a:t>
            </a:r>
            <a:endParaRPr lang="ja-JP" altLang="en-US" sz="3200" b="1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244" name="スライド番号プレースホル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B643D-DBB5-4AF2-B470-88F5FFE93CC0}" type="slidenum">
              <a: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22</a:t>
            </a:fld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508" name="テキスト ボックス 6"/>
          <p:cNvSpPr txBox="1">
            <a:spLocks noChangeArrowheads="1"/>
          </p:cNvSpPr>
          <p:nvPr/>
        </p:nvSpPr>
        <p:spPr bwMode="auto">
          <a:xfrm>
            <a:off x="0" y="1125538"/>
            <a:ext cx="7956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>
                <a:ea typeface="Arial Unicode MS" pitchFamily="50" charset="-128"/>
                <a:cs typeface="Arial" charset="0"/>
              </a:rPr>
              <a:t>The radiation damage model using Coulomb scattering in PHITS has been improved.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42875" y="57150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1510" name="正方形/長方形 5"/>
          <p:cNvSpPr>
            <a:spLocks noChangeArrowheads="1"/>
          </p:cNvSpPr>
          <p:nvPr/>
        </p:nvSpPr>
        <p:spPr bwMode="auto">
          <a:xfrm>
            <a:off x="0" y="2492896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>
                <a:cs typeface="Arial" charset="0"/>
              </a:rPr>
              <a:t>Damage calculation only by recoil target atom directly created by the projectile lead to sever underestimation where projectile energy is high enough to create nuclear reactions.</a:t>
            </a:r>
          </a:p>
        </p:txBody>
      </p:sp>
      <p:sp>
        <p:nvSpPr>
          <p:cNvPr id="21512" name="正方形/長方形 7"/>
          <p:cNvSpPr>
            <a:spLocks noChangeArrowheads="1"/>
          </p:cNvSpPr>
          <p:nvPr/>
        </p:nvSpPr>
        <p:spPr bwMode="auto">
          <a:xfrm>
            <a:off x="0" y="393305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/>
              <a:t>Energy distributions of particles produced by elastic scattering and nuclear reactions are important to determine the DPA values. </a:t>
            </a:r>
          </a:p>
          <a:p>
            <a:pPr>
              <a:buFont typeface="Wingdings" pitchFamily="2" charset="2"/>
              <a:buChar char="Ø"/>
            </a:pPr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endParaRPr lang="en-US" altLang="ja-JP" sz="2000" dirty="0"/>
          </a:p>
          <a:p>
            <a:pPr>
              <a:buFont typeface="Wingdings" pitchFamily="2" charset="2"/>
              <a:buChar char="Ø"/>
            </a:pPr>
            <a:r>
              <a:rPr lang="en-US" altLang="ja-JP" sz="2000" dirty="0"/>
              <a:t>PHITS </a:t>
            </a:r>
            <a:r>
              <a:rPr lang="en-US" altLang="ja-JP" sz="2000" dirty="0" smtClean="0"/>
              <a:t>is a powerful  code to calculate DPA value and heat load to the material.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3"/>
          <p:cNvSpPr>
            <a:spLocks noGrp="1"/>
          </p:cNvSpPr>
          <p:nvPr>
            <p:ph type="title"/>
          </p:nvPr>
        </p:nvSpPr>
        <p:spPr>
          <a:xfrm>
            <a:off x="611188" y="119063"/>
            <a:ext cx="7686675" cy="285750"/>
          </a:xfrm>
        </p:spPr>
        <p:txBody>
          <a:bodyPr/>
          <a:lstStyle/>
          <a:p>
            <a:pPr eaLnBrk="1" hangingPunct="1"/>
            <a:r>
              <a:rPr lang="en-US" altLang="ja-JP" sz="2800" b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Introduction</a:t>
            </a:r>
            <a:endParaRPr lang="ja-JP" altLang="en-US" sz="2800" b="1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219" name="スライド番号プレースホルダ 10"/>
          <p:cNvSpPr>
            <a:spLocks noGrp="1"/>
          </p:cNvSpPr>
          <p:nvPr>
            <p:ph type="sldNum" sz="quarter" idx="12"/>
          </p:nvPr>
        </p:nvSpPr>
        <p:spPr bwMode="auto">
          <a:xfrm>
            <a:off x="8339138" y="6492875"/>
            <a:ext cx="8048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19C253-BD66-411D-8AF1-910545BBB769}" type="slidenum">
              <a: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3</a:t>
            </a:fld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07950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101" name="正方形/長方形 20"/>
          <p:cNvSpPr>
            <a:spLocks noChangeArrowheads="1"/>
          </p:cNvSpPr>
          <p:nvPr/>
        </p:nvSpPr>
        <p:spPr bwMode="auto">
          <a:xfrm>
            <a:off x="0" y="6207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/>
              <a:t>As the power of proton and heavy-ion accelerators is increasing, </a:t>
            </a:r>
          </a:p>
          <a:p>
            <a:r>
              <a:rPr lang="en-US" altLang="ja-JP" sz="2000" dirty="0"/>
              <a:t>the prediction of the structural damage to materials under irradiation is essential.</a:t>
            </a:r>
          </a:p>
        </p:txBody>
      </p:sp>
      <p:sp>
        <p:nvSpPr>
          <p:cNvPr id="4102" name="正方形/長方形 13"/>
          <p:cNvSpPr>
            <a:spLocks noChangeArrowheads="1"/>
          </p:cNvSpPr>
          <p:nvPr/>
        </p:nvSpPr>
        <p:spPr bwMode="auto">
          <a:xfrm>
            <a:off x="323850" y="1628775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FF"/>
                </a:solidFill>
              </a:rPr>
              <a:t>The average number of displaced atoms per atom of a material DPA </a:t>
            </a:r>
            <a:r>
              <a:rPr lang="en-US" altLang="ja-JP" sz="2000"/>
              <a:t>:</a:t>
            </a:r>
            <a:endParaRPr lang="ja-JP" altLang="en-US" sz="2000">
              <a:latin typeface="Symbol" pitchFamily="18" charset="2"/>
            </a:endParaRPr>
          </a:p>
        </p:txBody>
      </p:sp>
      <p:sp>
        <p:nvSpPr>
          <p:cNvPr id="4103" name="正方形/長方形 14"/>
          <p:cNvSpPr>
            <a:spLocks noChangeArrowheads="1"/>
          </p:cNvSpPr>
          <p:nvPr/>
        </p:nvSpPr>
        <p:spPr bwMode="auto">
          <a:xfrm>
            <a:off x="3132138" y="227647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i="1">
                <a:latin typeface="Symbol" pitchFamily="18" charset="2"/>
              </a:rPr>
              <a:t>s</a:t>
            </a:r>
            <a:r>
              <a:rPr lang="en-US" altLang="ja-JP" sz="2400" b="1">
                <a:latin typeface="Symbol" pitchFamily="18" charset="2"/>
              </a:rPr>
              <a:t>  </a:t>
            </a:r>
            <a:r>
              <a:rPr lang="en-US" altLang="ja-JP" sz="2400"/>
              <a:t>: the </a:t>
            </a:r>
            <a:r>
              <a:rPr lang="en-US" altLang="ja-JP" sz="2400" b="1">
                <a:solidFill>
                  <a:srgbClr val="0000FF"/>
                </a:solidFill>
              </a:rPr>
              <a:t>Displacement cross-section</a:t>
            </a:r>
            <a:r>
              <a:rPr lang="en-US" altLang="ja-JP" sz="2400"/>
              <a:t>. </a:t>
            </a:r>
          </a:p>
        </p:txBody>
      </p:sp>
      <p:sp>
        <p:nvSpPr>
          <p:cNvPr id="4104" name="正方形/長方形 15"/>
          <p:cNvSpPr>
            <a:spLocks noChangeArrowheads="1"/>
          </p:cNvSpPr>
          <p:nvPr/>
        </p:nvSpPr>
        <p:spPr bwMode="auto">
          <a:xfrm>
            <a:off x="611188" y="2339975"/>
            <a:ext cx="219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FF0000"/>
                </a:solidFill>
              </a:rPr>
              <a:t>DPA</a:t>
            </a:r>
            <a:r>
              <a:rPr lang="en-US" altLang="ja-JP" sz="3200" b="1"/>
              <a:t>=</a:t>
            </a:r>
            <a:r>
              <a:rPr lang="en-US" altLang="ja-JP" sz="3200" b="1" i="1">
                <a:latin typeface="Symbol" pitchFamily="18" charset="2"/>
              </a:rPr>
              <a:t>f</a:t>
            </a:r>
            <a:r>
              <a:rPr lang="en-US" altLang="ja-JP" sz="3200" b="1" i="1"/>
              <a:t> t </a:t>
            </a:r>
            <a:r>
              <a:rPr lang="en-US" altLang="ja-JP" sz="3200" b="1" i="1">
                <a:latin typeface="Symbol" pitchFamily="18" charset="2"/>
              </a:rPr>
              <a:t>s</a:t>
            </a:r>
            <a:r>
              <a:rPr lang="en-US" altLang="ja-JP" sz="3200" b="1">
                <a:latin typeface="Symbol" pitchFamily="18" charset="2"/>
              </a:rPr>
              <a:t> </a:t>
            </a:r>
            <a:endParaRPr lang="ja-JP" altLang="en-US" sz="3200" b="1"/>
          </a:p>
        </p:txBody>
      </p:sp>
      <p:sp>
        <p:nvSpPr>
          <p:cNvPr id="4105" name="正方形/長方形 25"/>
          <p:cNvSpPr>
            <a:spLocks noChangeArrowheads="1"/>
          </p:cNvSpPr>
          <p:nvPr/>
        </p:nvSpPr>
        <p:spPr bwMode="auto">
          <a:xfrm>
            <a:off x="250825" y="3573463"/>
            <a:ext cx="8893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For example, 10 dpa means each atom in the material has been displaced from its site within the structural lattice of the material an average of 10 times.</a:t>
            </a:r>
            <a:endParaRPr lang="ja-JP" altLang="en-US">
              <a:latin typeface="Symbol" pitchFamily="18" charset="2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79388" y="1484313"/>
            <a:ext cx="8785225" cy="288131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7" name="正方形/長方形 16"/>
          <p:cNvSpPr>
            <a:spLocks noChangeArrowheads="1"/>
          </p:cNvSpPr>
          <p:nvPr/>
        </p:nvSpPr>
        <p:spPr bwMode="auto">
          <a:xfrm>
            <a:off x="3132138" y="27813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>
                <a:latin typeface="Symbol" pitchFamily="18" charset="2"/>
              </a:rPr>
              <a:t>f</a:t>
            </a:r>
            <a:r>
              <a:rPr lang="en-US" altLang="ja-JP" sz="2400" b="1" i="1"/>
              <a:t>t</a:t>
            </a:r>
            <a:r>
              <a:rPr lang="en-US" altLang="ja-JP" sz="2400"/>
              <a:t> : the irradiation fluence.</a:t>
            </a:r>
            <a:endParaRPr lang="ja-JP" altLang="en-US" sz="2400"/>
          </a:p>
        </p:txBody>
      </p:sp>
      <p:sp>
        <p:nvSpPr>
          <p:cNvPr id="4108" name="正方形/長方形 30"/>
          <p:cNvSpPr>
            <a:spLocks noChangeArrowheads="1"/>
          </p:cNvSpPr>
          <p:nvPr/>
        </p:nvSpPr>
        <p:spPr bwMode="auto">
          <a:xfrm>
            <a:off x="1692275" y="5805488"/>
            <a:ext cx="5472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</a:rPr>
              <a:t>PHITS</a:t>
            </a:r>
            <a:r>
              <a:rPr lang="en-US" altLang="ja-JP" sz="2400" b="1"/>
              <a:t>, MARS, FLUKA, MCNPX…</a:t>
            </a:r>
            <a:endParaRPr lang="ja-JP" altLang="en-US" sz="2400" b="1"/>
          </a:p>
        </p:txBody>
      </p:sp>
      <p:sp>
        <p:nvSpPr>
          <p:cNvPr id="4109" name="正方形/長方形 31"/>
          <p:cNvSpPr>
            <a:spLocks noChangeArrowheads="1"/>
          </p:cNvSpPr>
          <p:nvPr/>
        </p:nvSpPr>
        <p:spPr bwMode="auto">
          <a:xfrm>
            <a:off x="250825" y="5026025"/>
            <a:ext cx="86423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/>
              <a:t>The </a:t>
            </a:r>
            <a:r>
              <a:rPr lang="en-US" altLang="ja-JP" sz="2000" b="1">
                <a:solidFill>
                  <a:srgbClr val="0000FF"/>
                </a:solidFill>
              </a:rPr>
              <a:t>Monte Carlo particle transport code systems</a:t>
            </a:r>
            <a:r>
              <a:rPr lang="en-US" altLang="ja-JP" sz="2000">
                <a:solidFill>
                  <a:srgbClr val="FF0000"/>
                </a:solidFill>
              </a:rPr>
              <a:t> </a:t>
            </a:r>
            <a:r>
              <a:rPr lang="en-US" altLang="ja-JP" sz="2000"/>
              <a:t>have been developed for the </a:t>
            </a:r>
            <a:r>
              <a:rPr lang="en-US" altLang="ja-JP" sz="2000">
                <a:solidFill>
                  <a:srgbClr val="0000FF"/>
                </a:solidFill>
              </a:rPr>
              <a:t>radiation shielding design</a:t>
            </a:r>
            <a:r>
              <a:rPr lang="en-US" altLang="ja-JP" sz="2000"/>
              <a:t>, </a:t>
            </a:r>
            <a:r>
              <a:rPr lang="en-US" altLang="ja-JP" sz="2000">
                <a:solidFill>
                  <a:srgbClr val="0000FF"/>
                </a:solidFill>
              </a:rPr>
              <a:t>radiation damage calculation</a:t>
            </a:r>
            <a:r>
              <a:rPr lang="en-US" altLang="ja-JP" sz="2000"/>
              <a:t>, and so on. </a:t>
            </a:r>
            <a:endParaRPr lang="ja-JP" altLang="en-US" sz="2000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44450" y="4868863"/>
            <a:ext cx="9036050" cy="1584325"/>
          </a:xfrm>
          <a:prstGeom prst="roundRect">
            <a:avLst>
              <a:gd name="adj" fmla="val 11093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8528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1285875" y="785813"/>
            <a:ext cx="582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P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article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and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H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eavy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I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on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T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ransport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code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S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ystem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G創英角ｺﾞｼｯｸUB" pitchFamily="49" charset="-128"/>
              <a:cs typeface="Arial" pitchFamily="34" charset="0"/>
            </a:endParaRP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65940" y="2417763"/>
            <a:ext cx="9036496" cy="1371600"/>
          </a:xfrm>
          <a:prstGeom prst="roundRect">
            <a:avLst>
              <a:gd name="adj" fmla="val 11093"/>
            </a:avLst>
          </a:prstGeom>
          <a:solidFill>
            <a:srgbClr val="FFFFFF"/>
          </a:solidFill>
          <a:ln w="38100">
            <a:solidFill>
              <a:srgbClr val="00206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2000">
              <a:solidFill>
                <a:srgbClr val="000000"/>
              </a:solidFill>
            </a:endParaRP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2871788" y="2348880"/>
            <a:ext cx="32004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09" tIns="49355" rIns="98709" bIns="49355">
            <a:spAutoFit/>
          </a:bodyPr>
          <a:lstStyle/>
          <a:p>
            <a:pPr algn="ctr" defTabSz="987425"/>
            <a:r>
              <a:rPr lang="en-US" altLang="ja-JP" sz="2400" b="1" dirty="0">
                <a:solidFill>
                  <a:srgbClr val="0000CC"/>
                </a:solidFill>
                <a:ea typeface="HG創英角ｺﾞｼｯｸUB" pitchFamily="49" charset="-128"/>
                <a:cs typeface="Arial" charset="0"/>
              </a:rPr>
              <a:t>Capability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35496" y="2679303"/>
            <a:ext cx="95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2400" u="sng" dirty="0">
                <a:solidFill>
                  <a:srgbClr val="FF0000"/>
                </a:solidFill>
              </a:rPr>
              <a:t>Transport</a:t>
            </a:r>
            <a:r>
              <a:rPr kumimoji="0" lang="en-US" altLang="ja-JP" sz="2400" dirty="0">
                <a:solidFill>
                  <a:srgbClr val="FF0000"/>
                </a:solidFill>
              </a:rPr>
              <a:t> </a:t>
            </a:r>
            <a:r>
              <a:rPr kumimoji="0" lang="en-US" altLang="ja-JP" sz="2400" dirty="0">
                <a:solidFill>
                  <a:srgbClr val="000000"/>
                </a:solidFill>
              </a:rPr>
              <a:t>and</a:t>
            </a:r>
            <a:r>
              <a:rPr kumimoji="0" lang="en-US" altLang="ja-JP" sz="2400" dirty="0">
                <a:solidFill>
                  <a:srgbClr val="FF0000"/>
                </a:solidFill>
              </a:rPr>
              <a:t> collision</a:t>
            </a:r>
            <a:r>
              <a:rPr kumimoji="0" lang="en-US" altLang="ja-JP" sz="2400" dirty="0">
                <a:solidFill>
                  <a:srgbClr val="000000"/>
                </a:solidFill>
              </a:rPr>
              <a:t> of </a:t>
            </a:r>
            <a:r>
              <a:rPr kumimoji="0" lang="en-US" altLang="ja-JP" sz="2400" u="sng" dirty="0" smtClean="0">
                <a:solidFill>
                  <a:srgbClr val="FF0000"/>
                </a:solidFill>
              </a:rPr>
              <a:t>various </a:t>
            </a:r>
            <a:r>
              <a:rPr kumimoji="0" lang="en-US" altLang="ja-JP" sz="2400" u="sng" dirty="0">
                <a:solidFill>
                  <a:srgbClr val="FF0000"/>
                </a:solidFill>
              </a:rPr>
              <a:t>particles</a:t>
            </a:r>
            <a:r>
              <a:rPr kumimoji="0" lang="en-US" altLang="ja-JP" sz="2400" dirty="0">
                <a:solidFill>
                  <a:srgbClr val="000000"/>
                </a:solidFill>
              </a:rPr>
              <a:t> over </a:t>
            </a:r>
            <a:r>
              <a:rPr kumimoji="0" lang="en-US" altLang="ja-JP" sz="2400" u="sng" dirty="0">
                <a:solidFill>
                  <a:srgbClr val="FF0000"/>
                </a:solidFill>
              </a:rPr>
              <a:t>wide energy range</a:t>
            </a: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509588" y="3179763"/>
            <a:ext cx="2382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400">
                <a:solidFill>
                  <a:srgbClr val="000000"/>
                </a:solidFill>
              </a:rPr>
              <a:t>in 3D phase space</a:t>
            </a:r>
          </a:p>
          <a:p>
            <a:r>
              <a:rPr kumimoji="0" lang="en-US" altLang="ja-JP" sz="1400">
                <a:solidFill>
                  <a:srgbClr val="000000"/>
                </a:solidFill>
              </a:rPr>
              <a:t>with magnetic field &amp; gravity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3405188" y="3179763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>
                <a:solidFill>
                  <a:srgbClr val="000000"/>
                </a:solidFill>
              </a:rPr>
              <a:t>neutron, proton, meson, baryon electron, photon, heavy ions</a:t>
            </a: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6715125" y="3203575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>
                <a:solidFill>
                  <a:srgbClr val="000000"/>
                </a:solidFill>
              </a:rPr>
              <a:t>up to 100 GeV/n</a:t>
            </a:r>
          </a:p>
        </p:txBody>
      </p:sp>
      <p:sp>
        <p:nvSpPr>
          <p:cNvPr id="117777" name="AutoShape 17"/>
          <p:cNvSpPr>
            <a:spLocks noChangeArrowheads="1"/>
          </p:cNvSpPr>
          <p:nvPr/>
        </p:nvSpPr>
        <p:spPr bwMode="auto">
          <a:xfrm>
            <a:off x="204788" y="4005263"/>
            <a:ext cx="8731250" cy="2376487"/>
          </a:xfrm>
          <a:prstGeom prst="roundRect">
            <a:avLst>
              <a:gd name="adj" fmla="val 11093"/>
            </a:avLst>
          </a:prstGeom>
          <a:solidFill>
            <a:srgbClr val="FFFFFF"/>
          </a:solidFill>
          <a:ln w="38100">
            <a:solidFill>
              <a:srgbClr val="00206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2000">
              <a:solidFill>
                <a:srgbClr val="000000"/>
              </a:solidFill>
            </a:endParaRPr>
          </a:p>
        </p:txBody>
      </p: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690563" y="596900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</a:rPr>
              <a:t>Accelerator Design</a:t>
            </a:r>
          </a:p>
        </p:txBody>
      </p:sp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3521075" y="600075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</a:rPr>
              <a:t>Radiation Therapy</a:t>
            </a:r>
          </a:p>
        </p:txBody>
      </p:sp>
      <p:sp>
        <p:nvSpPr>
          <p:cNvPr id="5132" name="Text Box 24"/>
          <p:cNvSpPr txBox="1">
            <a:spLocks noChangeArrowheads="1"/>
          </p:cNvSpPr>
          <p:nvPr/>
        </p:nvSpPr>
        <p:spPr bwMode="auto">
          <a:xfrm>
            <a:off x="6496050" y="600075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</a:rPr>
              <a:t>Space Application</a:t>
            </a: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204788" y="1285875"/>
            <a:ext cx="8731250" cy="919163"/>
          </a:xfrm>
          <a:prstGeom prst="roundRect">
            <a:avLst>
              <a:gd name="adj" fmla="val 11093"/>
            </a:avLst>
          </a:prstGeom>
          <a:solidFill>
            <a:srgbClr val="FFFFFF"/>
          </a:solidFill>
          <a:ln w="38100">
            <a:solidFill>
              <a:srgbClr val="002060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2000">
              <a:solidFill>
                <a:srgbClr val="000000"/>
              </a:solidFill>
            </a:endParaRPr>
          </a:p>
        </p:txBody>
      </p:sp>
      <p:sp>
        <p:nvSpPr>
          <p:cNvPr id="5134" name="Text Box 6"/>
          <p:cNvSpPr txBox="1">
            <a:spLocks noChangeArrowheads="1"/>
          </p:cNvSpPr>
          <p:nvPr/>
        </p:nvSpPr>
        <p:spPr bwMode="auto">
          <a:xfrm>
            <a:off x="1692275" y="1268413"/>
            <a:ext cx="54721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09" tIns="49355" rIns="98709" bIns="49355">
            <a:spAutoFit/>
          </a:bodyPr>
          <a:lstStyle/>
          <a:p>
            <a:pPr algn="ctr" defTabSz="987425"/>
            <a:r>
              <a:rPr lang="en-US" altLang="ja-JP" sz="2400" b="1">
                <a:solidFill>
                  <a:srgbClr val="0000CC"/>
                </a:solidFill>
                <a:ea typeface="HG創英角ｺﾞｼｯｸUB" pitchFamily="49" charset="-128"/>
                <a:cs typeface="Arial" charset="0"/>
              </a:rPr>
              <a:t>Development</a:t>
            </a:r>
          </a:p>
        </p:txBody>
      </p: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204788" y="1662113"/>
            <a:ext cx="873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000">
                <a:solidFill>
                  <a:srgbClr val="000000"/>
                </a:solidFill>
              </a:rPr>
              <a:t>JAEA (Japan), RIST (Japan), KEK (Japan), Chalmers Univ. Tech. (Sweden)</a:t>
            </a:r>
          </a:p>
        </p:txBody>
      </p:sp>
      <p:sp>
        <p:nvSpPr>
          <p:cNvPr id="5136" name="スライド番号プレースホルダ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0C1D65-16B6-491A-962D-0EFD86010464}" type="slidenum">
              <a:rPr lang="ja-JP" altLang="en-US" sz="1400" smtClean="0">
                <a:solidFill>
                  <a:srgbClr val="000000"/>
                </a:solidFill>
                <a:ea typeface="ＭＳ Ｐゴシック" pitchFamily="50" charset="-128"/>
              </a:rPr>
              <a:pPr/>
              <a:t>4</a:t>
            </a:fld>
            <a:endParaRPr lang="en-US" altLang="ja-JP" sz="1400" smtClean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1258888" y="0"/>
            <a:ext cx="6842125" cy="646113"/>
          </a:xfrm>
          <a:prstGeom prst="roundRect">
            <a:avLst>
              <a:gd name="adj" fmla="val 8106"/>
            </a:avLst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91440" rIns="0" bIns="91440">
            <a:spAutoFit/>
          </a:bodyPr>
          <a:lstStyle/>
          <a:p>
            <a:pPr marL="342900" indent="-342900" algn="ctr">
              <a:defRPr/>
            </a:pPr>
            <a:r>
              <a:rPr lang="en-US" altLang="ja-JP" sz="2800" b="1" dirty="0">
                <a:latin typeface="Arial" pitchFamily="34" charset="0"/>
                <a:ea typeface="HG創英角ｺﾞｼｯｸUB" pitchFamily="49" charset="-128"/>
                <a:cs typeface="Arial" pitchFamily="34" charset="0"/>
              </a:rPr>
              <a:t>Introduction ~Overview of PHITS~</a:t>
            </a:r>
            <a:endParaRPr lang="ja-JP" altLang="en-US" sz="2800" b="1" dirty="0">
              <a:latin typeface="Arial" pitchFamily="34" charset="0"/>
              <a:ea typeface="HG創英角ｺﾞｼｯｸUB" pitchFamily="49" charset="-128"/>
              <a:cs typeface="Arial" pitchFamily="34" charset="0"/>
            </a:endParaRPr>
          </a:p>
        </p:txBody>
      </p:sp>
      <p:pic>
        <p:nvPicPr>
          <p:cNvPr id="5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4448175"/>
            <a:ext cx="25336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2946400" y="4017963"/>
            <a:ext cx="32004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09" tIns="49355" rIns="98709" bIns="49355">
            <a:spAutoFit/>
          </a:bodyPr>
          <a:lstStyle/>
          <a:p>
            <a:pPr algn="ctr" defTabSz="987425"/>
            <a:r>
              <a:rPr lang="en-US" altLang="ja-JP" sz="2400" b="1">
                <a:solidFill>
                  <a:srgbClr val="0000CC"/>
                </a:solidFill>
                <a:ea typeface="HG創英角ｺﾞｼｯｸUB" pitchFamily="49" charset="-128"/>
                <a:cs typeface="Arial" charset="0"/>
              </a:rPr>
              <a:t>Application Fields</a:t>
            </a:r>
          </a:p>
        </p:txBody>
      </p:sp>
      <p:pic>
        <p:nvPicPr>
          <p:cNvPr id="51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4688" y="4546600"/>
            <a:ext cx="1411287" cy="1500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7050" y="4581525"/>
            <a:ext cx="14112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2350" y="4546600"/>
            <a:ext cx="26543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684213" y="6457950"/>
            <a:ext cx="254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000">
                <a:solidFill>
                  <a:srgbClr val="000000"/>
                </a:solidFill>
              </a:rPr>
              <a:t>http://phits.jaea.go.jp</a:t>
            </a:r>
          </a:p>
        </p:txBody>
      </p:sp>
      <p:sp>
        <p:nvSpPr>
          <p:cNvPr id="5144" name="正方形/長方形 24"/>
          <p:cNvSpPr>
            <a:spLocks noChangeArrowheads="1"/>
          </p:cNvSpPr>
          <p:nvPr/>
        </p:nvSpPr>
        <p:spPr bwMode="auto">
          <a:xfrm>
            <a:off x="3924300" y="6488113"/>
            <a:ext cx="315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available from NEA databank</a:t>
            </a:r>
            <a:endParaRPr lang="ja-JP" altLang="en-US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179388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advTm="686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3"/>
          <p:cNvSpPr>
            <a:spLocks noGrp="1"/>
          </p:cNvSpPr>
          <p:nvPr>
            <p:ph type="title"/>
          </p:nvPr>
        </p:nvSpPr>
        <p:spPr>
          <a:xfrm>
            <a:off x="611188" y="141288"/>
            <a:ext cx="7686675" cy="285750"/>
          </a:xfrm>
        </p:spPr>
        <p:txBody>
          <a:bodyPr/>
          <a:lstStyle/>
          <a:p>
            <a:pPr eaLnBrk="1" hangingPunct="1"/>
            <a:r>
              <a:rPr lang="en-US" altLang="ja-JP" sz="2800" b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Introduction</a:t>
            </a:r>
            <a:endParaRPr lang="ja-JP" altLang="en-US" sz="2800" b="1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219" name="スライド番号プレースホルダ 10"/>
          <p:cNvSpPr>
            <a:spLocks noGrp="1"/>
          </p:cNvSpPr>
          <p:nvPr>
            <p:ph type="sldNum" sz="quarter" idx="12"/>
          </p:nvPr>
        </p:nvSpPr>
        <p:spPr bwMode="auto">
          <a:xfrm>
            <a:off x="8339138" y="6492875"/>
            <a:ext cx="8048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FCBDF9-48EE-4C11-A2A6-0C6CB7A95BE7}" type="slidenum">
              <a: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5</a:t>
            </a:fld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01613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173" name="正方形/長方形 77"/>
          <p:cNvSpPr>
            <a:spLocks noChangeArrowheads="1"/>
          </p:cNvSpPr>
          <p:nvPr/>
        </p:nvSpPr>
        <p:spPr bwMode="auto">
          <a:xfrm>
            <a:off x="3779838" y="3213100"/>
            <a:ext cx="5364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ja-JP">
                <a:solidFill>
                  <a:srgbClr val="FF0000"/>
                </a:solidFill>
              </a:rPr>
              <a:t>Calculated results by old PHITS are much smaller than SRIM one.</a:t>
            </a: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764704"/>
            <a:ext cx="3879905" cy="37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テキスト ボックス 6"/>
          <p:cNvSpPr txBox="1">
            <a:spLocks noChangeArrowheads="1"/>
          </p:cNvSpPr>
          <p:nvPr/>
        </p:nvSpPr>
        <p:spPr bwMode="auto">
          <a:xfrm>
            <a:off x="755650" y="4956175"/>
            <a:ext cx="81375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>
                <a:ea typeface="Arial Unicode MS" pitchFamily="50" charset="-128"/>
                <a:cs typeface="Arial" charset="0"/>
              </a:rPr>
              <a:t>Improvement of </a:t>
            </a:r>
            <a:r>
              <a:rPr lang="en-US" altLang="ja-JP" sz="2400" dirty="0" smtClean="0">
                <a:ea typeface="Arial Unicode MS" pitchFamily="50" charset="-128"/>
                <a:cs typeface="Arial" charset="0"/>
              </a:rPr>
              <a:t>radiation damage </a:t>
            </a:r>
            <a:r>
              <a:rPr lang="en-US" altLang="ja-JP" sz="2400" dirty="0">
                <a:ea typeface="Arial Unicode MS" pitchFamily="50" charset="-128"/>
                <a:cs typeface="Arial" charset="0"/>
              </a:rPr>
              <a:t>model</a:t>
            </a:r>
          </a:p>
          <a:p>
            <a:pPr>
              <a:buFont typeface="Wingdings" pitchFamily="2" charset="2"/>
              <a:buChar char="Ø"/>
            </a:pPr>
            <a:endParaRPr lang="en-US" altLang="ja-JP" sz="2400" dirty="0">
              <a:ea typeface="Arial Unicode MS" pitchFamily="50" charset="-128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400" dirty="0">
                <a:ea typeface="Arial Unicode MS" pitchFamily="50" charset="-128"/>
                <a:cs typeface="Arial" charset="0"/>
              </a:rPr>
              <a:t>Radiation damage calculations using improved  PHITS</a:t>
            </a:r>
          </a:p>
          <a:p>
            <a:pPr>
              <a:buFont typeface="Arial" charset="0"/>
              <a:buChar char="•"/>
            </a:pPr>
            <a:r>
              <a:rPr lang="en-US" altLang="ja-JP" sz="2400" dirty="0">
                <a:ea typeface="Arial Unicode MS" pitchFamily="50" charset="-128"/>
                <a:cs typeface="Arial" charset="0"/>
              </a:rPr>
              <a:t>   </a:t>
            </a:r>
            <a:r>
              <a:rPr lang="en-US" altLang="ja-JP" sz="2000" dirty="0">
                <a:ea typeface="Arial Unicode MS" pitchFamily="50" charset="-128"/>
                <a:cs typeface="Arial" charset="0"/>
              </a:rPr>
              <a:t>Charged particle incidence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ea typeface="Arial Unicode MS" pitchFamily="50" charset="-128"/>
                <a:cs typeface="Arial" charset="0"/>
              </a:rPr>
              <a:t>    Reactor neutrons and 14 </a:t>
            </a:r>
            <a:r>
              <a:rPr lang="en-US" altLang="ja-JP" sz="2000" dirty="0" err="1">
                <a:ea typeface="Arial Unicode MS" pitchFamily="50" charset="-128"/>
                <a:cs typeface="Arial" charset="0"/>
              </a:rPr>
              <a:t>MeV</a:t>
            </a:r>
            <a:r>
              <a:rPr lang="en-US" altLang="ja-JP" sz="2000" dirty="0">
                <a:ea typeface="Arial Unicode MS" pitchFamily="50" charset="-128"/>
                <a:cs typeface="Arial" charset="0"/>
              </a:rPr>
              <a:t> neutrons incidence</a:t>
            </a:r>
          </a:p>
        </p:txBody>
      </p:sp>
      <p:sp>
        <p:nvSpPr>
          <p:cNvPr id="7176" name="正方形/長方形 17"/>
          <p:cNvSpPr>
            <a:spLocks noChangeArrowheads="1"/>
          </p:cNvSpPr>
          <p:nvPr/>
        </p:nvSpPr>
        <p:spPr bwMode="auto">
          <a:xfrm>
            <a:off x="84138" y="4365625"/>
            <a:ext cx="4371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u="sng" dirty="0" smtClean="0">
                <a:ea typeface="Arial Unicode MS" pitchFamily="50" charset="-128"/>
                <a:cs typeface="Arial" charset="0"/>
              </a:rPr>
              <a:t>Purpose of this study</a:t>
            </a:r>
            <a:endParaRPr lang="ja-JP" altLang="en-US" sz="3200" u="sng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7177" name="正方形/長方形 77"/>
          <p:cNvSpPr>
            <a:spLocks noChangeArrowheads="1"/>
          </p:cNvSpPr>
          <p:nvPr/>
        </p:nvSpPr>
        <p:spPr bwMode="auto">
          <a:xfrm>
            <a:off x="4100512" y="692696"/>
            <a:ext cx="504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ja-JP" sz="2400"/>
              <a:t>Comparison old PHITS with SRIM</a:t>
            </a:r>
            <a:endParaRPr lang="ja-JP" altLang="en-US" sz="2400"/>
          </a:p>
        </p:txBody>
      </p:sp>
      <p:sp>
        <p:nvSpPr>
          <p:cNvPr id="7178" name="テキスト ボックス 9"/>
          <p:cNvSpPr txBox="1">
            <a:spLocks noChangeArrowheads="1"/>
          </p:cNvSpPr>
          <p:nvPr/>
        </p:nvSpPr>
        <p:spPr bwMode="auto">
          <a:xfrm>
            <a:off x="3635896" y="1341438"/>
            <a:ext cx="56943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SRIM is most famous code in radiation damage study.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ja-JP" dirty="0"/>
              <a:t>  Coulomb scattering is implemented.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ja-JP" dirty="0"/>
              <a:t>No nuclear reactions in SRIM.</a:t>
            </a:r>
          </a:p>
        </p:txBody>
      </p:sp>
      <p:sp>
        <p:nvSpPr>
          <p:cNvPr id="7179" name="正方形/長方形 10"/>
          <p:cNvSpPr>
            <a:spLocks noChangeArrowheads="1"/>
          </p:cNvSpPr>
          <p:nvPr/>
        </p:nvSpPr>
        <p:spPr bwMode="auto">
          <a:xfrm>
            <a:off x="3851275" y="2636838"/>
            <a:ext cx="504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Coulomb scattering in PHITS was not correct. </a:t>
            </a:r>
            <a:endParaRPr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5435600" y="2997200"/>
            <a:ext cx="4318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ransition advTm="15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F0C9-EBEF-46A0-AD34-0C39749AF8EC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16387" name="正方形/長方形 3"/>
          <p:cNvSpPr>
            <a:spLocks noChangeArrowheads="1"/>
          </p:cNvSpPr>
          <p:nvPr/>
        </p:nvSpPr>
        <p:spPr bwMode="auto">
          <a:xfrm>
            <a:off x="539750" y="1341438"/>
            <a:ext cx="79200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model in PHITS</a:t>
            </a:r>
          </a:p>
          <a:p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Radiation damage calculation </a:t>
            </a:r>
          </a:p>
          <a:p>
            <a:pPr>
              <a:buFont typeface="Arial" charset="0"/>
              <a:buChar char="•"/>
            </a:pPr>
            <a:r>
              <a:rPr lang="en-US" altLang="ja-JP" sz="32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</a:t>
            </a:r>
            <a:r>
              <a:rPr lang="en-US" altLang="ja-JP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proton, heavy-ion, neutron incidences</a:t>
            </a:r>
            <a:endParaRPr lang="en-US" altLang="ja-JP" sz="2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Example of heat calculations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Summary</a:t>
            </a:r>
          </a:p>
          <a:p>
            <a:pPr>
              <a:buFont typeface="Wingdings" pitchFamily="2" charset="2"/>
              <a:buChar char="Ø"/>
            </a:pPr>
            <a:endParaRPr lang="en-US" altLang="ja-JP" sz="32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88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en-US" altLang="ja-JP" sz="5400" smtClean="0">
                <a:latin typeface="Arial" charset="0"/>
                <a:cs typeface="Arial" charset="0"/>
              </a:rPr>
              <a:t>contents</a:t>
            </a:r>
            <a:endParaRPr lang="ja-JP" altLang="en-US" sz="5400" smtClean="0">
              <a:latin typeface="Arial" charset="0"/>
              <a:cs typeface="Arial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950" y="9810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角丸四角形 80"/>
          <p:cNvSpPr/>
          <p:nvPr/>
        </p:nvSpPr>
        <p:spPr>
          <a:xfrm>
            <a:off x="6300788" y="1052513"/>
            <a:ext cx="2663825" cy="496887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3563938" y="836613"/>
            <a:ext cx="2663825" cy="54721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179388" y="981075"/>
            <a:ext cx="3313112" cy="532923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49" name="タイトル 1"/>
          <p:cNvSpPr>
            <a:spLocks noGrp="1"/>
          </p:cNvSpPr>
          <p:nvPr>
            <p:ph type="title"/>
          </p:nvPr>
        </p:nvSpPr>
        <p:spPr>
          <a:xfrm>
            <a:off x="611188" y="12700"/>
            <a:ext cx="8229600" cy="463550"/>
          </a:xfrm>
        </p:spPr>
        <p:txBody>
          <a:bodyPr/>
          <a:lstStyle/>
          <a:p>
            <a:r>
              <a:rPr lang="en-US" altLang="ja-JP" sz="2800" b="1" smtClean="0">
                <a:latin typeface="Arial" charset="0"/>
                <a:cs typeface="Arial" charset="0"/>
              </a:rPr>
              <a:t>Overview of radiation damage model in PHITS</a:t>
            </a:r>
            <a:endParaRPr lang="ja-JP" altLang="en-US" sz="280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8E0E8-FE04-4A98-9643-9B9FB24CABF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179388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5940425" y="3429000"/>
            <a:ext cx="504825" cy="864096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6532563" y="2565400"/>
            <a:ext cx="2305050" cy="2376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7740650" y="3644900"/>
            <a:ext cx="296863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右矢印 62"/>
          <p:cNvSpPr/>
          <p:nvPr/>
        </p:nvSpPr>
        <p:spPr>
          <a:xfrm>
            <a:off x="8101013" y="3716338"/>
            <a:ext cx="503237" cy="14446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爆発 1 63"/>
          <p:cNvSpPr/>
          <p:nvPr/>
        </p:nvSpPr>
        <p:spPr>
          <a:xfrm>
            <a:off x="6748463" y="3429000"/>
            <a:ext cx="725487" cy="3952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爆発 1 64"/>
          <p:cNvSpPr/>
          <p:nvPr/>
        </p:nvSpPr>
        <p:spPr>
          <a:xfrm>
            <a:off x="6605588" y="3860800"/>
            <a:ext cx="725487" cy="3952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テキスト ボックス 50"/>
          <p:cNvSpPr txBox="1">
            <a:spLocks noChangeArrowheads="1"/>
          </p:cNvSpPr>
          <p:nvPr/>
        </p:nvSpPr>
        <p:spPr bwMode="auto">
          <a:xfrm>
            <a:off x="6659563" y="2781300"/>
            <a:ext cx="1477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cs typeface="Arial" charset="0"/>
              </a:rPr>
              <a:t>target atom</a:t>
            </a:r>
            <a:endParaRPr lang="ja-JP" altLang="en-US" sz="2000">
              <a:cs typeface="Arial" charset="0"/>
            </a:endParaRPr>
          </a:p>
        </p:txBody>
      </p:sp>
      <p:sp>
        <p:nvSpPr>
          <p:cNvPr id="6159" name="テキスト ボックス 50"/>
          <p:cNvSpPr txBox="1">
            <a:spLocks noChangeArrowheads="1"/>
          </p:cNvSpPr>
          <p:nvPr/>
        </p:nvSpPr>
        <p:spPr bwMode="auto">
          <a:xfrm>
            <a:off x="7308850" y="4005263"/>
            <a:ext cx="1538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cs typeface="Arial" charset="0"/>
              </a:rPr>
              <a:t>target </a:t>
            </a:r>
          </a:p>
          <a:p>
            <a:r>
              <a:rPr lang="en-US" altLang="ja-JP" sz="2000">
                <a:cs typeface="Arial" charset="0"/>
              </a:rPr>
              <a:t>Recoil atom</a:t>
            </a:r>
            <a:endParaRPr lang="ja-JP" altLang="en-US" sz="2000">
              <a:cs typeface="Arial" charset="0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7324725" y="3284538"/>
            <a:ext cx="296863" cy="29686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6964363" y="4221163"/>
            <a:ext cx="296862" cy="29686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6821488" y="3213100"/>
            <a:ext cx="296862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3" name="テキスト ボックス 38"/>
          <p:cNvSpPr txBox="1">
            <a:spLocks noChangeArrowheads="1"/>
          </p:cNvSpPr>
          <p:nvPr/>
        </p:nvSpPr>
        <p:spPr bwMode="auto">
          <a:xfrm>
            <a:off x="755650" y="1125538"/>
            <a:ext cx="175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cs typeface="Arial" charset="0"/>
              </a:rPr>
              <a:t>(1) Transport</a:t>
            </a:r>
            <a:endParaRPr lang="ja-JP" altLang="en-US" sz="2000" b="1" baseline="-25000">
              <a:cs typeface="Arial" charset="0"/>
            </a:endParaRPr>
          </a:p>
        </p:txBody>
      </p:sp>
      <p:sp>
        <p:nvSpPr>
          <p:cNvPr id="6164" name="テキスト ボックス 65"/>
          <p:cNvSpPr txBox="1">
            <a:spLocks noChangeArrowheads="1"/>
          </p:cNvSpPr>
          <p:nvPr/>
        </p:nvSpPr>
        <p:spPr bwMode="auto">
          <a:xfrm>
            <a:off x="3708400" y="808038"/>
            <a:ext cx="266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cs typeface="Arial" charset="0"/>
              </a:rPr>
              <a:t>(2)Energy transfer to target recoil atom </a:t>
            </a:r>
            <a:r>
              <a:rPr lang="en-US" altLang="ja-JP" sz="1600" b="1">
                <a:cs typeface="Arial" charset="0"/>
              </a:rPr>
              <a:t>by </a:t>
            </a:r>
            <a:r>
              <a:rPr lang="en-US" altLang="ja-JP" b="1">
                <a:solidFill>
                  <a:srgbClr val="0000FF"/>
                </a:solidFill>
                <a:cs typeface="Arial" charset="0"/>
              </a:rPr>
              <a:t>Coulomb scattering</a:t>
            </a:r>
          </a:p>
        </p:txBody>
      </p:sp>
      <p:sp>
        <p:nvSpPr>
          <p:cNvPr id="6165" name="テキスト ボックス 27"/>
          <p:cNvSpPr txBox="1">
            <a:spLocks noChangeArrowheads="1"/>
          </p:cNvSpPr>
          <p:nvPr/>
        </p:nvSpPr>
        <p:spPr bwMode="auto">
          <a:xfrm>
            <a:off x="6443663" y="1052513"/>
            <a:ext cx="2339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cs typeface="Arial" charset="0"/>
              </a:rPr>
              <a:t>(3)Cascade damage</a:t>
            </a:r>
          </a:p>
          <a:p>
            <a:r>
              <a:rPr lang="en-US" altLang="ja-JP" b="1">
                <a:cs typeface="Arial" charset="0"/>
              </a:rPr>
              <a:t>approximation </a:t>
            </a:r>
            <a:endParaRPr lang="ja-JP" altLang="en-US" b="1">
              <a:cs typeface="Arial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23850" y="4652963"/>
            <a:ext cx="3024188" cy="15128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7" name="テキスト ボックス 30"/>
          <p:cNvSpPr txBox="1">
            <a:spLocks noChangeArrowheads="1"/>
          </p:cNvSpPr>
          <p:nvPr/>
        </p:nvSpPr>
        <p:spPr bwMode="auto">
          <a:xfrm>
            <a:off x="323850" y="5445125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cs typeface="Arial" charset="0"/>
              </a:rPr>
              <a:t>Recoil atom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nuclear elastic scattering </a:t>
            </a: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32013" y="5503863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円/楕円 75"/>
          <p:cNvSpPr/>
          <p:nvPr/>
        </p:nvSpPr>
        <p:spPr>
          <a:xfrm>
            <a:off x="1619250" y="5292725"/>
            <a:ext cx="296863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フリーフォーム 77"/>
          <p:cNvSpPr/>
          <p:nvPr/>
        </p:nvSpPr>
        <p:spPr>
          <a:xfrm>
            <a:off x="971550" y="5003800"/>
            <a:ext cx="520700" cy="160338"/>
          </a:xfrm>
          <a:custGeom>
            <a:avLst/>
            <a:gdLst>
              <a:gd name="connsiteX0" fmla="*/ 0 w 1138518"/>
              <a:gd name="connsiteY0" fmla="*/ 331694 h 352612"/>
              <a:gd name="connsiteX1" fmla="*/ 681318 w 1138518"/>
              <a:gd name="connsiteY1" fmla="*/ 313765 h 352612"/>
              <a:gd name="connsiteX2" fmla="*/ 1039906 w 1138518"/>
              <a:gd name="connsiteY2" fmla="*/ 98612 h 352612"/>
              <a:gd name="connsiteX3" fmla="*/ 1138518 w 1138518"/>
              <a:gd name="connsiteY3" fmla="*/ 0 h 3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18" h="352612">
                <a:moveTo>
                  <a:pt x="0" y="331694"/>
                </a:moveTo>
                <a:cubicBezTo>
                  <a:pt x="254000" y="342153"/>
                  <a:pt x="508000" y="352612"/>
                  <a:pt x="681318" y="313765"/>
                </a:cubicBezTo>
                <a:cubicBezTo>
                  <a:pt x="854636" y="274918"/>
                  <a:pt x="963706" y="150906"/>
                  <a:pt x="1039906" y="98612"/>
                </a:cubicBezTo>
                <a:cubicBezTo>
                  <a:pt x="1116106" y="46318"/>
                  <a:pt x="1127312" y="23159"/>
                  <a:pt x="1138518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フリーフォーム 78"/>
          <p:cNvSpPr/>
          <p:nvPr/>
        </p:nvSpPr>
        <p:spPr>
          <a:xfrm>
            <a:off x="1331913" y="5219700"/>
            <a:ext cx="287337" cy="104775"/>
          </a:xfrm>
          <a:custGeom>
            <a:avLst/>
            <a:gdLst>
              <a:gd name="connsiteX0" fmla="*/ 0 w 806823"/>
              <a:gd name="connsiteY0" fmla="*/ 13448 h 228601"/>
              <a:gd name="connsiteX1" fmla="*/ 349623 w 806823"/>
              <a:gd name="connsiteY1" fmla="*/ 22412 h 228601"/>
              <a:gd name="connsiteX2" fmla="*/ 654423 w 806823"/>
              <a:gd name="connsiteY2" fmla="*/ 147918 h 228601"/>
              <a:gd name="connsiteX3" fmla="*/ 654423 w 806823"/>
              <a:gd name="connsiteY3" fmla="*/ 147918 h 228601"/>
              <a:gd name="connsiteX4" fmla="*/ 654423 w 806823"/>
              <a:gd name="connsiteY4" fmla="*/ 147918 h 228601"/>
              <a:gd name="connsiteX5" fmla="*/ 654423 w 806823"/>
              <a:gd name="connsiteY5" fmla="*/ 147918 h 228601"/>
              <a:gd name="connsiteX6" fmla="*/ 806823 w 806823"/>
              <a:gd name="connsiteY6" fmla="*/ 228601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823" h="228601">
                <a:moveTo>
                  <a:pt x="0" y="13448"/>
                </a:moveTo>
                <a:cubicBezTo>
                  <a:pt x="120276" y="6724"/>
                  <a:pt x="240553" y="0"/>
                  <a:pt x="349623" y="22412"/>
                </a:cubicBezTo>
                <a:cubicBezTo>
                  <a:pt x="458694" y="44824"/>
                  <a:pt x="654423" y="147918"/>
                  <a:pt x="654423" y="147918"/>
                </a:cubicBezTo>
                <a:lnTo>
                  <a:pt x="654423" y="147918"/>
                </a:lnTo>
                <a:lnTo>
                  <a:pt x="654423" y="147918"/>
                </a:lnTo>
                <a:lnTo>
                  <a:pt x="654423" y="147918"/>
                </a:lnTo>
                <a:lnTo>
                  <a:pt x="806823" y="228601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395288" y="2997200"/>
            <a:ext cx="2520950" cy="15113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80" name="テキスト ボックス 30"/>
          <p:cNvSpPr txBox="1">
            <a:spLocks noChangeArrowheads="1"/>
          </p:cNvSpPr>
          <p:nvPr/>
        </p:nvSpPr>
        <p:spPr bwMode="auto">
          <a:xfrm>
            <a:off x="539750" y="3789363"/>
            <a:ext cx="224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cs typeface="Arial" charset="0"/>
              </a:rPr>
              <a:t>Secondary particle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nuclear reaction </a:t>
            </a:r>
          </a:p>
        </p:txBody>
      </p:sp>
      <p:sp>
        <p:nvSpPr>
          <p:cNvPr id="104" name="右矢印 103"/>
          <p:cNvSpPr/>
          <p:nvPr/>
        </p:nvSpPr>
        <p:spPr>
          <a:xfrm>
            <a:off x="3275856" y="3356992"/>
            <a:ext cx="574675" cy="86422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1763713" y="3500438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直線矢印コネクタ 112"/>
          <p:cNvCxnSpPr/>
          <p:nvPr/>
        </p:nvCxnSpPr>
        <p:spPr>
          <a:xfrm flipV="1">
            <a:off x="2052638" y="3644900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爆発 1 113"/>
          <p:cNvSpPr/>
          <p:nvPr/>
        </p:nvSpPr>
        <p:spPr>
          <a:xfrm>
            <a:off x="1116013" y="3357563"/>
            <a:ext cx="725487" cy="3952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3924300" y="2564904"/>
            <a:ext cx="1871663" cy="28083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4992688" y="3692525"/>
            <a:ext cx="296862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フリーフォーム 117"/>
          <p:cNvSpPr/>
          <p:nvPr/>
        </p:nvSpPr>
        <p:spPr>
          <a:xfrm>
            <a:off x="4367213" y="3527425"/>
            <a:ext cx="520700" cy="160338"/>
          </a:xfrm>
          <a:custGeom>
            <a:avLst/>
            <a:gdLst>
              <a:gd name="connsiteX0" fmla="*/ 0 w 1138518"/>
              <a:gd name="connsiteY0" fmla="*/ 331694 h 352612"/>
              <a:gd name="connsiteX1" fmla="*/ 681318 w 1138518"/>
              <a:gd name="connsiteY1" fmla="*/ 313765 h 352612"/>
              <a:gd name="connsiteX2" fmla="*/ 1039906 w 1138518"/>
              <a:gd name="connsiteY2" fmla="*/ 98612 h 352612"/>
              <a:gd name="connsiteX3" fmla="*/ 1138518 w 1138518"/>
              <a:gd name="connsiteY3" fmla="*/ 0 h 3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18" h="352612">
                <a:moveTo>
                  <a:pt x="0" y="331694"/>
                </a:moveTo>
                <a:cubicBezTo>
                  <a:pt x="254000" y="342153"/>
                  <a:pt x="508000" y="352612"/>
                  <a:pt x="681318" y="313765"/>
                </a:cubicBezTo>
                <a:cubicBezTo>
                  <a:pt x="854636" y="274918"/>
                  <a:pt x="963706" y="150906"/>
                  <a:pt x="1039906" y="98612"/>
                </a:cubicBezTo>
                <a:cubicBezTo>
                  <a:pt x="1116106" y="46318"/>
                  <a:pt x="1127312" y="23159"/>
                  <a:pt x="1138518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フリーフォーム 118"/>
          <p:cNvSpPr/>
          <p:nvPr/>
        </p:nvSpPr>
        <p:spPr>
          <a:xfrm>
            <a:off x="4705350" y="3711575"/>
            <a:ext cx="287338" cy="104775"/>
          </a:xfrm>
          <a:custGeom>
            <a:avLst/>
            <a:gdLst>
              <a:gd name="connsiteX0" fmla="*/ 0 w 806823"/>
              <a:gd name="connsiteY0" fmla="*/ 13448 h 228601"/>
              <a:gd name="connsiteX1" fmla="*/ 349623 w 806823"/>
              <a:gd name="connsiteY1" fmla="*/ 22412 h 228601"/>
              <a:gd name="connsiteX2" fmla="*/ 654423 w 806823"/>
              <a:gd name="connsiteY2" fmla="*/ 147918 h 228601"/>
              <a:gd name="connsiteX3" fmla="*/ 654423 w 806823"/>
              <a:gd name="connsiteY3" fmla="*/ 147918 h 228601"/>
              <a:gd name="connsiteX4" fmla="*/ 654423 w 806823"/>
              <a:gd name="connsiteY4" fmla="*/ 147918 h 228601"/>
              <a:gd name="connsiteX5" fmla="*/ 654423 w 806823"/>
              <a:gd name="connsiteY5" fmla="*/ 147918 h 228601"/>
              <a:gd name="connsiteX6" fmla="*/ 806823 w 806823"/>
              <a:gd name="connsiteY6" fmla="*/ 228601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823" h="228601">
                <a:moveTo>
                  <a:pt x="0" y="13448"/>
                </a:moveTo>
                <a:cubicBezTo>
                  <a:pt x="120276" y="6724"/>
                  <a:pt x="240553" y="0"/>
                  <a:pt x="349623" y="22412"/>
                </a:cubicBezTo>
                <a:cubicBezTo>
                  <a:pt x="458694" y="44824"/>
                  <a:pt x="654423" y="147918"/>
                  <a:pt x="654423" y="147918"/>
                </a:cubicBezTo>
                <a:lnTo>
                  <a:pt x="654423" y="147918"/>
                </a:lnTo>
                <a:lnTo>
                  <a:pt x="654423" y="147918"/>
                </a:lnTo>
                <a:lnTo>
                  <a:pt x="654423" y="147918"/>
                </a:lnTo>
                <a:lnTo>
                  <a:pt x="806823" y="228601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89" name="テキスト ボックス 50"/>
          <p:cNvSpPr txBox="1">
            <a:spLocks noChangeArrowheads="1"/>
          </p:cNvSpPr>
          <p:nvPr/>
        </p:nvSpPr>
        <p:spPr bwMode="auto">
          <a:xfrm>
            <a:off x="4067175" y="3933825"/>
            <a:ext cx="1468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Recoil atom 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Coulomb</a:t>
            </a:r>
            <a:endParaRPr lang="ja-JP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4787900" y="3284538"/>
            <a:ext cx="198438" cy="19685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角丸四角形 122"/>
          <p:cNvSpPr/>
          <p:nvPr/>
        </p:nvSpPr>
        <p:spPr>
          <a:xfrm>
            <a:off x="323850" y="1628775"/>
            <a:ext cx="2592388" cy="1152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1835150" y="2133600"/>
            <a:ext cx="198438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94" name="テキスト ボックス 30"/>
          <p:cNvSpPr txBox="1">
            <a:spLocks noChangeArrowheads="1"/>
          </p:cNvSpPr>
          <p:nvPr/>
        </p:nvSpPr>
        <p:spPr bwMode="auto">
          <a:xfrm>
            <a:off x="468313" y="1989138"/>
            <a:ext cx="120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cs typeface="Arial" charset="0"/>
              </a:rPr>
              <a:t>projectile</a:t>
            </a:r>
          </a:p>
        </p:txBody>
      </p:sp>
      <p:cxnSp>
        <p:nvCxnSpPr>
          <p:cNvPr id="129" name="直線矢印コネクタ 128"/>
          <p:cNvCxnSpPr/>
          <p:nvPr/>
        </p:nvCxnSpPr>
        <p:spPr>
          <a:xfrm flipV="1">
            <a:off x="2195513" y="2205038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/>
          <p:cNvSpPr/>
          <p:nvPr/>
        </p:nvSpPr>
        <p:spPr>
          <a:xfrm>
            <a:off x="1187450" y="3213100"/>
            <a:ext cx="198438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484313" y="4797425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爆発 1 143"/>
          <p:cNvSpPr/>
          <p:nvPr/>
        </p:nvSpPr>
        <p:spPr>
          <a:xfrm>
            <a:off x="7092950" y="3644900"/>
            <a:ext cx="725488" cy="3952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6504" y="692150"/>
            <a:ext cx="9072563" cy="576103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523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107950" y="1989138"/>
            <a:ext cx="8964613" cy="16557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1042988" y="0"/>
            <a:ext cx="6805612" cy="720725"/>
          </a:xfrm>
        </p:spPr>
        <p:txBody>
          <a:bodyPr/>
          <a:lstStyle/>
          <a:p>
            <a:r>
              <a:rPr lang="en-US" altLang="ja-JP" sz="2400" b="1" smtClean="0">
                <a:latin typeface="Arial" charset="0"/>
                <a:cs typeface="Arial" charset="0"/>
              </a:rPr>
              <a:t>Radiation damage model in PHITS(1)</a:t>
            </a:r>
            <a:endParaRPr lang="ja-JP" altLang="en-US" sz="2400" b="1" smtClean="0">
              <a:latin typeface="Arial" charset="0"/>
              <a:cs typeface="Arial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1DF58-69F2-4518-AA62-F245EE937449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301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68313" y="836613"/>
            <a:ext cx="2663825" cy="10795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3" name="テキスト ボックス 38"/>
          <p:cNvSpPr txBox="1">
            <a:spLocks noChangeArrowheads="1"/>
          </p:cNvSpPr>
          <p:nvPr/>
        </p:nvSpPr>
        <p:spPr bwMode="auto">
          <a:xfrm>
            <a:off x="827088" y="1196975"/>
            <a:ext cx="1531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cs typeface="Arial" charset="0"/>
              </a:rPr>
              <a:t>(1)Transport</a:t>
            </a:r>
            <a:endParaRPr lang="ja-JP" altLang="en-US" b="1" baseline="-250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419475" y="836613"/>
            <a:ext cx="2665413" cy="10795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5" name="テキスト ボックス 38"/>
          <p:cNvSpPr txBox="1">
            <a:spLocks noChangeArrowheads="1"/>
          </p:cNvSpPr>
          <p:nvPr/>
        </p:nvSpPr>
        <p:spPr bwMode="auto">
          <a:xfrm>
            <a:off x="3492500" y="908050"/>
            <a:ext cx="2519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cs typeface="Arial" charset="0"/>
              </a:rPr>
              <a:t>(2) Energy transfer to target recoil atom with</a:t>
            </a:r>
          </a:p>
          <a:p>
            <a:r>
              <a:rPr lang="en-US" altLang="ja-JP">
                <a:cs typeface="Arial" charset="0"/>
              </a:rPr>
              <a:t>Coulomb scattering</a:t>
            </a:r>
            <a:endParaRPr lang="ja-JP" altLang="en-US">
              <a:cs typeface="Arial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300788" y="836613"/>
            <a:ext cx="2663825" cy="10795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7" name="テキスト ボックス 27"/>
          <p:cNvSpPr txBox="1">
            <a:spLocks noChangeArrowheads="1"/>
          </p:cNvSpPr>
          <p:nvPr/>
        </p:nvSpPr>
        <p:spPr bwMode="auto">
          <a:xfrm>
            <a:off x="6443663" y="1123950"/>
            <a:ext cx="233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(3)Cascade damage</a:t>
            </a:r>
          </a:p>
          <a:p>
            <a:r>
              <a:rPr lang="en-US" altLang="ja-JP">
                <a:cs typeface="Arial" charset="0"/>
              </a:rPr>
              <a:t>approximation </a:t>
            </a:r>
            <a:endParaRPr lang="ja-JP" altLang="en-US">
              <a:cs typeface="Arial" charset="0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395288" y="3789363"/>
          <a:ext cx="8496944" cy="2861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0"/>
                <a:gridCol w="381642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Models in PHITS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095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Collision distance between particles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Total reaction cross section produced by systematic formula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Stopping power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1" lang="en-US" altLang="ja-JP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dx</a:t>
                      </a:r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 and ranges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SPAR based on Bethe formula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Nuclear reaction </a:t>
                      </a:r>
                    </a:p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E&gt;20MeV, all particles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Intra-nuclear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cascade model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E&lt;20MeV, low energy neutron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Nuclear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data, event generator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右矢印 28"/>
          <p:cNvSpPr/>
          <p:nvPr/>
        </p:nvSpPr>
        <p:spPr>
          <a:xfrm>
            <a:off x="3059113" y="1268413"/>
            <a:ext cx="504825" cy="28733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5940425" y="1268413"/>
            <a:ext cx="503238" cy="28733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50825" y="2276475"/>
            <a:ext cx="2592388" cy="72072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690688" y="2565400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52" name="テキスト ボックス 30"/>
          <p:cNvSpPr txBox="1">
            <a:spLocks noChangeArrowheads="1"/>
          </p:cNvSpPr>
          <p:nvPr/>
        </p:nvSpPr>
        <p:spPr bwMode="auto">
          <a:xfrm>
            <a:off x="323850" y="2420938"/>
            <a:ext cx="120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cs typeface="Arial" charset="0"/>
              </a:rPr>
              <a:t>projectile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2051050" y="2636838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3059113" y="2060575"/>
            <a:ext cx="2520950" cy="15113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55" name="テキスト ボックス 30"/>
          <p:cNvSpPr txBox="1">
            <a:spLocks noChangeArrowheads="1"/>
          </p:cNvSpPr>
          <p:nvPr/>
        </p:nvSpPr>
        <p:spPr bwMode="auto">
          <a:xfrm>
            <a:off x="3203575" y="2852738"/>
            <a:ext cx="224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cs typeface="Arial" charset="0"/>
              </a:rPr>
              <a:t>Secondary particle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nuclear reaction 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4427538" y="2563813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4716463" y="2708275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爆発 1 25"/>
          <p:cNvSpPr/>
          <p:nvPr/>
        </p:nvSpPr>
        <p:spPr>
          <a:xfrm>
            <a:off x="3779838" y="2420938"/>
            <a:ext cx="725487" cy="3952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51275" y="2276475"/>
            <a:ext cx="198438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867400" y="2060575"/>
            <a:ext cx="3024188" cy="15128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61" name="テキスト ボックス 30"/>
          <p:cNvSpPr txBox="1">
            <a:spLocks noChangeArrowheads="1"/>
          </p:cNvSpPr>
          <p:nvPr/>
        </p:nvSpPr>
        <p:spPr bwMode="auto">
          <a:xfrm>
            <a:off x="5867400" y="2852738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cs typeface="Arial" charset="0"/>
              </a:rPr>
              <a:t>Recoil atom</a:t>
            </a:r>
          </a:p>
          <a:p>
            <a:r>
              <a:rPr lang="en-US" altLang="ja-JP">
                <a:cs typeface="Arial" charset="0"/>
              </a:rPr>
              <a:t>by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nuclear elastic scattering 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7675563" y="2911475"/>
            <a:ext cx="431800" cy="127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162800" y="2700338"/>
            <a:ext cx="296863" cy="29686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6515100" y="2411413"/>
            <a:ext cx="520700" cy="160337"/>
          </a:xfrm>
          <a:custGeom>
            <a:avLst/>
            <a:gdLst>
              <a:gd name="connsiteX0" fmla="*/ 0 w 1138518"/>
              <a:gd name="connsiteY0" fmla="*/ 331694 h 352612"/>
              <a:gd name="connsiteX1" fmla="*/ 681318 w 1138518"/>
              <a:gd name="connsiteY1" fmla="*/ 313765 h 352612"/>
              <a:gd name="connsiteX2" fmla="*/ 1039906 w 1138518"/>
              <a:gd name="connsiteY2" fmla="*/ 98612 h 352612"/>
              <a:gd name="connsiteX3" fmla="*/ 1138518 w 1138518"/>
              <a:gd name="connsiteY3" fmla="*/ 0 h 3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18" h="352612">
                <a:moveTo>
                  <a:pt x="0" y="331694"/>
                </a:moveTo>
                <a:cubicBezTo>
                  <a:pt x="254000" y="342153"/>
                  <a:pt x="508000" y="352612"/>
                  <a:pt x="681318" y="313765"/>
                </a:cubicBezTo>
                <a:cubicBezTo>
                  <a:pt x="854636" y="274918"/>
                  <a:pt x="963706" y="150906"/>
                  <a:pt x="1039906" y="98612"/>
                </a:cubicBezTo>
                <a:cubicBezTo>
                  <a:pt x="1116106" y="46318"/>
                  <a:pt x="1127312" y="23159"/>
                  <a:pt x="1138518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フリーフォーム 35"/>
          <p:cNvSpPr/>
          <p:nvPr/>
        </p:nvSpPr>
        <p:spPr>
          <a:xfrm>
            <a:off x="6875463" y="2627313"/>
            <a:ext cx="287337" cy="104775"/>
          </a:xfrm>
          <a:custGeom>
            <a:avLst/>
            <a:gdLst>
              <a:gd name="connsiteX0" fmla="*/ 0 w 806823"/>
              <a:gd name="connsiteY0" fmla="*/ 13448 h 228601"/>
              <a:gd name="connsiteX1" fmla="*/ 349623 w 806823"/>
              <a:gd name="connsiteY1" fmla="*/ 22412 h 228601"/>
              <a:gd name="connsiteX2" fmla="*/ 654423 w 806823"/>
              <a:gd name="connsiteY2" fmla="*/ 147918 h 228601"/>
              <a:gd name="connsiteX3" fmla="*/ 654423 w 806823"/>
              <a:gd name="connsiteY3" fmla="*/ 147918 h 228601"/>
              <a:gd name="connsiteX4" fmla="*/ 654423 w 806823"/>
              <a:gd name="connsiteY4" fmla="*/ 147918 h 228601"/>
              <a:gd name="connsiteX5" fmla="*/ 654423 w 806823"/>
              <a:gd name="connsiteY5" fmla="*/ 147918 h 228601"/>
              <a:gd name="connsiteX6" fmla="*/ 806823 w 806823"/>
              <a:gd name="connsiteY6" fmla="*/ 228601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823" h="228601">
                <a:moveTo>
                  <a:pt x="0" y="13448"/>
                </a:moveTo>
                <a:cubicBezTo>
                  <a:pt x="120276" y="6724"/>
                  <a:pt x="240553" y="0"/>
                  <a:pt x="349623" y="22412"/>
                </a:cubicBezTo>
                <a:cubicBezTo>
                  <a:pt x="458694" y="44824"/>
                  <a:pt x="654423" y="147918"/>
                  <a:pt x="654423" y="147918"/>
                </a:cubicBezTo>
                <a:lnTo>
                  <a:pt x="654423" y="147918"/>
                </a:lnTo>
                <a:lnTo>
                  <a:pt x="654423" y="147918"/>
                </a:lnTo>
                <a:lnTo>
                  <a:pt x="654423" y="147918"/>
                </a:lnTo>
                <a:lnTo>
                  <a:pt x="806823" y="228601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7027863" y="2205038"/>
            <a:ext cx="198437" cy="19685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52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1692275" y="0"/>
            <a:ext cx="5903913" cy="563563"/>
          </a:xfrm>
        </p:spPr>
        <p:txBody>
          <a:bodyPr/>
          <a:lstStyle/>
          <a:p>
            <a:r>
              <a:rPr lang="en-US" altLang="ja-JP" sz="2400" b="1" smtClean="0">
                <a:latin typeface="Arial" charset="0"/>
                <a:cs typeface="Arial" charset="0"/>
              </a:rPr>
              <a:t>Radiation damage model in PHITS(2)</a:t>
            </a:r>
            <a:endParaRPr lang="ja-JP" altLang="en-US" sz="2400" b="1" smtClean="0">
              <a:latin typeface="Arial" charset="0"/>
              <a:cs typeface="Arial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2B0C324-6DDC-4394-A458-D09446FD7FF9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107950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245" name="テキスト ボックス 65"/>
          <p:cNvSpPr txBox="1">
            <a:spLocks noChangeArrowheads="1"/>
          </p:cNvSpPr>
          <p:nvPr/>
        </p:nvSpPr>
        <p:spPr bwMode="auto">
          <a:xfrm>
            <a:off x="0" y="35750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ja-JP">
                <a:cs typeface="Arial" charset="0"/>
              </a:rPr>
              <a:t>The Coulomb scattering part, which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alone leads to the deflection of the projectile</a:t>
            </a:r>
            <a:r>
              <a:rPr lang="ja-JP" altLang="en-US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ja-JP">
                <a:solidFill>
                  <a:srgbClr val="0000FF"/>
                </a:solidFill>
                <a:cs typeface="Arial" charset="0"/>
              </a:rPr>
              <a:t>and secondary</a:t>
            </a:r>
            <a:r>
              <a:rPr lang="en-US" altLang="ja-JP">
                <a:cs typeface="Arial" charset="0"/>
              </a:rPr>
              <a:t>, is described by classical scattering theory using </a:t>
            </a:r>
            <a:r>
              <a:rPr lang="en-US" altLang="ja-JP" u="sng">
                <a:cs typeface="Arial" charset="0"/>
              </a:rPr>
              <a:t>the screening functions </a:t>
            </a:r>
            <a:r>
              <a:rPr lang="en-US" altLang="ja-JP" i="1" u="sng">
                <a:cs typeface="Arial" charset="0"/>
              </a:rPr>
              <a:t>f(t</a:t>
            </a:r>
            <a:r>
              <a:rPr lang="en-US" altLang="ja-JP" i="1" u="sng" baseline="30000">
                <a:cs typeface="Arial" charset="0"/>
              </a:rPr>
              <a:t>1/2</a:t>
            </a:r>
            <a:r>
              <a:rPr lang="en-US" altLang="ja-JP" i="1" u="sng">
                <a:cs typeface="Arial" charset="0"/>
              </a:rPr>
              <a:t>)</a:t>
            </a:r>
            <a:r>
              <a:rPr lang="en-US" altLang="ja-JP">
                <a:cs typeface="Arial" charset="0"/>
              </a:rPr>
              <a:t>.</a:t>
            </a:r>
            <a:endParaRPr lang="ja-JP" altLang="en-US" baseline="-25000">
              <a:cs typeface="Arial" charset="0"/>
            </a:endParaRPr>
          </a:p>
        </p:txBody>
      </p:sp>
      <p:sp>
        <p:nvSpPr>
          <p:cNvPr id="10246" name="テキスト ボックス 65"/>
          <p:cNvSpPr txBox="1">
            <a:spLocks noChangeArrowheads="1"/>
          </p:cNvSpPr>
          <p:nvPr/>
        </p:nvSpPr>
        <p:spPr bwMode="auto">
          <a:xfrm>
            <a:off x="611560" y="5157192"/>
            <a:ext cx="442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>
                <a:solidFill>
                  <a:srgbClr val="0000FF"/>
                </a:solidFill>
                <a:cs typeface="Arial" charset="0"/>
              </a:rPr>
              <a:t>Dimensionless collision parameter </a:t>
            </a:r>
            <a:r>
              <a:rPr lang="en-US" altLang="ja-JP" i="1" dirty="0" smtClean="0">
                <a:solidFill>
                  <a:srgbClr val="0000FF"/>
                </a:solidFill>
                <a:cs typeface="Arial" charset="0"/>
              </a:rPr>
              <a:t>t=</a:t>
            </a:r>
            <a:endParaRPr lang="ja-JP" altLang="en-US" i="1" baseline="-25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247" name="テキスト ボックス 65"/>
          <p:cNvSpPr txBox="1">
            <a:spLocks noChangeArrowheads="1"/>
          </p:cNvSpPr>
          <p:nvPr/>
        </p:nvSpPr>
        <p:spPr bwMode="auto">
          <a:xfrm>
            <a:off x="539552" y="6021288"/>
            <a:ext cx="414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>
                <a:solidFill>
                  <a:srgbClr val="FF0000"/>
                </a:solidFill>
                <a:cs typeface="Arial" charset="0"/>
              </a:rPr>
              <a:t>Transferred energy from projectile </a:t>
            </a:r>
          </a:p>
          <a:p>
            <a:r>
              <a:rPr lang="en-US" altLang="ja-JP" dirty="0">
                <a:solidFill>
                  <a:srgbClr val="FF0000"/>
                </a:solidFill>
                <a:cs typeface="Arial" charset="0"/>
              </a:rPr>
              <a:t>and secondary to target atom</a:t>
            </a:r>
            <a:endParaRPr lang="ja-JP" altLang="en-US" i="1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79388" y="2060575"/>
            <a:ext cx="8496300" cy="14398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454400" y="2924175"/>
            <a:ext cx="296863" cy="29686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225800" y="2332038"/>
            <a:ext cx="198438" cy="196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698750" y="2497138"/>
            <a:ext cx="520700" cy="160337"/>
          </a:xfrm>
          <a:custGeom>
            <a:avLst/>
            <a:gdLst>
              <a:gd name="connsiteX0" fmla="*/ 0 w 1138518"/>
              <a:gd name="connsiteY0" fmla="*/ 331694 h 352612"/>
              <a:gd name="connsiteX1" fmla="*/ 681318 w 1138518"/>
              <a:gd name="connsiteY1" fmla="*/ 313765 h 352612"/>
              <a:gd name="connsiteX2" fmla="*/ 1039906 w 1138518"/>
              <a:gd name="connsiteY2" fmla="*/ 98612 h 352612"/>
              <a:gd name="connsiteX3" fmla="*/ 1138518 w 1138518"/>
              <a:gd name="connsiteY3" fmla="*/ 0 h 3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18" h="352612">
                <a:moveTo>
                  <a:pt x="0" y="331694"/>
                </a:moveTo>
                <a:cubicBezTo>
                  <a:pt x="254000" y="342153"/>
                  <a:pt x="508000" y="352612"/>
                  <a:pt x="681318" y="313765"/>
                </a:cubicBezTo>
                <a:cubicBezTo>
                  <a:pt x="854636" y="274918"/>
                  <a:pt x="963706" y="150906"/>
                  <a:pt x="1039906" y="98612"/>
                </a:cubicBezTo>
                <a:cubicBezTo>
                  <a:pt x="1116106" y="46318"/>
                  <a:pt x="1127312" y="23159"/>
                  <a:pt x="1138518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036888" y="2870200"/>
            <a:ext cx="369887" cy="104775"/>
          </a:xfrm>
          <a:custGeom>
            <a:avLst/>
            <a:gdLst>
              <a:gd name="connsiteX0" fmla="*/ 0 w 806823"/>
              <a:gd name="connsiteY0" fmla="*/ 13448 h 228601"/>
              <a:gd name="connsiteX1" fmla="*/ 349623 w 806823"/>
              <a:gd name="connsiteY1" fmla="*/ 22412 h 228601"/>
              <a:gd name="connsiteX2" fmla="*/ 654423 w 806823"/>
              <a:gd name="connsiteY2" fmla="*/ 147918 h 228601"/>
              <a:gd name="connsiteX3" fmla="*/ 654423 w 806823"/>
              <a:gd name="connsiteY3" fmla="*/ 147918 h 228601"/>
              <a:gd name="connsiteX4" fmla="*/ 654423 w 806823"/>
              <a:gd name="connsiteY4" fmla="*/ 147918 h 228601"/>
              <a:gd name="connsiteX5" fmla="*/ 654423 w 806823"/>
              <a:gd name="connsiteY5" fmla="*/ 147918 h 228601"/>
              <a:gd name="connsiteX6" fmla="*/ 806823 w 806823"/>
              <a:gd name="connsiteY6" fmla="*/ 228601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823" h="228601">
                <a:moveTo>
                  <a:pt x="0" y="13448"/>
                </a:moveTo>
                <a:cubicBezTo>
                  <a:pt x="120276" y="6724"/>
                  <a:pt x="240553" y="0"/>
                  <a:pt x="349623" y="22412"/>
                </a:cubicBezTo>
                <a:cubicBezTo>
                  <a:pt x="458694" y="44824"/>
                  <a:pt x="654423" y="147918"/>
                  <a:pt x="654423" y="147918"/>
                </a:cubicBezTo>
                <a:lnTo>
                  <a:pt x="654423" y="147918"/>
                </a:lnTo>
                <a:lnTo>
                  <a:pt x="654423" y="147918"/>
                </a:lnTo>
                <a:lnTo>
                  <a:pt x="654423" y="147918"/>
                </a:lnTo>
                <a:lnTo>
                  <a:pt x="806823" y="228601"/>
                </a:ln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テキスト ボックス 50"/>
          <p:cNvSpPr txBox="1">
            <a:spLocks noChangeArrowheads="1"/>
          </p:cNvSpPr>
          <p:nvPr/>
        </p:nvSpPr>
        <p:spPr bwMode="auto">
          <a:xfrm>
            <a:off x="3708400" y="2852738"/>
            <a:ext cx="266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cs typeface="Arial" charset="0"/>
              </a:rPr>
              <a:t>Recoil atom </a:t>
            </a:r>
          </a:p>
          <a:p>
            <a:r>
              <a:rPr lang="en-US" altLang="ja-JP">
                <a:cs typeface="Arial" charset="0"/>
              </a:rPr>
              <a:t>by Coulomb scattering</a:t>
            </a:r>
            <a:endParaRPr lang="ja-JP" altLang="en-US">
              <a:cs typeface="Arial" charset="0"/>
            </a:endParaRPr>
          </a:p>
        </p:txBody>
      </p:sp>
      <p:sp>
        <p:nvSpPr>
          <p:cNvPr id="10254" name="テキスト ボックス 29"/>
          <p:cNvSpPr txBox="1">
            <a:spLocks noChangeArrowheads="1"/>
          </p:cNvSpPr>
          <p:nvPr/>
        </p:nvSpPr>
        <p:spPr bwMode="auto">
          <a:xfrm>
            <a:off x="3490913" y="2060575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projectile</a:t>
            </a:r>
            <a:endParaRPr lang="ja-JP" altLang="en-US">
              <a:cs typeface="Arial" charset="0"/>
            </a:endParaRPr>
          </a:p>
        </p:txBody>
      </p:sp>
      <p:sp>
        <p:nvSpPr>
          <p:cNvPr id="10255" name="テキスト ボックス 29"/>
          <p:cNvSpPr txBox="1">
            <a:spLocks noChangeArrowheads="1"/>
          </p:cNvSpPr>
          <p:nvPr/>
        </p:nvSpPr>
        <p:spPr bwMode="auto">
          <a:xfrm>
            <a:off x="3706813" y="2420938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secondary</a:t>
            </a:r>
            <a:endParaRPr lang="ja-JP" altLang="en-US">
              <a:cs typeface="Arial" charset="0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419475" y="2492375"/>
            <a:ext cx="196850" cy="19685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7" name="正方形/長方形 26"/>
          <p:cNvSpPr>
            <a:spLocks noChangeArrowheads="1"/>
          </p:cNvSpPr>
          <p:nvPr/>
        </p:nvSpPr>
        <p:spPr bwMode="auto">
          <a:xfrm>
            <a:off x="5724525" y="2203450"/>
            <a:ext cx="288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dirty="0" err="1">
                <a:cs typeface="Arial" charset="0"/>
              </a:rPr>
              <a:t>E</a:t>
            </a:r>
            <a:r>
              <a:rPr lang="en-US" altLang="ja-JP" i="1" baseline="-25000" dirty="0" err="1">
                <a:cs typeface="Arial" charset="0"/>
              </a:rPr>
              <a:t>p</a:t>
            </a:r>
            <a:r>
              <a:rPr lang="en-US" altLang="ja-JP" i="1" dirty="0">
                <a:cs typeface="Arial" charset="0"/>
              </a:rPr>
              <a:t> :kinetic energy</a:t>
            </a:r>
            <a:r>
              <a:rPr lang="en-US" altLang="ja-JP" dirty="0">
                <a:cs typeface="Arial" charset="0"/>
              </a:rPr>
              <a:t>, (Z</a:t>
            </a:r>
            <a:r>
              <a:rPr lang="en-US" altLang="ja-JP" baseline="-25000" dirty="0">
                <a:cs typeface="Arial" charset="0"/>
              </a:rPr>
              <a:t>1</a:t>
            </a:r>
            <a:r>
              <a:rPr lang="en-US" altLang="ja-JP" dirty="0">
                <a:cs typeface="Arial" charset="0"/>
              </a:rPr>
              <a:t>, M</a:t>
            </a:r>
            <a:r>
              <a:rPr lang="en-US" altLang="ja-JP" baseline="-25000" dirty="0">
                <a:cs typeface="Arial" charset="0"/>
              </a:rPr>
              <a:t>1</a:t>
            </a:r>
            <a:r>
              <a:rPr lang="en-US" altLang="ja-JP" dirty="0">
                <a:cs typeface="Arial" charset="0"/>
              </a:rPr>
              <a:t>)</a:t>
            </a:r>
            <a:endParaRPr lang="ja-JP" altLang="en-US" dirty="0"/>
          </a:p>
        </p:txBody>
      </p:sp>
      <p:sp>
        <p:nvSpPr>
          <p:cNvPr id="10258" name="正方形/長方形 27"/>
          <p:cNvSpPr>
            <a:spLocks noChangeArrowheads="1"/>
          </p:cNvSpPr>
          <p:nvPr/>
        </p:nvSpPr>
        <p:spPr bwMode="auto">
          <a:xfrm>
            <a:off x="5438775" y="2636838"/>
            <a:ext cx="323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FF0000"/>
                </a:solidFill>
                <a:cs typeface="Arial" charset="0"/>
              </a:rPr>
              <a:t>T: transferred energy</a:t>
            </a:r>
            <a:r>
              <a:rPr lang="en-US" altLang="ja-JP">
                <a:cs typeface="Arial" charset="0"/>
              </a:rPr>
              <a:t>, (Z</a:t>
            </a:r>
            <a:r>
              <a:rPr lang="en-US" altLang="ja-JP" baseline="-25000">
                <a:cs typeface="Arial" charset="0"/>
              </a:rPr>
              <a:t>2</a:t>
            </a:r>
            <a:r>
              <a:rPr lang="en-US" altLang="ja-JP">
                <a:cs typeface="Arial" charset="0"/>
              </a:rPr>
              <a:t>, M</a:t>
            </a:r>
            <a:r>
              <a:rPr lang="en-US" altLang="ja-JP" baseline="-25000">
                <a:cs typeface="Arial" charset="0"/>
              </a:rPr>
              <a:t>2</a:t>
            </a:r>
            <a:r>
              <a:rPr lang="en-US" altLang="ja-JP">
                <a:cs typeface="Arial" charset="0"/>
              </a:rPr>
              <a:t>)</a:t>
            </a:r>
            <a:endParaRPr lang="ja-JP" altLang="en-US"/>
          </a:p>
        </p:txBody>
      </p:sp>
      <p:pic>
        <p:nvPicPr>
          <p:cNvPr id="1025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198938"/>
            <a:ext cx="3673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正方形/長方形 31"/>
          <p:cNvSpPr>
            <a:spLocks noChangeArrowheads="1"/>
          </p:cNvSpPr>
          <p:nvPr/>
        </p:nvSpPr>
        <p:spPr bwMode="auto">
          <a:xfrm>
            <a:off x="4787900" y="4652963"/>
            <a:ext cx="4075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Thomas-Fermi </a:t>
            </a:r>
            <a:r>
              <a:rPr lang="en-US" altLang="ja-JP">
                <a:latin typeface="Symbol" pitchFamily="18" charset="2"/>
                <a:cs typeface="Arial" charset="0"/>
              </a:rPr>
              <a:t>l</a:t>
            </a:r>
            <a:r>
              <a:rPr lang="en-US" altLang="ja-JP">
                <a:cs typeface="Arial" charset="0"/>
              </a:rPr>
              <a:t>=1.309, </a:t>
            </a:r>
            <a:r>
              <a:rPr lang="en-US" altLang="ja-JP" i="1">
                <a:cs typeface="Arial" charset="0"/>
              </a:rPr>
              <a:t>m</a:t>
            </a:r>
            <a:r>
              <a:rPr lang="en-US" altLang="ja-JP">
                <a:cs typeface="Arial" charset="0"/>
              </a:rPr>
              <a:t>=1/3, </a:t>
            </a:r>
            <a:r>
              <a:rPr lang="en-US" altLang="ja-JP" i="1">
                <a:cs typeface="Arial" charset="0"/>
              </a:rPr>
              <a:t>q</a:t>
            </a:r>
            <a:r>
              <a:rPr lang="en-US" altLang="ja-JP">
                <a:cs typeface="Arial" charset="0"/>
              </a:rPr>
              <a:t>=2/3</a:t>
            </a:r>
            <a:endParaRPr lang="ja-JP" altLang="en-US"/>
          </a:p>
        </p:txBody>
      </p:sp>
      <p:pic>
        <p:nvPicPr>
          <p:cNvPr id="1026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671639"/>
            <a:ext cx="317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正方形/長方形 34"/>
          <p:cNvSpPr>
            <a:spLocks noChangeArrowheads="1"/>
          </p:cNvSpPr>
          <p:nvPr/>
        </p:nvSpPr>
        <p:spPr bwMode="auto">
          <a:xfrm>
            <a:off x="1961736" y="5651956"/>
            <a:ext cx="2754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cs typeface="Arial" charset="0"/>
              </a:rPr>
              <a:t>Dimensionless </a:t>
            </a:r>
            <a:r>
              <a:rPr lang="en-US" altLang="ja-JP" dirty="0" smtClean="0">
                <a:cs typeface="Arial" charset="0"/>
              </a:rPr>
              <a:t>energy </a:t>
            </a:r>
            <a:r>
              <a:rPr lang="en-US" altLang="ja-JP" i="1" dirty="0" smtClean="0">
                <a:cs typeface="Arial" charset="0"/>
              </a:rPr>
              <a:t>ε</a:t>
            </a:r>
            <a:r>
              <a:rPr lang="en-US" altLang="ja-JP" dirty="0" smtClean="0">
                <a:cs typeface="Arial" charset="0"/>
              </a:rPr>
              <a:t>=</a:t>
            </a:r>
            <a:endParaRPr lang="ja-JP" altLang="en-US" i="1" baseline="-25000" dirty="0">
              <a:latin typeface="Symbol" pitchFamily="18" charset="2"/>
              <a:cs typeface="Arial" charset="0"/>
            </a:endParaRPr>
          </a:p>
        </p:txBody>
      </p:sp>
      <p:sp>
        <p:nvSpPr>
          <p:cNvPr id="102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2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026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5238" y="6021388"/>
            <a:ext cx="15843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026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191000"/>
            <a:ext cx="25923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9" name="テキスト ボックス 38"/>
          <p:cNvSpPr txBox="1">
            <a:spLocks noChangeArrowheads="1"/>
          </p:cNvSpPr>
          <p:nvPr/>
        </p:nvSpPr>
        <p:spPr bwMode="auto">
          <a:xfrm>
            <a:off x="323850" y="2492375"/>
            <a:ext cx="25923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  <a:cs typeface="Arial" charset="0"/>
              </a:rPr>
              <a:t>Coulomb elastic scattering</a:t>
            </a:r>
            <a:endParaRPr lang="ja-JP" altLang="en-US" sz="2400" baseline="-250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468313" y="836613"/>
            <a:ext cx="2663825" cy="10795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71" name="テキスト ボックス 38"/>
          <p:cNvSpPr txBox="1">
            <a:spLocks noChangeArrowheads="1"/>
          </p:cNvSpPr>
          <p:nvPr/>
        </p:nvSpPr>
        <p:spPr bwMode="auto">
          <a:xfrm>
            <a:off x="827088" y="1196975"/>
            <a:ext cx="144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(1)Transport</a:t>
            </a:r>
            <a:endParaRPr lang="ja-JP" altLang="en-US" baseline="-25000">
              <a:cs typeface="Arial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419475" y="836613"/>
            <a:ext cx="2665413" cy="10795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73" name="テキスト ボックス 38"/>
          <p:cNvSpPr txBox="1">
            <a:spLocks noChangeArrowheads="1"/>
          </p:cNvSpPr>
          <p:nvPr/>
        </p:nvSpPr>
        <p:spPr bwMode="auto">
          <a:xfrm>
            <a:off x="3492500" y="908050"/>
            <a:ext cx="2735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cs typeface="Arial" charset="0"/>
              </a:rPr>
              <a:t>(2) Energy transfer to target recoil atom with</a:t>
            </a:r>
          </a:p>
          <a:p>
            <a:r>
              <a:rPr lang="en-US" altLang="ja-JP" b="1">
                <a:solidFill>
                  <a:srgbClr val="0000FF"/>
                </a:solidFill>
                <a:cs typeface="Arial" charset="0"/>
              </a:rPr>
              <a:t>Coulomb scattering</a:t>
            </a:r>
            <a:endParaRPr lang="ja-JP" altLang="en-US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6300788" y="836613"/>
            <a:ext cx="2663825" cy="10795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75" name="テキスト ボックス 27"/>
          <p:cNvSpPr txBox="1">
            <a:spLocks noChangeArrowheads="1"/>
          </p:cNvSpPr>
          <p:nvPr/>
        </p:nvSpPr>
        <p:spPr bwMode="auto">
          <a:xfrm>
            <a:off x="6480175" y="1052513"/>
            <a:ext cx="2339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cs typeface="Arial" charset="0"/>
              </a:rPr>
              <a:t>(3)Cascade damage</a:t>
            </a:r>
          </a:p>
          <a:p>
            <a:r>
              <a:rPr lang="en-US" altLang="ja-JP">
                <a:cs typeface="Arial" charset="0"/>
              </a:rPr>
              <a:t>approximation </a:t>
            </a:r>
            <a:endParaRPr lang="ja-JP" altLang="en-US">
              <a:cs typeface="Arial" charset="0"/>
            </a:endParaRPr>
          </a:p>
        </p:txBody>
      </p:sp>
      <p:sp>
        <p:nvSpPr>
          <p:cNvPr id="48" name="右矢印 47"/>
          <p:cNvSpPr/>
          <p:nvPr/>
        </p:nvSpPr>
        <p:spPr>
          <a:xfrm>
            <a:off x="3059113" y="1268413"/>
            <a:ext cx="504825" cy="287337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6084888" y="1268413"/>
            <a:ext cx="358775" cy="360362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70758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8" name="テキスト ボックス 49"/>
          <p:cNvSpPr txBox="1">
            <a:spLocks noChangeArrowheads="1"/>
          </p:cNvSpPr>
          <p:nvPr/>
        </p:nvSpPr>
        <p:spPr bwMode="auto">
          <a:xfrm>
            <a:off x="3544888" y="515938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Improvement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644008" y="558924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4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092352"/>
            <a:ext cx="22272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正方形/長方形 40"/>
          <p:cNvSpPr/>
          <p:nvPr/>
        </p:nvSpPr>
        <p:spPr>
          <a:xfrm>
            <a:off x="4644008" y="514753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96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14505</TotalTime>
  <Words>2215</Words>
  <Application>Microsoft Office PowerPoint</Application>
  <PresentationFormat>画面に合わせる (4:3)</PresentationFormat>
  <Paragraphs>376</Paragraphs>
  <Slides>22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Office テーマ</vt:lpstr>
      <vt:lpstr>Drawing</vt:lpstr>
      <vt:lpstr>Radiation damage calculation in PHITS</vt:lpstr>
      <vt:lpstr>contents</vt:lpstr>
      <vt:lpstr>Introduction</vt:lpstr>
      <vt:lpstr>スライド 4</vt:lpstr>
      <vt:lpstr>Introduction</vt:lpstr>
      <vt:lpstr>contents</vt:lpstr>
      <vt:lpstr>Overview of radiation damage model in PHITS</vt:lpstr>
      <vt:lpstr>Radiation damage model in PHITS(1)</vt:lpstr>
      <vt:lpstr>Radiation damage model in PHITS(2)</vt:lpstr>
      <vt:lpstr>Radiation damage model in PHITS(3)</vt:lpstr>
      <vt:lpstr>contents</vt:lpstr>
      <vt:lpstr>Comparison new PHITS with other code</vt:lpstr>
      <vt:lpstr>Displacement cross section to target depth</vt:lpstr>
      <vt:lpstr>Displacement cross section using PHITS  for proton, 3He, 48Ca and 238U </vt:lpstr>
      <vt:lpstr>Radiation damage for neutron</vt:lpstr>
      <vt:lpstr>Cross sections for neutron incidence on Al</vt:lpstr>
      <vt:lpstr>Example of dpa calculation</vt:lpstr>
      <vt:lpstr>contents</vt:lpstr>
      <vt:lpstr>Heat</vt:lpstr>
      <vt:lpstr>Benchmark test of HEAT(2) :  compared with RIKEN experiment </vt:lpstr>
      <vt:lpstr>Benchmark test of HEAT(2) :  compared with RIKEN experiment </vt:lpstr>
      <vt:lpstr>Summary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Preferred Customer</dc:creator>
  <cp:lastModifiedBy> </cp:lastModifiedBy>
  <cp:revision>2250</cp:revision>
  <dcterms:created xsi:type="dcterms:W3CDTF">2010-03-05T01:40:51Z</dcterms:created>
  <dcterms:modified xsi:type="dcterms:W3CDTF">2012-02-14T16:20:31Z</dcterms:modified>
</cp:coreProperties>
</file>