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65" r:id="rId2"/>
    <p:sldMasterId id="2147483810" r:id="rId3"/>
  </p:sldMasterIdLst>
  <p:notesMasterIdLst>
    <p:notesMasterId r:id="rId16"/>
  </p:notesMasterIdLst>
  <p:handoutMasterIdLst>
    <p:handoutMasterId r:id="rId17"/>
  </p:handoutMasterIdLst>
  <p:sldIdLst>
    <p:sldId id="517" r:id="rId4"/>
    <p:sldId id="709" r:id="rId5"/>
    <p:sldId id="710" r:id="rId6"/>
    <p:sldId id="711" r:id="rId7"/>
    <p:sldId id="713" r:id="rId8"/>
    <p:sldId id="714" r:id="rId9"/>
    <p:sldId id="705" r:id="rId10"/>
    <p:sldId id="715" r:id="rId11"/>
    <p:sldId id="647" r:id="rId12"/>
    <p:sldId id="716" r:id="rId13"/>
    <p:sldId id="717" r:id="rId14"/>
    <p:sldId id="718" r:id="rId1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99"/>
    <a:srgbClr val="006600"/>
    <a:srgbClr val="008000"/>
    <a:srgbClr val="00CC00"/>
    <a:srgbClr val="FFFFCC"/>
    <a:srgbClr val="FFFFFF"/>
    <a:srgbClr val="FFCC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057" autoAdjust="0"/>
    <p:restoredTop sz="99863" autoAdjust="0"/>
  </p:normalViewPr>
  <p:slideViewPr>
    <p:cSldViewPr>
      <p:cViewPr varScale="1">
        <p:scale>
          <a:sx n="97" d="100"/>
          <a:sy n="97" d="100"/>
        </p:scale>
        <p:origin x="-437" y="-86"/>
      </p:cViewPr>
      <p:guideLst>
        <p:guide orient="horz" pos="216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800" y="-72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8" tIns="47814" rIns="95628" bIns="47814" numCol="1" anchor="t" anchorCtr="0" compatLnSpc="1">
            <a:prstTxWarp prst="textNoShape">
              <a:avLst/>
            </a:prstTxWarp>
          </a:bodyPr>
          <a:lstStyle>
            <a:lvl1pPr defTabSz="9556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8" tIns="47814" rIns="95628" bIns="47814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8" tIns="47814" rIns="95628" bIns="47814" numCol="1" anchor="b" anchorCtr="0" compatLnSpc="1">
            <a:prstTxWarp prst="textNoShape">
              <a:avLst/>
            </a:prstTxWarp>
          </a:bodyPr>
          <a:lstStyle>
            <a:lvl1pPr defTabSz="9556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8" tIns="47814" rIns="95628" bIns="47814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smtClean="0"/>
            </a:lvl1pPr>
          </a:lstStyle>
          <a:p>
            <a:pPr>
              <a:defRPr/>
            </a:pPr>
            <a:fld id="{3FEE58F0-C246-4561-A1D9-6BC5F1C3D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1" tIns="47806" rIns="95611" bIns="47806" numCol="1" anchor="t" anchorCtr="0" compatLnSpc="1">
            <a:prstTxWarp prst="textNoShape">
              <a:avLst/>
            </a:prstTxWarp>
          </a:bodyPr>
          <a:lstStyle>
            <a:lvl1pPr defTabSz="9556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1" tIns="47806" rIns="95611" bIns="47806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58597"/>
            <a:ext cx="5852814" cy="432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1" tIns="47806" rIns="95611" bIns="47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1" tIns="47806" rIns="95611" bIns="47806" numCol="1" anchor="b" anchorCtr="0" compatLnSpc="1">
            <a:prstTxWarp prst="textNoShape">
              <a:avLst/>
            </a:prstTxWarp>
          </a:bodyPr>
          <a:lstStyle>
            <a:lvl1pPr defTabSz="955675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1" tIns="47806" rIns="95611" bIns="47806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 smtClean="0"/>
            </a:lvl1pPr>
          </a:lstStyle>
          <a:p>
            <a:pPr>
              <a:defRPr/>
            </a:pPr>
            <a:fld id="{7E92E23D-D5DA-47E7-8F47-8C93F3CD5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BDC1E5-00AF-46DB-801F-71020675325C}" type="slidenum">
              <a:rPr lang="en-US"/>
              <a:pPr/>
              <a:t>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752600" cy="4876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116013" y="954088"/>
            <a:ext cx="7596187" cy="304800"/>
            <a:chOff x="400" y="336"/>
            <a:chExt cx="5088" cy="192"/>
          </a:xfrm>
        </p:grpSpPr>
        <p:sp>
          <p:nvSpPr>
            <p:cNvPr id="6" name="Rectangle 4"/>
            <p:cNvSpPr>
              <a:spLocks noChangeArrowheads="1"/>
            </p:cNvSpPr>
            <p:nvPr userDrawn="1"/>
          </p:nvSpPr>
          <p:spPr bwMode="auto">
            <a:xfrm>
              <a:off x="3951" y="336"/>
              <a:ext cx="1537" cy="19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 userDrawn="1"/>
          </p:nvSpPr>
          <p:spPr bwMode="auto">
            <a:xfrm>
              <a:off x="400" y="432"/>
              <a:ext cx="5088" cy="0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0" y="4868863"/>
            <a:ext cx="1763713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Picture 12" descr="CNGSLOGO2-5X3X30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5888"/>
            <a:ext cx="10731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63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057400" y="1268413"/>
            <a:ext cx="6629400" cy="2084387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563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3962400"/>
            <a:ext cx="6911975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FA19A1-51C6-4AE3-93AF-FFABD50C3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AAF18-268A-4733-872E-DA966B552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277813"/>
            <a:ext cx="2017712" cy="6103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77813"/>
            <a:ext cx="5905500" cy="6103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3EABA-CEF7-4437-9E83-609C1F4E5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375" y="277813"/>
            <a:ext cx="727233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1188" y="1484313"/>
            <a:ext cx="8075612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88" y="4008438"/>
            <a:ext cx="8075612" cy="2373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5E7A2-ED88-4BD3-9ED6-B56BEB1F9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26731-A6D9-4755-B847-A0CF3869F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AAEE0-71EF-4E90-A6C4-A91C876B9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7E3E2-8DDA-4B22-8EE7-613B19A85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6EB75-6A09-4CDC-941C-B17A6555E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D01F0-84B4-4E93-9726-4FCDBB69C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9FBD-E5A1-42DF-85C8-438140FDB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8B903-9945-4D57-B31A-48F863610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602413"/>
            <a:ext cx="1981200" cy="255587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605588"/>
            <a:ext cx="2971800" cy="2524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605588"/>
            <a:ext cx="1905000" cy="252412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E3434-3A7A-4AF6-A879-0FAE7E11D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AD4A5-23E2-4BA7-999E-7E7144CF0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C7D15-4238-4F9C-888D-C13B4DE78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B2E82-00E0-45E7-BBE1-EE023221B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79396-7603-441B-8B51-A6C5D8C82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B726731-A6D9-4755-B847-A0CF3869F7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35744"/>
            <a:ext cx="8153400" cy="685800"/>
          </a:xfrm>
        </p:spPr>
        <p:txBody>
          <a:bodyPr>
            <a:normAutofit/>
          </a:bodyPr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92875"/>
            <a:ext cx="26670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92875"/>
            <a:ext cx="5421083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IEE-NSS, Dresden 2008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7620" y="990600"/>
            <a:ext cx="533400" cy="35814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CAAEE0-71EF-4E90-A6C4-A91C876B97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371600"/>
            <a:ext cx="8531352" cy="50292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0" y="990600"/>
            <a:ext cx="8534400" cy="369332"/>
          </a:xfrm>
          <a:solidFill>
            <a:schemeClr val="accent1"/>
          </a:solidFill>
        </p:spPr>
        <p:txBody>
          <a:bodyPr wrap="none">
            <a:normAutofit/>
          </a:bodyPr>
          <a:lstStyle>
            <a:lvl1pPr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937E3E2-8DDA-4B22-8EE7-613B19A855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4191000" cy="51054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0" y="1371600"/>
            <a:ext cx="4299099" cy="5105399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990600"/>
            <a:ext cx="533400" cy="381000"/>
          </a:xfrm>
          <a:prstGeom prst="rect">
            <a:avLst/>
          </a:prstGeom>
          <a:solidFill>
            <a:schemeClr val="accent2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6EB75-6A09-4CDC-941C-B17A6555E0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en-US" dirty="0" smtClean="0"/>
              <a:t>IEE-NSS, Dresden 2008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0" y="990600"/>
            <a:ext cx="8534400" cy="369332"/>
          </a:xfrm>
          <a:solidFill>
            <a:schemeClr val="accent1"/>
          </a:solidFill>
        </p:spPr>
        <p:txBody>
          <a:bodyPr wrap="none">
            <a:normAutofit/>
          </a:bodyPr>
          <a:lstStyle>
            <a:lvl1pPr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6413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676400"/>
            <a:ext cx="3886200" cy="47244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676400"/>
            <a:ext cx="3886200" cy="47244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013460"/>
            <a:ext cx="533400" cy="304800"/>
          </a:xfrm>
          <a:prstGeom prst="rect">
            <a:avLst/>
          </a:prstGeom>
          <a:solidFill>
            <a:schemeClr val="accent2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F2D01F0-84B4-4E93-9726-4FCDBB69C2C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990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990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0" y="990600"/>
            <a:ext cx="8534400" cy="369332"/>
          </a:xfrm>
          <a:solidFill>
            <a:schemeClr val="accent1"/>
          </a:solidFill>
        </p:spPr>
        <p:txBody>
          <a:bodyPr wrap="none">
            <a:norm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7620" y="990600"/>
            <a:ext cx="533400" cy="35814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CAAEE0-71EF-4E90-A6C4-A91C876B973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2B668-8850-40AF-942E-569E3A575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898B903-9945-4D57-B31A-48F8636101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641350"/>
          </a:xfrm>
        </p:spPr>
        <p:txBody>
          <a:bodyPr anchor="ctr"/>
          <a:lstStyle>
            <a:lvl1pPr algn="l">
              <a:buNone/>
              <a:defRPr sz="4000" b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013460"/>
            <a:ext cx="533400" cy="30480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41AD4A5-23E2-4BA7-999E-7E7144CF06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990600"/>
            <a:ext cx="1600200" cy="5105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990600"/>
            <a:ext cx="6400800" cy="5181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7F3C7D15-4238-4F9C-888D-C13B4DE78D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013460"/>
            <a:ext cx="533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1B2E82-00E0-45E7-BBE1-EE023221B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DF79396-7603-441B-8B51-A6C5D8C825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484313"/>
            <a:ext cx="3960812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84313"/>
            <a:ext cx="39624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453188"/>
            <a:ext cx="1905000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E2C19-05BE-4DFB-A8B8-1E04526F4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453188"/>
            <a:ext cx="1905000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6700C-123E-459A-AD54-972F4A9F7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52400"/>
            <a:ext cx="7272338" cy="71278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1188" y="1484313"/>
            <a:ext cx="8075612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88" y="4008438"/>
            <a:ext cx="8075612" cy="2373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453188"/>
            <a:ext cx="1905000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BAEC3-DD2A-4269-A9B5-9A179831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09600" y="990600"/>
            <a:ext cx="8534400" cy="369332"/>
          </a:xfrm>
          <a:solidFill>
            <a:schemeClr val="accent1"/>
          </a:solidFill>
        </p:spPr>
        <p:txBody>
          <a:bodyPr wrap="none">
            <a:normAutofit/>
          </a:bodyPr>
          <a:lstStyle>
            <a:lvl1pPr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-7620" y="990600"/>
            <a:ext cx="533400" cy="35814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CAAEE0-71EF-4E90-A6C4-A91C876B97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77813"/>
            <a:ext cx="7272338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484313"/>
            <a:ext cx="8075612" cy="237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188" y="4008438"/>
            <a:ext cx="8075612" cy="2373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453188"/>
            <a:ext cx="1905000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D74812-1AF8-4800-B5FC-3C084EC76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484313"/>
            <a:ext cx="3960812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484313"/>
            <a:ext cx="39624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50632-3979-4A32-899C-C6E8181EB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40094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1535113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2174874"/>
            <a:ext cx="3854478" cy="41830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830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04267-F2ED-47DE-A04B-F1DFBA78B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42306-2366-425D-B0D9-8F14BED1F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BCA9F-A743-4F7E-B1EE-51DE1CDEB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AAB1B-2B75-43E3-9A5F-106433FB8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245EE-0FF4-401C-98FD-C9CF13109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ChangeArrowheads="1"/>
          </p:cNvSpPr>
          <p:nvPr/>
        </p:nvSpPr>
        <p:spPr bwMode="auto">
          <a:xfrm>
            <a:off x="0" y="1125538"/>
            <a:ext cx="609600" cy="52562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Times New Roman" pitchFamily="18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81000" y="1268413"/>
            <a:ext cx="8305800" cy="182562"/>
            <a:chOff x="240" y="893"/>
            <a:chExt cx="5232" cy="115"/>
          </a:xfrm>
        </p:grpSpPr>
        <p:sp>
          <p:nvSpPr>
            <p:cNvPr id="655364" name="Rectangle 4"/>
            <p:cNvSpPr>
              <a:spLocks noChangeArrowheads="1"/>
            </p:cNvSpPr>
            <p:nvPr/>
          </p:nvSpPr>
          <p:spPr bwMode="auto">
            <a:xfrm>
              <a:off x="4320" y="893"/>
              <a:ext cx="1152" cy="11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55365" name="Line 5"/>
            <p:cNvSpPr>
              <a:spLocks noChangeShapeType="1"/>
            </p:cNvSpPr>
            <p:nvPr/>
          </p:nvSpPr>
          <p:spPr bwMode="auto">
            <a:xfrm>
              <a:off x="240" y="941"/>
              <a:ext cx="52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49375" y="277813"/>
            <a:ext cx="727233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484313"/>
            <a:ext cx="8075612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5536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602413"/>
            <a:ext cx="19812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 dirty="0"/>
          </a:p>
        </p:txBody>
      </p:sp>
      <p:sp>
        <p:nvSpPr>
          <p:cNvPr id="65536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605588"/>
            <a:ext cx="29718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r>
              <a:rPr lang="en-US" dirty="0" smtClean="0"/>
              <a:t>IEE-NSS, Dresden 2008</a:t>
            </a:r>
            <a:endParaRPr lang="en-US" dirty="0"/>
          </a:p>
        </p:txBody>
      </p:sp>
      <p:sp>
        <p:nvSpPr>
          <p:cNvPr id="65537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605588"/>
            <a:ext cx="19050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CDD398A0-6F83-48EF-B99F-2A2955537F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55371" name="Line 11"/>
          <p:cNvSpPr>
            <a:spLocks noChangeShapeType="1"/>
          </p:cNvSpPr>
          <p:nvPr/>
        </p:nvSpPr>
        <p:spPr bwMode="auto">
          <a:xfrm>
            <a:off x="0" y="6381750"/>
            <a:ext cx="609600" cy="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4" name="Picture 12" descr="CNGSLOGO2-5X3X30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188913"/>
            <a:ext cx="10731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ransition spd="med"/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65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IEE-NSS, Dresden 2008</a:t>
            </a:r>
            <a:endParaRPr lang="en-US"/>
          </a:p>
        </p:txBody>
      </p:sp>
      <p:sp>
        <p:nvSpPr>
          <p:cNvPr id="65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65F703D-3FC8-47FC-957B-51C077102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5200" cy="685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447800"/>
            <a:ext cx="8531352" cy="495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I.Efthymiopoulos, CERN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492875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IEE-NSS, Dresden 2008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00" y="1051560"/>
            <a:ext cx="8534400" cy="2438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chemeClr val="tx1"/>
              </a:solidFill>
            </a:endParaRPr>
          </a:p>
        </p:txBody>
      </p:sp>
      <p:pic>
        <p:nvPicPr>
          <p:cNvPr id="8" name="Picture 17" descr="numu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66675" y="76200"/>
            <a:ext cx="771525" cy="914400"/>
          </a:xfrm>
          <a:prstGeom prst="rect">
            <a:avLst/>
          </a:prstGeom>
          <a:noFill/>
        </p:spPr>
      </p:pic>
      <p:pic>
        <p:nvPicPr>
          <p:cNvPr id="9" name="Picture 17" descr="CERN72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8245475" y="115888"/>
            <a:ext cx="790575" cy="7905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5" r:id="rId14"/>
    <p:sldLayoutId id="2147483826" r:id="rId15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Calibri" pitchFamily="34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\\cern.ch\dfs\Departments\AB\Groups\ATB\EA\CNGS-2007CrashProgram\CNGS_2008_V3.1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file:///\\cern.ch\dfs\Departments\AB\Groups\ATB\EA\CNGS-2007CrashProgram\CNGS_2008_V3.1.pdf" TargetMode="Externa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e:///\\cern.ch\dfs\Departments\AB\Groups\ATB\EA\CNGS-2007CrashProgram\CNGS_2008_V3.1.pdf" TargetMode="Externa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268413"/>
            <a:ext cx="7543801" cy="1093787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Present </a:t>
            </a:r>
            <a:r>
              <a:rPr lang="en-US" sz="2800" dirty="0" smtClean="0"/>
              <a:t>and</a:t>
            </a:r>
            <a:r>
              <a:rPr lang="en-US" sz="2800" b="1" dirty="0" smtClean="0"/>
              <a:t> Future </a:t>
            </a:r>
            <a:r>
              <a:rPr lang="en-US" sz="2800" dirty="0" smtClean="0"/>
              <a:t>test </a:t>
            </a:r>
            <a:r>
              <a:rPr lang="en-US" sz="2800" dirty="0" smtClean="0"/>
              <a:t>facilities for High-intensity </a:t>
            </a:r>
            <a:r>
              <a:rPr lang="en-US" sz="2800" dirty="0" err="1" smtClean="0"/>
              <a:t>Targetry</a:t>
            </a:r>
            <a:r>
              <a:rPr lang="en-US" sz="2800" dirty="0" smtClean="0"/>
              <a:t> Experiments @ CERN</a:t>
            </a:r>
            <a:r>
              <a:rPr lang="en-US" sz="2800" b="1" dirty="0" smtClean="0"/>
              <a:t> </a:t>
            </a:r>
            <a:endParaRPr lang="en-US" sz="2800" dirty="0" smtClean="0">
              <a:solidFill>
                <a:srgbClr val="00CC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4495800"/>
            <a:ext cx="5562600" cy="1468437"/>
          </a:xfrm>
        </p:spPr>
        <p:txBody>
          <a:bodyPr>
            <a:noAutofit/>
          </a:bodyPr>
          <a:lstStyle/>
          <a:p>
            <a:pPr marL="285750" indent="-285750"/>
            <a:r>
              <a:rPr lang="en-US" sz="1200" b="1" u="sng" dirty="0" err="1" smtClean="0"/>
              <a:t>I.Efthymiopoulos</a:t>
            </a:r>
            <a:r>
              <a:rPr lang="en-US" sz="1200" dirty="0" smtClean="0"/>
              <a:t>, CERN</a:t>
            </a:r>
          </a:p>
          <a:p>
            <a:pPr marL="285750" indent="-285750"/>
            <a:endParaRPr lang="en-US" sz="1200" dirty="0" smtClean="0"/>
          </a:p>
          <a:p>
            <a:pPr marL="285750" indent="-285750"/>
            <a:r>
              <a:rPr lang="en-US" sz="1200" dirty="0" smtClean="0"/>
              <a:t>with input from </a:t>
            </a:r>
            <a:r>
              <a:rPr lang="en-US" sz="1200" b="1" dirty="0" smtClean="0"/>
              <a:t>Jacques Lettry </a:t>
            </a:r>
            <a:r>
              <a:rPr lang="en-US" sz="1200" dirty="0" smtClean="0"/>
              <a:t>&amp; </a:t>
            </a:r>
            <a:r>
              <a:rPr lang="en-US" sz="1200" b="1" dirty="0" smtClean="0"/>
              <a:t>Rende Steerenberg </a:t>
            </a:r>
            <a:endParaRPr lang="en-US" sz="1200" b="1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400800" y="6021388"/>
            <a:ext cx="228600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dirty="0" err="1" smtClean="0"/>
              <a:t>Targetry</a:t>
            </a:r>
            <a:r>
              <a:rPr lang="en-US" sz="1000" dirty="0" smtClean="0"/>
              <a:t> Workshop </a:t>
            </a:r>
            <a:endParaRPr lang="en-US" sz="1000" dirty="0"/>
          </a:p>
          <a:p>
            <a:pPr>
              <a:lnSpc>
                <a:spcPct val="110000"/>
              </a:lnSpc>
            </a:pPr>
            <a:r>
              <a:rPr lang="en-US" sz="1000" dirty="0" smtClean="0"/>
              <a:t>Princeton, November 6</a:t>
            </a:r>
            <a:r>
              <a:rPr lang="en-US" sz="1000" dirty="0" smtClean="0"/>
              <a:t>, </a:t>
            </a:r>
            <a:r>
              <a:rPr lang="en-US" sz="1000" dirty="0"/>
              <a:t>2008</a:t>
            </a:r>
          </a:p>
        </p:txBody>
      </p:sp>
      <p:sp>
        <p:nvSpPr>
          <p:cNvPr id="645125" name="Rectangle 5"/>
          <p:cNvSpPr>
            <a:spLocks noChangeArrowheads="1"/>
          </p:cNvSpPr>
          <p:nvPr/>
        </p:nvSpPr>
        <p:spPr bwMode="auto">
          <a:xfrm>
            <a:off x="4273550" y="2619375"/>
            <a:ext cx="48704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08000" indent="-508000">
              <a:lnSpc>
                <a:spcPct val="80000"/>
              </a:lnSpc>
              <a:tabLst>
                <a:tab pos="0" algn="l"/>
              </a:tabLst>
              <a:defRPr/>
            </a:pP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Outline</a:t>
            </a: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508000" indent="-508000">
              <a:lnSpc>
                <a:spcPct val="80000"/>
              </a:lnSpc>
              <a:buFontTx/>
              <a:buChar char="•"/>
              <a:tabLst>
                <a:tab pos="0" algn="l"/>
              </a:tabLst>
              <a:defRPr/>
            </a:pPr>
            <a:endParaRPr lang="en-US" dirty="0"/>
          </a:p>
          <a:p>
            <a:pPr marL="508000" indent="-508000">
              <a:lnSpc>
                <a:spcPct val="8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 smtClean="0"/>
              <a:t>Present possibilities</a:t>
            </a:r>
            <a:endParaRPr lang="en-US" dirty="0" smtClean="0"/>
          </a:p>
          <a:p>
            <a:pPr marL="508000" indent="-508000">
              <a:lnSpc>
                <a:spcPct val="80000"/>
              </a:lnSpc>
              <a:buFontTx/>
              <a:buChar char="•"/>
              <a:tabLst>
                <a:tab pos="0" algn="l"/>
              </a:tabLst>
              <a:defRPr/>
            </a:pPr>
            <a:endParaRPr lang="en-US" dirty="0"/>
          </a:p>
          <a:p>
            <a:pPr marL="508000" indent="-508000">
              <a:lnSpc>
                <a:spcPct val="80000"/>
              </a:lnSpc>
              <a:buFontTx/>
              <a:buChar char="•"/>
              <a:tabLst>
                <a:tab pos="0" algn="l"/>
              </a:tabLst>
              <a:defRPr/>
            </a:pPr>
            <a:endParaRPr lang="en-US" dirty="0" smtClean="0">
              <a:hlinkClick r:id="rId3" action="ppaction://hlinkfile"/>
            </a:endParaRPr>
          </a:p>
          <a:p>
            <a:pPr marL="508000" indent="-508000">
              <a:lnSpc>
                <a:spcPct val="8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 smtClean="0"/>
              <a:t>Test facilities in the near future </a:t>
            </a:r>
            <a:endParaRPr lang="en-US" dirty="0" smtClean="0"/>
          </a:p>
          <a:p>
            <a:pPr marL="508000" indent="-508000">
              <a:lnSpc>
                <a:spcPct val="80000"/>
              </a:lnSpc>
              <a:buFontTx/>
              <a:buChar char="•"/>
              <a:tabLst>
                <a:tab pos="0" algn="l"/>
              </a:tabLst>
              <a:defRPr/>
            </a:pPr>
            <a:endParaRPr lang="en-US" dirty="0" smtClean="0"/>
          </a:p>
          <a:p>
            <a:pPr marL="508000" indent="-508000">
              <a:lnSpc>
                <a:spcPct val="8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 smtClean="0"/>
              <a:t>Far future possibilities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352800"/>
          </a:xfrm>
        </p:spPr>
        <p:txBody>
          <a:bodyPr>
            <a:normAutofit/>
          </a:bodyPr>
          <a:lstStyle/>
          <a:p>
            <a:pPr marL="508000" indent="-508000">
              <a:lnSpc>
                <a:spcPct val="80000"/>
              </a:lnSpc>
              <a:tabLst>
                <a:tab pos="0" algn="l"/>
              </a:tabLst>
              <a:defRPr/>
            </a:pP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Outline</a:t>
            </a:r>
          </a:p>
          <a:p>
            <a:pPr marL="508000" indent="-508000">
              <a:lnSpc>
                <a:spcPct val="80000"/>
              </a:lnSpc>
              <a:buFontTx/>
              <a:buChar char="•"/>
              <a:tabLst>
                <a:tab pos="0" algn="l"/>
              </a:tabLst>
              <a:defRPr/>
            </a:pPr>
            <a:endParaRPr lang="en-US" dirty="0" smtClean="0"/>
          </a:p>
          <a:p>
            <a:pPr marL="508000" indent="-508000">
              <a:lnSpc>
                <a:spcPct val="8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Present possibilities</a:t>
            </a:r>
          </a:p>
          <a:p>
            <a:pPr marL="508000" indent="-508000">
              <a:lnSpc>
                <a:spcPct val="80000"/>
              </a:lnSpc>
              <a:buFontTx/>
              <a:buChar char="•"/>
              <a:tabLst>
                <a:tab pos="0" algn="l"/>
              </a:tabLst>
              <a:defRPr/>
            </a:pPr>
            <a:endParaRPr lang="en-US" dirty="0" smtClean="0">
              <a:hlinkClick r:id="rId2" action="ppaction://hlinkfile"/>
            </a:endParaRPr>
          </a:p>
          <a:p>
            <a:pPr marL="508000" indent="-508000">
              <a:lnSpc>
                <a:spcPct val="8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Test facilities in the near future </a:t>
            </a:r>
          </a:p>
          <a:p>
            <a:pPr marL="508000" indent="-508000">
              <a:lnSpc>
                <a:spcPct val="80000"/>
              </a:lnSpc>
              <a:buFontTx/>
              <a:buChar char="•"/>
              <a:tabLst>
                <a:tab pos="0" algn="l"/>
              </a:tabLst>
              <a:defRPr/>
            </a:pPr>
            <a:endParaRPr lang="en-US" dirty="0" smtClean="0"/>
          </a:p>
          <a:p>
            <a:pPr marL="508000" indent="-508000">
              <a:lnSpc>
                <a:spcPct val="8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 smtClean="0"/>
              <a:t>Far future </a:t>
            </a:r>
            <a:r>
              <a:rPr lang="en-US" dirty="0" smtClean="0"/>
              <a:t>possibilities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Future</a:t>
            </a:r>
            <a:r>
              <a:rPr lang="en-US" sz="3200" b="1" dirty="0" smtClean="0"/>
              <a:t> </a:t>
            </a:r>
            <a:r>
              <a:rPr lang="en-US" sz="3200" dirty="0" smtClean="0"/>
              <a:t>test facilities for High-intensity </a:t>
            </a:r>
            <a:r>
              <a:rPr lang="en-US" sz="3200" dirty="0" err="1" smtClean="0"/>
              <a:t>Targetry</a:t>
            </a:r>
            <a:r>
              <a:rPr lang="en-US" sz="3200" dirty="0" smtClean="0"/>
              <a:t> Experiments @ CERN</a:t>
            </a:r>
            <a:r>
              <a:rPr lang="en-US" sz="3200" b="1" dirty="0" smtClean="0"/>
              <a:t> 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CAAEE0-71EF-4E90-A6C4-A91C876B973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Experimental areas for the new PS2 machine (&gt; 2016?)</a:t>
            </a:r>
          </a:p>
          <a:p>
            <a:pPr lvl="1"/>
            <a:r>
              <a:rPr lang="en-US" dirty="0" smtClean="0"/>
              <a:t>Underground caverns: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dirty="0" smtClean="0"/>
              <a:t>high-intensity fixed target or rare decay experiment</a:t>
            </a:r>
          </a:p>
          <a:p>
            <a:pPr marL="1143000" lvl="2" indent="-457200">
              <a:buFont typeface="+mj-lt"/>
              <a:buAutoNum type="arabicPeriod"/>
            </a:pPr>
            <a:r>
              <a:rPr lang="en-US" dirty="0" smtClean="0"/>
              <a:t>High-intensity irradiation + {</a:t>
            </a:r>
            <a:r>
              <a:rPr lang="en-US" dirty="0" err="1" smtClean="0"/>
              <a:t>targetry</a:t>
            </a:r>
            <a:r>
              <a:rPr lang="en-US" dirty="0" smtClean="0"/>
              <a:t> + </a:t>
            </a:r>
            <a:r>
              <a:rPr lang="en-US" dirty="0" smtClean="0">
                <a:latin typeface="Symbol" pitchFamily="18" charset="2"/>
              </a:rPr>
              <a:t>n</a:t>
            </a:r>
            <a:r>
              <a:rPr lang="en-US" dirty="0" smtClean="0"/>
              <a:t>-front-end} facility</a:t>
            </a:r>
          </a:p>
          <a:p>
            <a:r>
              <a:rPr lang="en-US" dirty="0" smtClean="0"/>
              <a:t>Beam parameters: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Far future possibilities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AAEE0-71EF-4E90-A6C4-A91C876B973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PS2 experimental areas</a:t>
            </a:r>
            <a:endParaRPr 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632" y="4105275"/>
            <a:ext cx="5381768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 rot="659429">
            <a:off x="5605748" y="2135626"/>
            <a:ext cx="329283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en-US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Far future possibilities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AAEE0-71EF-4E90-A6C4-A91C876B973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PS2 machine layout</a:t>
            </a:r>
            <a:endParaRPr lang="en-US" dirty="0"/>
          </a:p>
        </p:txBody>
      </p:sp>
      <p:graphicFrame>
        <p:nvGraphicFramePr>
          <p:cNvPr id="73730" name="Object 8"/>
          <p:cNvGraphicFramePr>
            <a:graphicFrameLocks noChangeAspect="1"/>
          </p:cNvGraphicFramePr>
          <p:nvPr>
            <p:ph sz="quarter" idx="1"/>
          </p:nvPr>
        </p:nvGraphicFramePr>
        <p:xfrm>
          <a:off x="1323772" y="1371600"/>
          <a:ext cx="7109230" cy="5029200"/>
        </p:xfrm>
        <a:graphic>
          <a:graphicData uri="http://schemas.openxmlformats.org/presentationml/2006/ole">
            <p:oleObj spid="_x0000_s73730" name="Acrobat Document" r:id="rId3" imgW="32095238" imgH="22704762" progId="AcroExch.Document.7">
              <p:embed/>
            </p:oleObj>
          </a:graphicData>
        </a:graphic>
      </p:graphicFrame>
      <p:sp>
        <p:nvSpPr>
          <p:cNvPr id="8" name="Line Callout 1 (Accent Bar) 7"/>
          <p:cNvSpPr/>
          <p:nvPr/>
        </p:nvSpPr>
        <p:spPr>
          <a:xfrm>
            <a:off x="381000" y="5334000"/>
            <a:ext cx="914400" cy="449354"/>
          </a:xfrm>
          <a:prstGeom prst="accentCallout1">
            <a:avLst>
              <a:gd name="adj1" fmla="val 47493"/>
              <a:gd name="adj2" fmla="val 103462"/>
              <a:gd name="adj3" fmla="val -61925"/>
              <a:gd name="adj4" fmla="val 319662"/>
            </a:avLst>
          </a:prstGeom>
          <a:solidFill>
            <a:schemeClr val="bg1"/>
          </a:solidFill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PS2 machine</a:t>
            </a:r>
            <a:endParaRPr lang="en-US" sz="1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Line Callout 1 (Accent Bar) 8"/>
          <p:cNvSpPr/>
          <p:nvPr/>
        </p:nvSpPr>
        <p:spPr>
          <a:xfrm>
            <a:off x="152400" y="3962400"/>
            <a:ext cx="1143000" cy="603242"/>
          </a:xfrm>
          <a:prstGeom prst="accentCallout1">
            <a:avLst>
              <a:gd name="adj1" fmla="val 47493"/>
              <a:gd name="adj2" fmla="val 103462"/>
              <a:gd name="adj3" fmla="val 61139"/>
              <a:gd name="adj4" fmla="val 242828"/>
            </a:avLst>
          </a:prstGeom>
          <a:solidFill>
            <a:schemeClr val="bg1"/>
          </a:solidFill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PS2 machine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00FF"/>
                </a:solidFill>
                <a:latin typeface="Calibri" pitchFamily="34" charset="0"/>
              </a:rPr>
              <a:t>Underground exp. areas</a:t>
            </a:r>
            <a:endParaRPr lang="en-US" sz="1200" b="1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0" name="Line Callout 1 (Accent Bar) 9"/>
          <p:cNvSpPr/>
          <p:nvPr/>
        </p:nvSpPr>
        <p:spPr>
          <a:xfrm>
            <a:off x="152400" y="1524000"/>
            <a:ext cx="1143000" cy="603242"/>
          </a:xfrm>
          <a:prstGeom prst="accentCallout1">
            <a:avLst>
              <a:gd name="adj1" fmla="val 47493"/>
              <a:gd name="adj2" fmla="val 103462"/>
              <a:gd name="adj3" fmla="val 32086"/>
              <a:gd name="adj4" fmla="val 188162"/>
            </a:avLst>
          </a:prstGeom>
          <a:solidFill>
            <a:schemeClr val="bg1"/>
          </a:solidFill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PS2 machine</a:t>
            </a:r>
          </a:p>
          <a:p>
            <a:pPr marL="174625" indent="-174625"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0000FF"/>
                </a:solidFill>
                <a:latin typeface="Calibri" pitchFamily="34" charset="0"/>
              </a:rPr>
              <a:t>~surface exp. areas</a:t>
            </a:r>
            <a:endParaRPr lang="en-US" sz="1200" b="1" dirty="0" smtClean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1" name="Line Callout 1 (Accent Bar) 10"/>
          <p:cNvSpPr/>
          <p:nvPr/>
        </p:nvSpPr>
        <p:spPr>
          <a:xfrm>
            <a:off x="457200" y="2971800"/>
            <a:ext cx="838200" cy="233910"/>
          </a:xfrm>
          <a:prstGeom prst="accentCallout1">
            <a:avLst>
              <a:gd name="adj1" fmla="val 47493"/>
              <a:gd name="adj2" fmla="val 103462"/>
              <a:gd name="adj3" fmla="val 10745"/>
              <a:gd name="adj4" fmla="val 208708"/>
            </a:avLst>
          </a:prstGeom>
          <a:solidFill>
            <a:schemeClr val="bg1"/>
          </a:solidFill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SPS ring</a:t>
            </a:r>
            <a:endParaRPr lang="en-US" sz="1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Line Callout 1 (Accent Bar) 11"/>
          <p:cNvSpPr/>
          <p:nvPr/>
        </p:nvSpPr>
        <p:spPr>
          <a:xfrm>
            <a:off x="457200" y="6248400"/>
            <a:ext cx="838200" cy="233910"/>
          </a:xfrm>
          <a:prstGeom prst="accentCallout1">
            <a:avLst>
              <a:gd name="adj1" fmla="val 47493"/>
              <a:gd name="adj2" fmla="val 103462"/>
              <a:gd name="adj3" fmla="val -256383"/>
              <a:gd name="adj4" fmla="val 275072"/>
            </a:avLst>
          </a:prstGeom>
          <a:solidFill>
            <a:schemeClr val="bg1"/>
          </a:solidFill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LHC ring</a:t>
            </a:r>
            <a:endParaRPr lang="en-US" sz="1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 possibilities</a:t>
            </a:r>
            <a:endParaRPr lang="en-US" dirty="0" smtClean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I.Efthymiopoulos, CERN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Beam momentum: </a:t>
            </a:r>
            <a:r>
              <a:rPr lang="en-US" b="1" dirty="0" smtClean="0"/>
              <a:t>1 ÷ 1.4GeV/c </a:t>
            </a:r>
            <a:r>
              <a:rPr lang="en-US" dirty="0" smtClean="0"/>
              <a:t>; from PSB</a:t>
            </a:r>
          </a:p>
          <a:p>
            <a:r>
              <a:rPr lang="en-US" dirty="0" smtClean="0"/>
              <a:t>Maximum intensity : </a:t>
            </a:r>
            <a:r>
              <a:rPr lang="en-US" b="1" dirty="0" smtClean="0"/>
              <a:t>30×10</a:t>
            </a:r>
            <a:r>
              <a:rPr lang="en-US" b="1" baseline="30000" dirty="0" smtClean="0"/>
              <a:t>12</a:t>
            </a:r>
            <a:r>
              <a:rPr lang="en-US" dirty="0" smtClean="0"/>
              <a:t> protons, </a:t>
            </a:r>
            <a:r>
              <a:rPr lang="en-US" b="1" dirty="0" smtClean="0"/>
              <a:t>230ns</a:t>
            </a:r>
            <a:r>
              <a:rPr lang="en-US" dirty="0" smtClean="0"/>
              <a:t> pulse length</a:t>
            </a:r>
          </a:p>
          <a:p>
            <a:r>
              <a:rPr lang="en-US" dirty="0" smtClean="0">
                <a:solidFill>
                  <a:srgbClr val="CC0099"/>
                </a:solidFill>
              </a:rPr>
              <a:t>Experiments: </a:t>
            </a:r>
          </a:p>
          <a:p>
            <a:pPr lvl="1"/>
            <a:r>
              <a:rPr lang="en-US" dirty="0" err="1" smtClean="0"/>
              <a:t>targetry</a:t>
            </a:r>
            <a:r>
              <a:rPr lang="en-US" dirty="0" smtClean="0"/>
              <a:t> experiments: THROUGH - THIMBLE, also using Hg</a:t>
            </a:r>
          </a:p>
          <a:p>
            <a:pPr lvl="1"/>
            <a:r>
              <a:rPr lang="en-US" dirty="0" smtClean="0"/>
              <a:t>significant target development program each year for the ISOLDE users for RIB beams </a:t>
            </a:r>
          </a:p>
          <a:p>
            <a:r>
              <a:rPr lang="en-US" dirty="0" smtClean="0">
                <a:solidFill>
                  <a:srgbClr val="CC0099"/>
                </a:solidFill>
              </a:rPr>
              <a:t>Future:</a:t>
            </a:r>
          </a:p>
          <a:p>
            <a:pPr lvl="1"/>
            <a:r>
              <a:rPr lang="en-US" dirty="0" smtClean="0"/>
              <a:t>The facility is operational and always available </a:t>
            </a:r>
          </a:p>
          <a:p>
            <a:pPr lvl="1"/>
            <a:r>
              <a:rPr lang="en-US" dirty="0" smtClean="0"/>
              <a:t>Tests should be coordinated with the ISOLDE physics program and must get the proper approval (committees, safety, etc.)</a:t>
            </a:r>
          </a:p>
          <a:p>
            <a:pPr lvl="1"/>
            <a:r>
              <a:rPr lang="en-US" dirty="0" smtClean="0"/>
              <a:t>They should also respect the constraints of the existing system</a:t>
            </a:r>
          </a:p>
          <a:p>
            <a:pPr lvl="2"/>
            <a:r>
              <a:rPr lang="en-US" dirty="0" smtClean="0"/>
              <a:t>weight, size, radioactive environment, etc.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>
                <a:solidFill>
                  <a:srgbClr val="006600"/>
                </a:solidFill>
              </a:rPr>
              <a:t>HIE-ISOLDE</a:t>
            </a:r>
            <a:r>
              <a:rPr lang="en-US" dirty="0" smtClean="0"/>
              <a:t> is under design, with the development of several kW targets coupled to LINAC-4 and upgraded PSB operation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Could a test target station be envisaged somewhere in the new design for tests?</a:t>
            </a:r>
          </a:p>
          <a:p>
            <a:pPr lvl="3"/>
            <a:r>
              <a:rPr lang="en-US" b="1" dirty="0" smtClean="0">
                <a:solidFill>
                  <a:srgbClr val="0000FF"/>
                </a:solidFill>
                <a:sym typeface="Wingdings" pitchFamily="2" charset="2"/>
              </a:rPr>
              <a:t>Y. Kadi (CERN/ATB)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is the right person to contact…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ISOLDE target area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 possibilities</a:t>
            </a:r>
            <a:endParaRPr lang="en-US" dirty="0" smtClean="0"/>
          </a:p>
        </p:txBody>
      </p:sp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I.Efthymiopoulos, CERN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E3434-3A7A-4AF6-A879-0FAE7E11D12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ISOLDE target area</a:t>
            </a:r>
            <a:endParaRPr lang="en-US" dirty="0"/>
          </a:p>
        </p:txBody>
      </p:sp>
      <p:pic>
        <p:nvPicPr>
          <p:cNvPr id="18433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9622" y="1371600"/>
            <a:ext cx="6657531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" name="Text Box 12"/>
          <p:cNvSpPr txBox="1">
            <a:spLocks noChangeArrowheads="1"/>
          </p:cNvSpPr>
          <p:nvPr/>
        </p:nvSpPr>
        <p:spPr bwMode="auto">
          <a:xfrm>
            <a:off x="1524000" y="6400800"/>
            <a:ext cx="1981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i="1" dirty="0" smtClean="0">
                <a:solidFill>
                  <a:srgbClr val="C00000"/>
                </a:solidFill>
                <a:latin typeface="Calibri" pitchFamily="34" charset="0"/>
              </a:rPr>
              <a:t>Courtesy : J. Lettry, CERN</a:t>
            </a:r>
            <a:endParaRPr lang="en-US" sz="1400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possibilities</a:t>
            </a:r>
            <a:endParaRPr lang="en-US" dirty="0" smtClean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Beam momentum: 14÷ 24 </a:t>
            </a:r>
            <a:r>
              <a:rPr lang="en-US" dirty="0" err="1" smtClean="0"/>
              <a:t>GeV</a:t>
            </a:r>
            <a:r>
              <a:rPr lang="en-US" dirty="0" smtClean="0"/>
              <a:t>/c, from PS</a:t>
            </a:r>
          </a:p>
          <a:p>
            <a:r>
              <a:rPr lang="en-US" dirty="0" smtClean="0"/>
              <a:t>Maximum Intensity : </a:t>
            </a:r>
            <a:r>
              <a:rPr lang="en-US" b="1" dirty="0" smtClean="0"/>
              <a:t>30×10</a:t>
            </a:r>
            <a:r>
              <a:rPr lang="en-US" b="1" baseline="30000" dirty="0" smtClean="0"/>
              <a:t>12</a:t>
            </a:r>
            <a:r>
              <a:rPr lang="en-US" dirty="0" smtClean="0"/>
              <a:t> </a:t>
            </a:r>
            <a:r>
              <a:rPr lang="en-US" dirty="0" smtClean="0"/>
              <a:t>protons, </a:t>
            </a:r>
            <a:r>
              <a:rPr lang="en-US" dirty="0" smtClean="0"/>
              <a:t>variable  </a:t>
            </a:r>
            <a:r>
              <a:rPr lang="en-US" dirty="0" smtClean="0"/>
              <a:t>pulse length</a:t>
            </a:r>
            <a:r>
              <a:rPr lang="en-US" dirty="0" smtClean="0"/>
              <a:t> and bunch spacing</a:t>
            </a:r>
          </a:p>
          <a:p>
            <a:r>
              <a:rPr lang="en-US" sz="2000" dirty="0" smtClean="0">
                <a:solidFill>
                  <a:srgbClr val="CC0099"/>
                </a:solidFill>
              </a:rPr>
              <a:t>Experiments :</a:t>
            </a:r>
            <a:endParaRPr lang="en-US" sz="2000" dirty="0" smtClean="0">
              <a:solidFill>
                <a:srgbClr val="CC0099"/>
              </a:solidFill>
            </a:endParaRPr>
          </a:p>
          <a:p>
            <a:pPr lvl="1"/>
            <a:r>
              <a:rPr lang="en-US" dirty="0" smtClean="0"/>
              <a:t>MERIT; installed and completed in 2007</a:t>
            </a:r>
          </a:p>
          <a:p>
            <a:r>
              <a:rPr lang="en-US" sz="2400" dirty="0" smtClean="0">
                <a:solidFill>
                  <a:srgbClr val="CC0099"/>
                </a:solidFill>
              </a:rPr>
              <a:t>Future </a:t>
            </a:r>
            <a:r>
              <a:rPr lang="en-US" sz="2400" dirty="0" smtClean="0">
                <a:solidFill>
                  <a:srgbClr val="CC0099"/>
                </a:solidFill>
              </a:rPr>
              <a:t>:</a:t>
            </a:r>
          </a:p>
          <a:p>
            <a:pPr lvl="1"/>
            <a:r>
              <a:rPr lang="en-US" sz="2100" dirty="0" smtClean="0"/>
              <a:t>Unavailable due to </a:t>
            </a:r>
            <a:r>
              <a:rPr lang="en-US" sz="2100" dirty="0" err="1" smtClean="0"/>
              <a:t>nTOF</a:t>
            </a:r>
            <a:r>
              <a:rPr lang="en-US" sz="2100" dirty="0" smtClean="0"/>
              <a:t> operation</a:t>
            </a:r>
            <a:endParaRPr lang="en-US" sz="2100" dirty="0" smtClean="0"/>
          </a:p>
          <a:p>
            <a:endParaRPr lang="en-US" dirty="0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80771" y="4008438"/>
            <a:ext cx="6136446" cy="2373312"/>
          </a:xfrm>
        </p:spPr>
      </p:pic>
      <p:sp>
        <p:nvSpPr>
          <p:cNvPr id="51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I.Efthymiopoulos, CERN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FTN/n-TOF line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 possibilities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AAEE0-71EF-4E90-A6C4-A91C876B973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PS – East Area</a:t>
            </a:r>
          </a:p>
          <a:p>
            <a:pPr lvl="1"/>
            <a:r>
              <a:rPr lang="en-US" dirty="0" smtClean="0"/>
              <a:t>There is a semi-fast extraction to an IRRADIATION facility</a:t>
            </a:r>
          </a:p>
          <a:p>
            <a:pPr lvl="2"/>
            <a:r>
              <a:rPr lang="en-US" dirty="0" smtClean="0"/>
              <a:t>1-4-8 bunches @ 14 </a:t>
            </a:r>
            <a:r>
              <a:rPr lang="en-US" dirty="0" err="1" smtClean="0"/>
              <a:t>GeV</a:t>
            </a:r>
            <a:r>
              <a:rPr lang="en-US" dirty="0" smtClean="0"/>
              <a:t>/c for a total intensity &lt;5×10</a:t>
            </a:r>
            <a:r>
              <a:rPr lang="en-US" baseline="30000" dirty="0" smtClean="0"/>
              <a:t>11</a:t>
            </a:r>
            <a:r>
              <a:rPr lang="en-US" dirty="0" smtClean="0"/>
              <a:t> p</a:t>
            </a:r>
          </a:p>
          <a:p>
            <a:endParaRPr lang="en-US" dirty="0" smtClean="0"/>
          </a:p>
          <a:p>
            <a:r>
              <a:rPr lang="en-US" dirty="0" smtClean="0"/>
              <a:t>Re-use some of the </a:t>
            </a:r>
            <a:r>
              <a:rPr lang="en-US" b="1" dirty="0" smtClean="0"/>
              <a:t>old tunnels attached to PS</a:t>
            </a:r>
          </a:p>
          <a:p>
            <a:pPr lvl="1"/>
            <a:r>
              <a:rPr lang="en-US" b="1" dirty="0" smtClean="0"/>
              <a:t>TT7 tunnel</a:t>
            </a:r>
            <a:r>
              <a:rPr lang="en-US" dirty="0" smtClean="0"/>
              <a:t>: old neutrino target area</a:t>
            </a:r>
          </a:p>
          <a:p>
            <a:pPr lvl="1"/>
            <a:r>
              <a:rPr lang="en-US" b="1" dirty="0" smtClean="0"/>
              <a:t>AD-loop</a:t>
            </a:r>
            <a:r>
              <a:rPr lang="en-US" dirty="0" smtClean="0"/>
              <a:t> : anti-proton ring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 both cases a complete rebuilt of the line is required</a:t>
            </a:r>
          </a:p>
          <a:p>
            <a:pPr lvl="2"/>
            <a:r>
              <a:rPr lang="en-US" dirty="0" smtClean="0"/>
              <a:t>Magnets (available?), power supplies, instrumentation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Needs detailed evaluation study (I.E + R. Steerenberg)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Would also need some “political” support from the management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Other?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 possibilities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CAAEE0-71EF-4E90-A6C4-A91C876B973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TT7 &amp; Anti-Proton Loop tunnels</a:t>
            </a:r>
            <a:endParaRPr lang="en-US" dirty="0"/>
          </a:p>
        </p:txBody>
      </p:sp>
      <p:pic>
        <p:nvPicPr>
          <p:cNvPr id="7" name="Picture 5" descr="EHN1-PST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35137" y="1371600"/>
            <a:ext cx="62865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16200000" flipV="1">
            <a:off x="3848100" y="2933700"/>
            <a:ext cx="3352800" cy="1600200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ine Callout 1 (Accent Bar) 10"/>
          <p:cNvSpPr/>
          <p:nvPr/>
        </p:nvSpPr>
        <p:spPr>
          <a:xfrm>
            <a:off x="8305800" y="4648200"/>
            <a:ext cx="381000" cy="233910"/>
          </a:xfrm>
          <a:prstGeom prst="accentCallout1">
            <a:avLst>
              <a:gd name="adj1" fmla="val 23880"/>
              <a:gd name="adj2" fmla="val -1519"/>
              <a:gd name="adj3" fmla="val 324042"/>
              <a:gd name="adj4" fmla="val -449589"/>
            </a:avLst>
          </a:pr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PS</a:t>
            </a:r>
            <a:endParaRPr 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Line Callout 1 (Accent Bar) 11"/>
          <p:cNvSpPr/>
          <p:nvPr/>
        </p:nvSpPr>
        <p:spPr>
          <a:xfrm>
            <a:off x="8305800" y="3200400"/>
            <a:ext cx="762000" cy="449354"/>
          </a:xfrm>
          <a:prstGeom prst="accentCallout1">
            <a:avLst>
              <a:gd name="adj1" fmla="val 23880"/>
              <a:gd name="adj2" fmla="val -1519"/>
              <a:gd name="adj3" fmla="val 199260"/>
              <a:gd name="adj4" fmla="val -249934"/>
            </a:avLst>
          </a:pr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PS Booster</a:t>
            </a:r>
            <a:endParaRPr lang="en-US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" name="Line Callout 1 (Accent Bar) 12"/>
          <p:cNvSpPr/>
          <p:nvPr/>
        </p:nvSpPr>
        <p:spPr>
          <a:xfrm>
            <a:off x="152400" y="2743200"/>
            <a:ext cx="1371600" cy="787908"/>
          </a:xfrm>
          <a:prstGeom prst="accentCallout1">
            <a:avLst>
              <a:gd name="adj1" fmla="val 57795"/>
              <a:gd name="adj2" fmla="val 107955"/>
              <a:gd name="adj3" fmla="val 86916"/>
              <a:gd name="adj4" fmla="val 310066"/>
            </a:avLst>
          </a:pr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TT7 tunnel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sz="1100" dirty="0" smtClean="0">
                <a:solidFill>
                  <a:schemeClr val="tx1"/>
                </a:solidFill>
                <a:latin typeface="Calibri" pitchFamily="34" charset="0"/>
              </a:rPr>
              <a:t>may not be fully compatible with LINAC4/SPL layout</a:t>
            </a:r>
            <a:endParaRPr lang="en-US" sz="11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Arc 15"/>
          <p:cNvSpPr/>
          <p:nvPr/>
        </p:nvSpPr>
        <p:spPr>
          <a:xfrm rot="20374803">
            <a:off x="4247874" y="3580032"/>
            <a:ext cx="2057400" cy="4191000"/>
          </a:xfrm>
          <a:prstGeom prst="arc">
            <a:avLst>
              <a:gd name="adj1" fmla="val 16910708"/>
              <a:gd name="adj2" fmla="val 21376189"/>
            </a:avLst>
          </a:prstGeom>
          <a:ln w="57150">
            <a:solidFill>
              <a:srgbClr val="FFFF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20690598">
            <a:off x="3503381" y="2287685"/>
            <a:ext cx="2057400" cy="3757097"/>
          </a:xfrm>
          <a:prstGeom prst="arc">
            <a:avLst>
              <a:gd name="adj1" fmla="val 17215752"/>
              <a:gd name="adj2" fmla="val 19367739"/>
            </a:avLst>
          </a:prstGeom>
          <a:ln w="57150">
            <a:solidFill>
              <a:srgbClr val="FFFF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91000" y="3124200"/>
            <a:ext cx="9144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38600" y="1905000"/>
            <a:ext cx="9144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ine Callout 1 (Accent Bar) 19"/>
          <p:cNvSpPr/>
          <p:nvPr/>
        </p:nvSpPr>
        <p:spPr>
          <a:xfrm>
            <a:off x="152400" y="1600200"/>
            <a:ext cx="1371600" cy="403187"/>
          </a:xfrm>
          <a:prstGeom prst="accentCallout1">
            <a:avLst>
              <a:gd name="adj1" fmla="val 57795"/>
              <a:gd name="adj2" fmla="val 107955"/>
              <a:gd name="adj3" fmla="val 144609"/>
              <a:gd name="adj4" fmla="val 294277"/>
            </a:avLst>
          </a:pr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Anti-proton loop</a:t>
            </a:r>
          </a:p>
          <a:p>
            <a:pPr marL="233363" indent="-233363"/>
            <a:endParaRPr lang="en-US" sz="11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3352800"/>
          </a:xfrm>
        </p:spPr>
        <p:txBody>
          <a:bodyPr>
            <a:normAutofit/>
          </a:bodyPr>
          <a:lstStyle/>
          <a:p>
            <a:pPr marL="508000" indent="-508000">
              <a:lnSpc>
                <a:spcPct val="80000"/>
              </a:lnSpc>
              <a:tabLst>
                <a:tab pos="0" algn="l"/>
              </a:tabLst>
              <a:defRPr/>
            </a:pPr>
            <a:r>
              <a:rPr 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Outline</a:t>
            </a:r>
          </a:p>
          <a:p>
            <a:pPr marL="508000" indent="-508000">
              <a:lnSpc>
                <a:spcPct val="80000"/>
              </a:lnSpc>
              <a:buFontTx/>
              <a:buChar char="•"/>
              <a:tabLst>
                <a:tab pos="0" algn="l"/>
              </a:tabLst>
              <a:defRPr/>
            </a:pPr>
            <a:endParaRPr lang="en-US" dirty="0" smtClean="0"/>
          </a:p>
          <a:p>
            <a:pPr marL="508000" indent="-508000">
              <a:lnSpc>
                <a:spcPct val="8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Present possibilities</a:t>
            </a:r>
          </a:p>
          <a:p>
            <a:pPr marL="508000" indent="-508000">
              <a:lnSpc>
                <a:spcPct val="80000"/>
              </a:lnSpc>
              <a:buFontTx/>
              <a:buChar char="•"/>
              <a:tabLst>
                <a:tab pos="0" algn="l"/>
              </a:tabLst>
              <a:defRPr/>
            </a:pPr>
            <a:endParaRPr lang="en-US" dirty="0" smtClean="0">
              <a:hlinkClick r:id="rId2" action="ppaction://hlinkfile"/>
            </a:endParaRPr>
          </a:p>
          <a:p>
            <a:pPr marL="508000" indent="-508000">
              <a:lnSpc>
                <a:spcPct val="8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 smtClean="0"/>
              <a:t>Test facilities in the near future </a:t>
            </a:r>
          </a:p>
          <a:p>
            <a:pPr marL="508000" indent="-508000">
              <a:lnSpc>
                <a:spcPct val="80000"/>
              </a:lnSpc>
              <a:buFontTx/>
              <a:buChar char="•"/>
              <a:tabLst>
                <a:tab pos="0" algn="l"/>
              </a:tabLst>
              <a:defRPr/>
            </a:pPr>
            <a:endParaRPr lang="en-US" dirty="0" smtClean="0"/>
          </a:p>
          <a:p>
            <a:pPr marL="508000" indent="-508000">
              <a:lnSpc>
                <a:spcPct val="80000"/>
              </a:lnSpc>
              <a:buFontTx/>
              <a:buChar char="•"/>
              <a:tabLst>
                <a:tab pos="0" algn="l"/>
              </a:tabLst>
              <a:defRPr/>
            </a:pPr>
            <a:r>
              <a:rPr lang="en-US" dirty="0" smtClean="0"/>
              <a:t>Far future </a:t>
            </a:r>
            <a:r>
              <a:rPr lang="en-US" dirty="0" smtClean="0"/>
              <a:t>possibilities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Future</a:t>
            </a:r>
            <a:r>
              <a:rPr lang="en-US" sz="3200" b="1" dirty="0" smtClean="0"/>
              <a:t> </a:t>
            </a:r>
            <a:r>
              <a:rPr lang="en-US" sz="3200" dirty="0" smtClean="0"/>
              <a:t>test facilities for High-intensity </a:t>
            </a:r>
            <a:r>
              <a:rPr lang="en-US" sz="3200" dirty="0" err="1" smtClean="0"/>
              <a:t>Targetry</a:t>
            </a:r>
            <a:r>
              <a:rPr lang="en-US" sz="3200" dirty="0" smtClean="0"/>
              <a:t> Experiments @ CERN</a:t>
            </a:r>
            <a:r>
              <a:rPr lang="en-US" sz="3200" b="1" dirty="0" smtClean="0"/>
              <a:t> 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CAAEE0-71EF-4E90-A6C4-A91C876B973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facilities in the near future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7E3E2-8DDA-4B22-8EE7-613B19A855C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test facility under study for material irradiation (collimators) under LHC beam conditions </a:t>
            </a:r>
          </a:p>
          <a:p>
            <a:endParaRPr lang="en-US" dirty="0" smtClean="0"/>
          </a:p>
          <a:p>
            <a:r>
              <a:rPr lang="en-US" dirty="0" smtClean="0"/>
              <a:t>Attached to SPS</a:t>
            </a:r>
          </a:p>
          <a:p>
            <a:pPr lvl="1"/>
            <a:r>
              <a:rPr lang="en-US" dirty="0" smtClean="0"/>
              <a:t>TI2 extraction line ; old WANF target area</a:t>
            </a:r>
          </a:p>
          <a:p>
            <a:endParaRPr lang="en-US" dirty="0" smtClean="0"/>
          </a:p>
          <a:p>
            <a:r>
              <a:rPr lang="en-US" dirty="0" smtClean="0"/>
              <a:t>Beam parameters:</a:t>
            </a:r>
          </a:p>
          <a:p>
            <a:pPr lvl="1"/>
            <a:r>
              <a:rPr lang="en-US" dirty="0" smtClean="0"/>
              <a:t>Beam momentum: </a:t>
            </a:r>
            <a:r>
              <a:rPr lang="en-US" b="1" dirty="0" smtClean="0">
                <a:solidFill>
                  <a:srgbClr val="CC0099"/>
                </a:solidFill>
              </a:rPr>
              <a:t>450 </a:t>
            </a:r>
            <a:r>
              <a:rPr lang="en-US" b="1" dirty="0" err="1" smtClean="0">
                <a:solidFill>
                  <a:srgbClr val="CC0099"/>
                </a:solidFill>
              </a:rPr>
              <a:t>GeV</a:t>
            </a:r>
            <a:r>
              <a:rPr lang="en-US" b="1" dirty="0" smtClean="0">
                <a:solidFill>
                  <a:srgbClr val="CC0099"/>
                </a:solidFill>
              </a:rPr>
              <a:t>/c</a:t>
            </a:r>
            <a:endParaRPr lang="en-US" dirty="0" smtClean="0">
              <a:solidFill>
                <a:srgbClr val="CC0099"/>
              </a:solidFill>
            </a:endParaRPr>
          </a:p>
          <a:p>
            <a:pPr lvl="2"/>
            <a:r>
              <a:rPr lang="en-US" dirty="0" smtClean="0"/>
              <a:t>could it go down to SPS injection energy (~</a:t>
            </a:r>
            <a:r>
              <a:rPr lang="en-US" dirty="0" smtClean="0">
                <a:solidFill>
                  <a:srgbClr val="CC0099"/>
                </a:solidFill>
              </a:rPr>
              <a:t>30 </a:t>
            </a:r>
            <a:r>
              <a:rPr lang="en-US" dirty="0" err="1" smtClean="0">
                <a:solidFill>
                  <a:srgbClr val="CC0099"/>
                </a:solidFill>
              </a:rPr>
              <a:t>GeV</a:t>
            </a:r>
            <a:r>
              <a:rPr lang="en-US" dirty="0" smtClean="0">
                <a:solidFill>
                  <a:srgbClr val="CC0099"/>
                </a:solidFill>
              </a:rPr>
              <a:t>/c</a:t>
            </a:r>
            <a:r>
              <a:rPr lang="en-US" dirty="0" smtClean="0"/>
              <a:t>???)</a:t>
            </a:r>
          </a:p>
          <a:p>
            <a:pPr lvl="1"/>
            <a:r>
              <a:rPr lang="en-US" dirty="0" smtClean="0"/>
              <a:t>Bunch intensity: </a:t>
            </a:r>
            <a:r>
              <a:rPr lang="en-US" b="1" dirty="0" smtClean="0">
                <a:solidFill>
                  <a:srgbClr val="CC0099"/>
                </a:solidFill>
              </a:rPr>
              <a:t>5.0×10</a:t>
            </a:r>
            <a:r>
              <a:rPr lang="en-US" b="1" baseline="30000" dirty="0" smtClean="0">
                <a:solidFill>
                  <a:srgbClr val="CC0099"/>
                </a:solidFill>
              </a:rPr>
              <a:t>9</a:t>
            </a:r>
            <a:r>
              <a:rPr lang="en-US" b="1" dirty="0" smtClean="0">
                <a:solidFill>
                  <a:srgbClr val="CC0099"/>
                </a:solidFill>
              </a:rPr>
              <a:t> ÷ 1.15×10</a:t>
            </a:r>
            <a:r>
              <a:rPr lang="en-US" b="1" baseline="30000" dirty="0" smtClean="0">
                <a:solidFill>
                  <a:srgbClr val="CC0099"/>
                </a:solidFill>
              </a:rPr>
              <a:t>11</a:t>
            </a:r>
            <a:r>
              <a:rPr lang="en-US" b="1" dirty="0" smtClean="0">
                <a:solidFill>
                  <a:srgbClr val="CC0099"/>
                </a:solidFill>
              </a:rPr>
              <a:t> </a:t>
            </a:r>
            <a:r>
              <a:rPr lang="en-US" dirty="0" smtClean="0"/>
              <a:t>; 1</a:t>
            </a:r>
            <a:r>
              <a:rPr lang="en-US" dirty="0" smtClean="0"/>
              <a:t> </a:t>
            </a:r>
            <a:r>
              <a:rPr lang="en-US" dirty="0" smtClean="0"/>
              <a:t>÷ 288 bunches, 25ns apart</a:t>
            </a:r>
          </a:p>
          <a:p>
            <a:pPr lvl="1"/>
            <a:r>
              <a:rPr lang="en-US" dirty="0" smtClean="0"/>
              <a:t>P</a:t>
            </a:r>
            <a:r>
              <a:rPr lang="en-US" dirty="0" smtClean="0"/>
              <a:t>ulse energy </a:t>
            </a:r>
            <a:r>
              <a:rPr lang="en-US" dirty="0" smtClean="0">
                <a:solidFill>
                  <a:srgbClr val="CC0099"/>
                </a:solidFill>
              </a:rPr>
              <a:t>2.4MJ</a:t>
            </a:r>
            <a:r>
              <a:rPr lang="en-US" dirty="0" smtClean="0"/>
              <a:t>; length ~</a:t>
            </a:r>
            <a:r>
              <a:rPr lang="en-US" dirty="0" smtClean="0">
                <a:solidFill>
                  <a:srgbClr val="CC0099"/>
                </a:solidFill>
              </a:rPr>
              <a:t>7us</a:t>
            </a:r>
            <a:r>
              <a:rPr lang="en-US" dirty="0" smtClean="0"/>
              <a:t>; </a:t>
            </a:r>
          </a:p>
          <a:p>
            <a:pPr lvl="1"/>
            <a:r>
              <a:rPr lang="en-US" dirty="0" smtClean="0">
                <a:solidFill>
                  <a:srgbClr val="CC0099"/>
                </a:solidFill>
              </a:rPr>
              <a:t>1mm</a:t>
            </a:r>
            <a:r>
              <a:rPr lang="en-US" baseline="30000" dirty="0" smtClean="0">
                <a:solidFill>
                  <a:srgbClr val="CC0099"/>
                </a:solidFill>
              </a:rPr>
              <a:t>2</a:t>
            </a:r>
            <a:r>
              <a:rPr lang="en-US" dirty="0" smtClean="0"/>
              <a:t> beam size at the target</a:t>
            </a:r>
          </a:p>
          <a:p>
            <a:endParaRPr lang="en-US" dirty="0" smtClean="0"/>
          </a:p>
          <a:p>
            <a:r>
              <a:rPr lang="en-US" dirty="0" smtClean="0"/>
              <a:t>Design ongoing; expected to be available for “external” users by </a:t>
            </a:r>
            <a:r>
              <a:rPr lang="en-US" b="1" dirty="0" smtClean="0">
                <a:solidFill>
                  <a:srgbClr val="CC0099"/>
                </a:solidFill>
              </a:rPr>
              <a:t>November 2010</a:t>
            </a:r>
          </a:p>
          <a:p>
            <a:pPr lvl="1"/>
            <a:r>
              <a:rPr lang="en-US" dirty="0" smtClean="0"/>
              <a:t>Part of EU funded program for “</a:t>
            </a:r>
            <a:r>
              <a:rPr lang="en-US" dirty="0" smtClean="0">
                <a:solidFill>
                  <a:srgbClr val="CC0099"/>
                </a:solidFill>
              </a:rPr>
              <a:t>open access</a:t>
            </a:r>
            <a:r>
              <a:rPr lang="en-US" dirty="0" smtClean="0"/>
              <a:t>”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HIRADMAT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Test facilities in the near future </a:t>
            </a:r>
            <a:endParaRPr lang="en-US" sz="3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Test facility (unde</a:t>
            </a:r>
            <a:r>
              <a:rPr lang="en-US" dirty="0" smtClean="0"/>
              <a:t>r study) in old WANF tunnel</a:t>
            </a:r>
          </a:p>
        </p:txBody>
      </p:sp>
      <p:pic>
        <p:nvPicPr>
          <p:cNvPr id="2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1828800" y="2743200"/>
            <a:ext cx="6794909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I.Efthymiopoulos, CERN</a:t>
            </a:r>
            <a:endParaRPr lang="en-US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HIRADMAT</a:t>
            </a:r>
          </a:p>
          <a:p>
            <a:endParaRPr lang="en-US" dirty="0"/>
          </a:p>
        </p:txBody>
      </p:sp>
      <p:sp>
        <p:nvSpPr>
          <p:cNvPr id="25" name="Line Callout 1 (Accent Bar) 24"/>
          <p:cNvSpPr/>
          <p:nvPr/>
        </p:nvSpPr>
        <p:spPr>
          <a:xfrm>
            <a:off x="2057400" y="5410200"/>
            <a:ext cx="2209800" cy="787908"/>
          </a:xfrm>
          <a:prstGeom prst="accentCallout1">
            <a:avLst>
              <a:gd name="adj1" fmla="val 47493"/>
              <a:gd name="adj2" fmla="val 103462"/>
              <a:gd name="adj3" fmla="val -151826"/>
              <a:gd name="adj4" fmla="val 215409"/>
            </a:avLst>
          </a:prstGeom>
          <a:solidFill>
            <a:schemeClr val="bg1"/>
          </a:solidFill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Test area</a:t>
            </a:r>
            <a:endParaRPr lang="en-US" sz="1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115888" indent="-115888"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~10m long </a:t>
            </a:r>
          </a:p>
          <a:p>
            <a:pPr marL="115888" indent="-115888">
              <a:buFont typeface="Wingdings" pitchFamily="2" charset="2"/>
              <a:buChar char="§"/>
            </a:pPr>
            <a:r>
              <a:rPr lang="en-US" sz="1200" dirty="0" smtClean="0">
                <a:solidFill>
                  <a:schemeClr val="tx1"/>
                </a:solidFill>
              </a:rPr>
              <a:t>Nearby tunnel for proximity equipment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44" name="5-Point Star 43"/>
          <p:cNvSpPr/>
          <p:nvPr/>
        </p:nvSpPr>
        <p:spPr>
          <a:xfrm>
            <a:off x="6742385" y="4075385"/>
            <a:ext cx="2286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990600" y="3689132"/>
            <a:ext cx="4191000" cy="304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ine Callout 1 (Accent Bar) 48"/>
          <p:cNvSpPr/>
          <p:nvPr/>
        </p:nvSpPr>
        <p:spPr>
          <a:xfrm>
            <a:off x="6934200" y="2209800"/>
            <a:ext cx="1524000" cy="233910"/>
          </a:xfrm>
          <a:prstGeom prst="accentCallout1">
            <a:avLst>
              <a:gd name="adj1" fmla="val 50751"/>
              <a:gd name="adj2" fmla="val -4538"/>
              <a:gd name="adj3" fmla="val 554142"/>
              <a:gd name="adj4" fmla="val -92596"/>
            </a:avLst>
          </a:prstGeom>
          <a:solidFill>
            <a:schemeClr val="bg1"/>
          </a:solidFill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TI2 tunnel to LHC</a:t>
            </a: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54" name="Line Callout 1 (Accent Bar) 53"/>
          <p:cNvSpPr/>
          <p:nvPr/>
        </p:nvSpPr>
        <p:spPr>
          <a:xfrm>
            <a:off x="7162800" y="2743200"/>
            <a:ext cx="1524000" cy="449354"/>
          </a:xfrm>
          <a:prstGeom prst="accentCallout1">
            <a:avLst>
              <a:gd name="adj1" fmla="val 50751"/>
              <a:gd name="adj2" fmla="val -4538"/>
              <a:gd name="adj3" fmla="val 242165"/>
              <a:gd name="adj4" fmla="val -66096"/>
            </a:avLst>
          </a:prstGeom>
          <a:solidFill>
            <a:schemeClr val="bg1"/>
          </a:solidFill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" tIns="9144" rIns="9144" bIns="9144" rtlCol="0" anchor="ctr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Calibri" pitchFamily="34" charset="0"/>
              </a:rPr>
              <a:t>TT61 tunnel to West Area </a:t>
            </a:r>
            <a:r>
              <a:rPr lang="en-US" sz="1400" i="1" dirty="0" smtClean="0">
                <a:solidFill>
                  <a:schemeClr val="tx1"/>
                </a:solidFill>
                <a:latin typeface="Calibri" pitchFamily="34" charset="0"/>
              </a:rPr>
              <a:t>(empty now)</a:t>
            </a:r>
            <a:endParaRPr lang="en-US" sz="1200" i="1" dirty="0" smtClean="0">
              <a:solidFill>
                <a:schemeClr val="tx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7200" y="3124200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Beam from SPS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e-ABMBStatusReport-02Jun08">
  <a:themeElements>
    <a:clrScheme name="1_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1_Layers">
      <a:majorFont>
        <a:latin typeface="Arial Unicode MS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edia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ie-ABMBStatusReport-02Jun08</Template>
  <TotalTime>2591</TotalTime>
  <Words>652</Words>
  <Application>Microsoft Office PowerPoint</Application>
  <PresentationFormat>On-screen Show (4:3)</PresentationFormat>
  <Paragraphs>143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ie-ABMBStatusReport-02Jun08</vt:lpstr>
      <vt:lpstr>Custom Design</vt:lpstr>
      <vt:lpstr>Median</vt:lpstr>
      <vt:lpstr>Adobe Acrobat Document</vt:lpstr>
      <vt:lpstr>Present and Future test facilities for High-intensity Targetry Experiments @ CERN </vt:lpstr>
      <vt:lpstr>Present possibilities</vt:lpstr>
      <vt:lpstr>Present possibilities</vt:lpstr>
      <vt:lpstr>Present possibilities</vt:lpstr>
      <vt:lpstr>Present possibilities</vt:lpstr>
      <vt:lpstr>Present possibilities</vt:lpstr>
      <vt:lpstr>Future test facilities for High-intensity Targetry Experiments @ CERN </vt:lpstr>
      <vt:lpstr>Test facilities in the near future </vt:lpstr>
      <vt:lpstr>Test facilities in the near future </vt:lpstr>
      <vt:lpstr>Future test facilities for High-intensity Targetry Experiments @ CERN </vt:lpstr>
      <vt:lpstr>Far future possibilities</vt:lpstr>
      <vt:lpstr>Far future possibilities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CNGS Shutdown 2008 Activities     Weekly Report  </dc:title>
  <dc:creator>efthymio</dc:creator>
  <cp:lastModifiedBy>efthymio</cp:lastModifiedBy>
  <cp:revision>243</cp:revision>
  <dcterms:created xsi:type="dcterms:W3CDTF">2008-10-18T06:38:00Z</dcterms:created>
  <dcterms:modified xsi:type="dcterms:W3CDTF">2008-11-06T13:49:52Z</dcterms:modified>
</cp:coreProperties>
</file>