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5" r:id="rId1"/>
    <p:sldMasterId id="2147483924" r:id="rId2"/>
  </p:sldMasterIdLst>
  <p:notesMasterIdLst>
    <p:notesMasterId r:id="rId36"/>
  </p:notesMasterIdLst>
  <p:handoutMasterIdLst>
    <p:handoutMasterId r:id="rId37"/>
  </p:handoutMasterIdLst>
  <p:sldIdLst>
    <p:sldId id="318" r:id="rId3"/>
    <p:sldId id="353" r:id="rId4"/>
    <p:sldId id="376" r:id="rId5"/>
    <p:sldId id="349" r:id="rId6"/>
    <p:sldId id="321" r:id="rId7"/>
    <p:sldId id="322" r:id="rId8"/>
    <p:sldId id="323" r:id="rId9"/>
    <p:sldId id="324" r:id="rId10"/>
    <p:sldId id="325" r:id="rId11"/>
    <p:sldId id="350" r:id="rId12"/>
    <p:sldId id="351" r:id="rId13"/>
    <p:sldId id="375" r:id="rId14"/>
    <p:sldId id="378" r:id="rId15"/>
    <p:sldId id="354" r:id="rId16"/>
    <p:sldId id="361" r:id="rId17"/>
    <p:sldId id="356" r:id="rId18"/>
    <p:sldId id="357" r:id="rId19"/>
    <p:sldId id="358" r:id="rId20"/>
    <p:sldId id="359" r:id="rId21"/>
    <p:sldId id="360" r:id="rId22"/>
    <p:sldId id="377" r:id="rId23"/>
    <p:sldId id="338" r:id="rId24"/>
    <p:sldId id="339" r:id="rId25"/>
    <p:sldId id="340" r:id="rId26"/>
    <p:sldId id="366" r:id="rId27"/>
    <p:sldId id="379" r:id="rId28"/>
    <p:sldId id="368" r:id="rId29"/>
    <p:sldId id="369" r:id="rId30"/>
    <p:sldId id="370" r:id="rId31"/>
    <p:sldId id="371" r:id="rId32"/>
    <p:sldId id="372" r:id="rId33"/>
    <p:sldId id="373" r:id="rId34"/>
    <p:sldId id="374" r:id="rId35"/>
  </p:sldIdLst>
  <p:sldSz cx="9144000" cy="6858000" type="screen4x3"/>
  <p:notesSz cx="6918325" cy="100488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06" autoAdjust="0"/>
    <p:restoredTop sz="94660"/>
  </p:normalViewPr>
  <p:slideViewPr>
    <p:cSldViewPr>
      <p:cViewPr>
        <p:scale>
          <a:sx n="101" d="100"/>
          <a:sy n="101" d="100"/>
        </p:scale>
        <p:origin x="-642" y="-72"/>
      </p:cViewPr>
      <p:guideLst>
        <p:guide orient="horz" pos="144"/>
        <p:guide orient="horz" pos="4176"/>
        <p:guide pos="3120"/>
        <p:guide pos="565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wmf"/><Relationship Id="rId1" Type="http://schemas.openxmlformats.org/officeDocument/2006/relationships/image" Target="../media/image1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9878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893" tIns="47947" rIns="95893" bIns="47947" numCol="1" anchor="t" anchorCtr="0" compatLnSpc="1">
            <a:prstTxWarp prst="textNoShape">
              <a:avLst/>
            </a:prstTxWarp>
          </a:bodyPr>
          <a:lstStyle>
            <a:lvl1pPr defTabSz="958850">
              <a:defRPr sz="1300"/>
            </a:lvl1pPr>
          </a:lstStyle>
          <a:p>
            <a:endParaRPr lang="en-US"/>
          </a:p>
        </p:txBody>
      </p:sp>
      <p:sp>
        <p:nvSpPr>
          <p:cNvPr id="2181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17950" y="0"/>
            <a:ext cx="299878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893" tIns="47947" rIns="95893" bIns="47947" numCol="1" anchor="t" anchorCtr="0" compatLnSpc="1">
            <a:prstTxWarp prst="textNoShape">
              <a:avLst/>
            </a:prstTxWarp>
          </a:bodyPr>
          <a:lstStyle>
            <a:lvl1pPr algn="r" defTabSz="958850">
              <a:defRPr sz="1300"/>
            </a:lvl1pPr>
          </a:lstStyle>
          <a:p>
            <a:fld id="{E13F151F-9B5B-49E0-B8C5-61329ABFD633}" type="datetimeFigureOut">
              <a:rPr lang="en-US"/>
              <a:pPr/>
              <a:t>5/9/2011</a:t>
            </a:fld>
            <a:endParaRPr lang="en-US"/>
          </a:p>
        </p:txBody>
      </p:sp>
      <p:sp>
        <p:nvSpPr>
          <p:cNvPr id="2181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544050"/>
            <a:ext cx="299878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893" tIns="47947" rIns="95893" bIns="47947" numCol="1" anchor="b" anchorCtr="0" compatLnSpc="1">
            <a:prstTxWarp prst="textNoShape">
              <a:avLst/>
            </a:prstTxWarp>
          </a:bodyPr>
          <a:lstStyle>
            <a:lvl1pPr defTabSz="958850">
              <a:defRPr sz="1300"/>
            </a:lvl1pPr>
          </a:lstStyle>
          <a:p>
            <a:endParaRPr lang="en-US"/>
          </a:p>
        </p:txBody>
      </p:sp>
      <p:sp>
        <p:nvSpPr>
          <p:cNvPr id="2181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17950" y="9544050"/>
            <a:ext cx="299878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893" tIns="47947" rIns="95893" bIns="47947" numCol="1" anchor="b" anchorCtr="0" compatLnSpc="1">
            <a:prstTxWarp prst="textNoShape">
              <a:avLst/>
            </a:prstTxWarp>
          </a:bodyPr>
          <a:lstStyle>
            <a:lvl1pPr algn="r" defTabSz="958850">
              <a:defRPr sz="1300"/>
            </a:lvl1pPr>
          </a:lstStyle>
          <a:p>
            <a:fld id="{80D2E8DB-364C-46EF-95B7-74324548F12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8928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9878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893" tIns="47947" rIns="95893" bIns="47947" numCol="1" anchor="t" anchorCtr="0" compatLnSpc="1">
            <a:prstTxWarp prst="textNoShape">
              <a:avLst/>
            </a:prstTxWarp>
          </a:bodyPr>
          <a:lstStyle>
            <a:lvl1pPr defTabSz="958850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3917950" y="0"/>
            <a:ext cx="299878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893" tIns="47947" rIns="95893" bIns="47947" numCol="1" anchor="t" anchorCtr="0" compatLnSpc="1">
            <a:prstTxWarp prst="textNoShape">
              <a:avLst/>
            </a:prstTxWarp>
          </a:bodyPr>
          <a:lstStyle>
            <a:lvl1pPr algn="r" defTabSz="958850">
              <a:defRPr sz="1300"/>
            </a:lvl1pPr>
          </a:lstStyle>
          <a:p>
            <a:fld id="{B56390E4-315D-46DB-98E8-1D9077E334ED}" type="datetimeFigureOut">
              <a:rPr lang="en-US"/>
              <a:pPr/>
              <a:t>5/9/2011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47738" y="754063"/>
            <a:ext cx="5022850" cy="37671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92150" y="4773613"/>
            <a:ext cx="5534025" cy="452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893" tIns="47947" rIns="95893" bIns="4794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9544050"/>
            <a:ext cx="299878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893" tIns="47947" rIns="95893" bIns="47947" numCol="1" anchor="b" anchorCtr="0" compatLnSpc="1">
            <a:prstTxWarp prst="textNoShape">
              <a:avLst/>
            </a:prstTxWarp>
          </a:bodyPr>
          <a:lstStyle>
            <a:lvl1pPr defTabSz="958850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3917950" y="9544050"/>
            <a:ext cx="299878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893" tIns="47947" rIns="95893" bIns="47947" numCol="1" anchor="b" anchorCtr="0" compatLnSpc="1">
            <a:prstTxWarp prst="textNoShape">
              <a:avLst/>
            </a:prstTxWarp>
          </a:bodyPr>
          <a:lstStyle>
            <a:lvl1pPr algn="r" defTabSz="958850">
              <a:defRPr sz="1300"/>
            </a:lvl1pPr>
          </a:lstStyle>
          <a:p>
            <a:fld id="{6C484396-8D4E-48E9-B224-26F78A580A6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4455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6D684D-D7C6-462D-934B-7AC1712DA98D}" type="slidenum">
              <a:rPr lang="en-GB"/>
              <a:pPr/>
              <a:t>6</a:t>
            </a:fld>
            <a:endParaRPr lang="en-GB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87425" y="765175"/>
            <a:ext cx="4979988" cy="3735388"/>
          </a:xfrm>
          <a:noFill/>
          <a:ln cap="flat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1225" y="4783138"/>
            <a:ext cx="5095875" cy="4500562"/>
          </a:xfrm>
        </p:spPr>
        <p:txBody>
          <a:bodyPr lIns="105908" tIns="52965" rIns="105908" bIns="52965"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94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773613"/>
            <a:ext cx="5070475" cy="4521200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ja-JP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25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773613"/>
            <a:ext cx="5070475" cy="4521200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ja-JP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773613"/>
            <a:ext cx="5070475" cy="4521200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ja-JP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66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773613"/>
            <a:ext cx="5070475" cy="4521200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ja-JP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86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773613"/>
            <a:ext cx="5070475" cy="4521200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ja-JP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07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773613"/>
            <a:ext cx="5070475" cy="4521200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ja-JP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 userDrawn="1"/>
        </p:nvSpPr>
        <p:spPr bwMode="auto">
          <a:xfrm>
            <a:off x="5610225" y="0"/>
            <a:ext cx="26988" cy="68580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9" descr="New_DOE_Logo_Color_042808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28600" y="6238875"/>
            <a:ext cx="1743075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ORNL_managed by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5646738" y="6202363"/>
            <a:ext cx="35052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 descr="template graphic_090l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4733925" y="1233488"/>
            <a:ext cx="4292600" cy="422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378" y="1085334"/>
            <a:ext cx="4454622" cy="877163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378" y="2667000"/>
            <a:ext cx="4170536" cy="42473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Formatvorlage des Untertitelmasters durch Klicken bearbeiten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 userDrawn="1"/>
        </p:nvSpPr>
        <p:spPr bwMode="auto">
          <a:xfrm>
            <a:off x="5610225" y="0"/>
            <a:ext cx="26988" cy="68580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9" descr="New_DOE_Logo_Color_042808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28600" y="6238875"/>
            <a:ext cx="1743075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ORNL_managed by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5646738" y="6202363"/>
            <a:ext cx="35052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 descr="template graphic_090l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4733925" y="1233488"/>
            <a:ext cx="4292600" cy="422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378" y="1085334"/>
            <a:ext cx="4454622" cy="877163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378" y="2667000"/>
            <a:ext cx="4170536" cy="42473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20650" y="153988"/>
            <a:ext cx="8775700" cy="4810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20650" y="1354138"/>
            <a:ext cx="4038600" cy="900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311650" y="1354138"/>
            <a:ext cx="4038600" cy="900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20650" y="2406650"/>
            <a:ext cx="4038600" cy="90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11650" y="2406650"/>
            <a:ext cx="4038600" cy="90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>
  <p:cSld name="1_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ChangeArrowheads="1"/>
          </p:cNvSpPr>
          <p:nvPr/>
        </p:nvSpPr>
        <p:spPr bwMode="auto">
          <a:xfrm flipH="1">
            <a:off x="228600" y="6402388"/>
            <a:ext cx="2819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defTabSz="173038">
              <a:lnSpc>
                <a:spcPct val="90000"/>
              </a:lnSpc>
              <a:tabLst>
                <a:tab pos="230188" algn="l"/>
              </a:tabLst>
              <a:defRPr/>
            </a:pPr>
            <a:fld id="{423751B5-035B-4FF4-8869-CEFDBA154F7D}" type="slidenum">
              <a:rPr lang="en-US" sz="90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pPr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	Managed by UT-Battelle</a:t>
            </a:r>
            <a:br>
              <a:rPr lang="en-US" sz="900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	for the U.S. Department of Energy</a:t>
            </a:r>
          </a:p>
        </p:txBody>
      </p:sp>
      <p:pic>
        <p:nvPicPr>
          <p:cNvPr id="7" name="Content Placeholder 10" descr="ORNL emboss_2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077200" y="6216650"/>
            <a:ext cx="8905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56"/>
          <p:cNvSpPr txBox="1">
            <a:spLocks noChangeArrowheads="1"/>
          </p:cNvSpPr>
          <p:nvPr userDrawn="1"/>
        </p:nvSpPr>
        <p:spPr>
          <a:xfrm>
            <a:off x="3124200" y="6477000"/>
            <a:ext cx="2895600" cy="1825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r>
              <a:rPr lang="en-US" sz="900" dirty="0" smtClean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IWSMT-10</a:t>
            </a:r>
            <a:endParaRPr lang="en-US" sz="900" dirty="0">
              <a:solidFill>
                <a:schemeClr val="bg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 flipH="1">
            <a:off x="228600" y="6402388"/>
            <a:ext cx="2819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defTabSz="173038">
              <a:lnSpc>
                <a:spcPct val="90000"/>
              </a:lnSpc>
              <a:tabLst>
                <a:tab pos="230188" algn="l"/>
              </a:tabLst>
              <a:defRPr/>
            </a:pPr>
            <a:fld id="{065C308E-A73F-494F-A2FD-95EC59BFF3D6}" type="slidenum">
              <a:rPr lang="en-US" sz="90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pPr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	Managed by UT-Battelle</a:t>
            </a:r>
            <a:br>
              <a:rPr lang="en-US" sz="900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	for the U.S. Department of Energy</a:t>
            </a:r>
          </a:p>
        </p:txBody>
      </p:sp>
      <p:pic>
        <p:nvPicPr>
          <p:cNvPr id="10" name="Content Placeholder 10" descr="ORNL emboss_2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077200" y="6216650"/>
            <a:ext cx="8905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213" y="52388"/>
            <a:ext cx="82296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80975" y="1423988"/>
            <a:ext cx="3810000" cy="41148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143375" y="1423988"/>
            <a:ext cx="3810000" cy="19812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143375" y="3557588"/>
            <a:ext cx="3810000" cy="19812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11125" y="177800"/>
            <a:ext cx="8229600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1125" y="1344613"/>
            <a:ext cx="8229600" cy="202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 flipH="1">
            <a:off x="228600" y="6402388"/>
            <a:ext cx="2819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defTabSz="173038">
              <a:lnSpc>
                <a:spcPct val="90000"/>
              </a:lnSpc>
              <a:tabLst>
                <a:tab pos="230188" algn="l"/>
              </a:tabLst>
              <a:defRPr/>
            </a:pPr>
            <a:fld id="{8EDAA45C-548B-44B2-B43C-F7E0E8CFADB7}" type="slidenum">
              <a:rPr lang="en-US" sz="90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pPr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	Managed by UT-Battelle</a:t>
            </a:r>
            <a:br>
              <a:rPr lang="en-US" sz="900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	for the U.S. Department of Energy</a:t>
            </a:r>
          </a:p>
        </p:txBody>
      </p:sp>
      <p:pic>
        <p:nvPicPr>
          <p:cNvPr id="1029" name="Content Placeholder 10" descr="ORNL emboss_2.png"/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 bwMode="auto">
          <a:xfrm>
            <a:off x="8077200" y="6216650"/>
            <a:ext cx="8905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56"/>
          <p:cNvSpPr txBox="1">
            <a:spLocks noChangeArrowheads="1"/>
          </p:cNvSpPr>
          <p:nvPr userDrawn="1"/>
        </p:nvSpPr>
        <p:spPr>
          <a:xfrm>
            <a:off x="3124200" y="6477000"/>
            <a:ext cx="2895600" cy="182563"/>
          </a:xfrm>
          <a:prstGeom prst="rect">
            <a:avLst/>
          </a:prstGeom>
          <a:ln/>
        </p:spPr>
        <p:txBody>
          <a:bodyPr/>
          <a:lstStyle/>
          <a:p>
            <a:pPr algn="ctr">
              <a:defRPr/>
            </a:pPr>
            <a:r>
              <a:rPr lang="en-US" sz="90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4th HPTW 2011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35" r:id="rId2"/>
    <p:sldLayoutId id="2147483934" r:id="rId3"/>
    <p:sldLayoutId id="2147483933" r:id="rId4"/>
    <p:sldLayoutId id="2147483932" r:id="rId5"/>
    <p:sldLayoutId id="2147483931" r:id="rId6"/>
    <p:sldLayoutId id="2147483930" r:id="rId7"/>
    <p:sldLayoutId id="2147483929" r:id="rId8"/>
    <p:sldLayoutId id="2147483941" r:id="rId9"/>
    <p:sldLayoutId id="2147483928" r:id="rId10"/>
  </p:sldLayoutIdLst>
  <p:hf hdr="0" ftr="0" dt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 kern="1200">
          <a:solidFill>
            <a:srgbClr val="006C3A"/>
          </a:solidFill>
          <a:latin typeface="Arial Black" pitchFamily="34" charset="0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0" fontAlgn="base" hangingPunct="0">
        <a:lnSpc>
          <a:spcPct val="90000"/>
        </a:lnSpc>
        <a:spcBef>
          <a:spcPts val="1400"/>
        </a:spcBef>
        <a:spcAft>
          <a:spcPct val="0"/>
        </a:spcAft>
        <a:buClr>
          <a:srgbClr val="006C3A"/>
        </a:buClr>
        <a:buFont typeface="Arial" charset="0"/>
        <a:buChar char="•"/>
        <a:defRPr sz="2800" b="1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1pPr>
      <a:lvl2pPr marL="625475" indent="-279400" algn="l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Clr>
          <a:srgbClr val="006C3A"/>
        </a:buClr>
        <a:buFont typeface="Arial" charset="0"/>
        <a:buChar char="–"/>
        <a:defRPr sz="2400" b="1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2pPr>
      <a:lvl3pPr marL="914400" indent="-230188" algn="l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Clr>
          <a:srgbClr val="006C3A"/>
        </a:buClr>
        <a:buFont typeface="Arial" charset="0"/>
        <a:buChar char="•"/>
        <a:defRPr sz="2000" b="1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3pPr>
      <a:lvl4pPr marL="1144588" indent="-173038" algn="l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Clr>
          <a:srgbClr val="006C3A"/>
        </a:buClr>
        <a:buFont typeface="Arial" charset="0"/>
        <a:buChar char="–"/>
        <a:defRPr b="1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4pPr>
      <a:lvl5pPr marL="1482725" indent="-222250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rgbClr val="006C3A"/>
        </a:buClr>
        <a:buFont typeface="Arial" charset="0"/>
        <a:buChar char="»"/>
        <a:defRPr b="1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Placeholder 1"/>
          <p:cNvSpPr>
            <a:spLocks noGrp="1"/>
          </p:cNvSpPr>
          <p:nvPr>
            <p:ph type="title"/>
          </p:nvPr>
        </p:nvSpPr>
        <p:spPr bwMode="auto">
          <a:xfrm>
            <a:off x="111125" y="177800"/>
            <a:ext cx="8229600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2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1125" y="1344613"/>
            <a:ext cx="8229600" cy="202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 flipH="1">
            <a:off x="228600" y="6402388"/>
            <a:ext cx="2819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defTabSz="173038">
              <a:lnSpc>
                <a:spcPct val="90000"/>
              </a:lnSpc>
              <a:tabLst>
                <a:tab pos="230188" algn="l"/>
              </a:tabLst>
              <a:defRPr/>
            </a:pPr>
            <a:fld id="{FC42C1C5-05F2-4F0D-B3C1-6EEC531344B1}" type="slidenum">
              <a:rPr lang="en-US" sz="900">
                <a:solidFill>
                  <a:prstClr val="white">
                    <a:lumMod val="75000"/>
                  </a:prstClr>
                </a:solidFill>
                <a:latin typeface="Times New Roman" pitchFamily="18" charset="0"/>
                <a:cs typeface="Times New Roman" pitchFamily="18" charset="0"/>
              </a:rPr>
              <a:pPr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r>
              <a:rPr lang="en-US" sz="900" dirty="0">
                <a:solidFill>
                  <a:prstClr val="white">
                    <a:lumMod val="75000"/>
                  </a:prstClr>
                </a:solidFill>
                <a:latin typeface="Times New Roman" pitchFamily="18" charset="0"/>
                <a:cs typeface="Times New Roman" pitchFamily="18" charset="0"/>
              </a:rPr>
              <a:t>	Managed by UT-Battelle</a:t>
            </a:r>
            <a:br>
              <a:rPr lang="en-US" sz="900" dirty="0">
                <a:solidFill>
                  <a:prstClr val="white">
                    <a:lumMod val="75000"/>
                  </a:prst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900" dirty="0">
                <a:solidFill>
                  <a:prstClr val="white">
                    <a:lumMod val="75000"/>
                  </a:prstClr>
                </a:solidFill>
                <a:latin typeface="Times New Roman" pitchFamily="18" charset="0"/>
                <a:cs typeface="Times New Roman" pitchFamily="18" charset="0"/>
              </a:rPr>
              <a:t>	for the U.S. Department of Energy</a:t>
            </a:r>
          </a:p>
        </p:txBody>
      </p:sp>
      <p:pic>
        <p:nvPicPr>
          <p:cNvPr id="12293" name="Content Placeholder 10" descr="ORNL emboss_2.png"/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8077200" y="6216650"/>
            <a:ext cx="8905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39" r:id="rId2"/>
    <p:sldLayoutId id="2147483938" r:id="rId3"/>
    <p:sldLayoutId id="2147483937" r:id="rId4"/>
    <p:sldLayoutId id="2147483936" r:id="rId5"/>
  </p:sldLayoutIdLst>
  <p:hf hdr="0" ftr="0" dt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 kern="1200">
          <a:solidFill>
            <a:srgbClr val="006C3A"/>
          </a:solidFill>
          <a:latin typeface="Arial Black" pitchFamily="34" charset="0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0" fontAlgn="base" hangingPunct="0">
        <a:lnSpc>
          <a:spcPct val="90000"/>
        </a:lnSpc>
        <a:spcBef>
          <a:spcPts val="1400"/>
        </a:spcBef>
        <a:spcAft>
          <a:spcPct val="0"/>
        </a:spcAft>
        <a:buClr>
          <a:srgbClr val="006C3A"/>
        </a:buClr>
        <a:buFont typeface="Arial" charset="0"/>
        <a:buChar char="•"/>
        <a:defRPr sz="2800" b="1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1pPr>
      <a:lvl2pPr marL="625475" indent="-279400" algn="l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Clr>
          <a:srgbClr val="006C3A"/>
        </a:buClr>
        <a:buFont typeface="Arial" charset="0"/>
        <a:buChar char="–"/>
        <a:defRPr sz="2400" b="1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2pPr>
      <a:lvl3pPr marL="914400" indent="-230188" algn="l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Clr>
          <a:srgbClr val="006C3A"/>
        </a:buClr>
        <a:buFont typeface="Arial" charset="0"/>
        <a:buChar char="•"/>
        <a:defRPr sz="2000" b="1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3pPr>
      <a:lvl4pPr marL="1144588" indent="-173038" algn="l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Clr>
          <a:srgbClr val="006C3A"/>
        </a:buClr>
        <a:buFont typeface="Arial" charset="0"/>
        <a:buChar char="–"/>
        <a:defRPr b="1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4pPr>
      <a:lvl5pPr marL="1482725" indent="-222250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rgbClr val="006C3A"/>
        </a:buClr>
        <a:buFont typeface="Arial" charset="0"/>
        <a:buChar char="»"/>
        <a:defRPr b="1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8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oleObject" Target="../embeddings/oleObject5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0.png"/><Relationship Id="rId2" Type="http://schemas.openxmlformats.org/officeDocument/2006/relationships/video" Target="file:///\\ornl\nscd\Groups\SNS_Accelerator_Advisory_Committee\20-SNSAAC09_Riemer\6803399m.avi" TargetMode="External"/><Relationship Id="rId1" Type="http://schemas.openxmlformats.org/officeDocument/2006/relationships/video" Target="file:///\\ornl\nscd\Groups\SNS_Accelerator_Advisory_Committee\20-SNSAAC09_Riemer\7A31903m.avi" TargetMode="Externa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oleObject" Target="../embeddings/oleObject1.bin"/><Relationship Id="rId7" Type="http://schemas.openxmlformats.org/officeDocument/2006/relationships/image" Target="../media/image1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20.jpeg"/><Relationship Id="rId5" Type="http://schemas.openxmlformats.org/officeDocument/2006/relationships/image" Target="../media/image18.jpeg"/><Relationship Id="rId10" Type="http://schemas.openxmlformats.org/officeDocument/2006/relationships/image" Target="../media/image17.png"/><Relationship Id="rId4" Type="http://schemas.openxmlformats.org/officeDocument/2006/relationships/image" Target="../media/image15.wmf"/><Relationship Id="rId9" Type="http://schemas.openxmlformats.org/officeDocument/2006/relationships/oleObject" Target="../embeddings/oleObject3.bin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/>
          </p:cNvSpPr>
          <p:nvPr>
            <p:ph type="ctrTitle"/>
          </p:nvPr>
        </p:nvSpPr>
        <p:spPr>
          <a:xfrm>
            <a:off x="114300" y="835025"/>
            <a:ext cx="5219700" cy="1270000"/>
          </a:xfrm>
        </p:spPr>
        <p:txBody>
          <a:bodyPr/>
          <a:lstStyle/>
          <a:p>
            <a:pPr eaLnBrk="1" hangingPunct="1"/>
            <a:r>
              <a:rPr lang="en-US" b="1" smtClean="0"/>
              <a:t>Operational </a:t>
            </a:r>
            <a:r>
              <a:rPr lang="en-US" b="1" smtClean="0"/>
              <a:t>Experience for High Power Spallation Targets</a:t>
            </a:r>
            <a:endParaRPr lang="en-US" smtClean="0"/>
          </a:p>
        </p:txBody>
      </p:sp>
      <p:sp>
        <p:nvSpPr>
          <p:cNvPr id="19458" name="Rectangle 3"/>
          <p:cNvSpPr>
            <a:spLocks noGrp="1"/>
          </p:cNvSpPr>
          <p:nvPr>
            <p:ph type="subTitle" idx="1"/>
          </p:nvPr>
        </p:nvSpPr>
        <p:spPr>
          <a:xfrm>
            <a:off x="114300" y="3065463"/>
            <a:ext cx="4838700" cy="2644775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sz="2000" dirty="0" smtClean="0"/>
              <a:t>John Haines, Bernie </a:t>
            </a:r>
            <a:r>
              <a:rPr lang="en-US" sz="2000" dirty="0" err="1" smtClean="0"/>
              <a:t>Riemer</a:t>
            </a:r>
            <a:r>
              <a:rPr lang="en-US" sz="2000" dirty="0" smtClean="0"/>
              <a:t> (ORNL), </a:t>
            </a:r>
          </a:p>
          <a:p>
            <a:pPr eaLnBrk="1" hangingPunct="1">
              <a:spcBef>
                <a:spcPct val="0"/>
              </a:spcBef>
            </a:pPr>
            <a:r>
              <a:rPr lang="en-US" sz="2000" dirty="0" smtClean="0"/>
              <a:t>Masatoshi </a:t>
            </a:r>
            <a:r>
              <a:rPr lang="en-US" sz="2000" dirty="0" err="1" smtClean="0"/>
              <a:t>Futakawa</a:t>
            </a:r>
            <a:r>
              <a:rPr lang="en-US" sz="2000" dirty="0" smtClean="0"/>
              <a:t> (JAEA), </a:t>
            </a:r>
          </a:p>
          <a:p>
            <a:pPr eaLnBrk="1" hangingPunct="1">
              <a:spcBef>
                <a:spcPct val="0"/>
              </a:spcBef>
            </a:pPr>
            <a:r>
              <a:rPr lang="en-US" sz="2000" dirty="0" smtClean="0"/>
              <a:t>Werner Wagner and Michael </a:t>
            </a:r>
            <a:r>
              <a:rPr lang="en-US" sz="2000" dirty="0" err="1" smtClean="0"/>
              <a:t>Wohlmuther</a:t>
            </a:r>
            <a:r>
              <a:rPr lang="en-US" sz="2000" dirty="0" smtClean="0"/>
              <a:t> (PSI)</a:t>
            </a:r>
          </a:p>
          <a:p>
            <a:pPr eaLnBrk="1" hangingPunct="1"/>
            <a:endParaRPr lang="en-US" sz="2000" dirty="0" smtClean="0"/>
          </a:p>
          <a:p>
            <a:pPr eaLnBrk="1" hangingPunct="1"/>
            <a:r>
              <a:rPr lang="en-US" sz="1800" dirty="0" smtClean="0"/>
              <a:t>4</a:t>
            </a:r>
            <a:r>
              <a:rPr lang="en-US" sz="1800" baseline="30000" dirty="0" smtClean="0"/>
              <a:t>th</a:t>
            </a:r>
            <a:r>
              <a:rPr lang="en-US" sz="1800" dirty="0" smtClean="0"/>
              <a:t> High Power </a:t>
            </a:r>
            <a:r>
              <a:rPr lang="en-US" sz="1800" dirty="0" err="1" smtClean="0"/>
              <a:t>Targetry</a:t>
            </a:r>
            <a:r>
              <a:rPr lang="en-US" sz="1800" dirty="0" smtClean="0"/>
              <a:t> Workshop</a:t>
            </a:r>
          </a:p>
          <a:p>
            <a:pPr eaLnBrk="1" hangingPunct="1"/>
            <a:r>
              <a:rPr lang="en-US" sz="1800" dirty="0" smtClean="0"/>
              <a:t>Malmö, Sweden</a:t>
            </a:r>
          </a:p>
          <a:p>
            <a:pPr eaLnBrk="1" hangingPunct="1"/>
            <a:r>
              <a:rPr lang="en-US" sz="1800" dirty="0" smtClean="0"/>
              <a:t>May </a:t>
            </a:r>
            <a:r>
              <a:rPr lang="en-US" sz="1800" dirty="0" smtClean="0"/>
              <a:t>2, </a:t>
            </a:r>
            <a:r>
              <a:rPr lang="en-US" sz="1800" dirty="0" smtClean="0"/>
              <a:t>2011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9750" y="260350"/>
            <a:ext cx="8229600" cy="819150"/>
          </a:xfrm>
        </p:spPr>
        <p:txBody>
          <a:bodyPr/>
          <a:lstStyle/>
          <a:p>
            <a:pPr eaLnBrk="1" hangingPunct="1"/>
            <a:r>
              <a:rPr lang="de-CH" sz="2800" b="1" smtClean="0"/>
              <a:t>Improvement options for the solid Pb canneloni target</a:t>
            </a:r>
            <a:endParaRPr lang="en-US" sz="2800" b="1" smtClean="0"/>
          </a:p>
        </p:txBody>
      </p:sp>
      <p:sp>
        <p:nvSpPr>
          <p:cNvPr id="52633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276600" y="1828800"/>
            <a:ext cx="3816350" cy="348932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de-CH" sz="2400" smtClean="0"/>
              <a:t>Zr cladding </a:t>
            </a:r>
            <a:r>
              <a:rPr lang="de-CH" sz="2000" smtClean="0"/>
              <a:t>(replacing steel)</a:t>
            </a:r>
            <a:endParaRPr lang="de-CH" sz="160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de-CH" sz="2400" smtClean="0"/>
              <a:t>compaction: </a:t>
            </a:r>
            <a:r>
              <a:rPr lang="de-CH" sz="2000" smtClean="0"/>
              <a:t>closer rod-packing</a:t>
            </a:r>
            <a:r>
              <a:rPr lang="de-CH" sz="2400" smtClean="0"/>
              <a:t> </a:t>
            </a:r>
            <a:r>
              <a:rPr lang="de-CH" sz="1800" smtClean="0"/>
              <a:t>(2 mm gap </a:t>
            </a:r>
            <a:r>
              <a:rPr lang="de-CH" sz="1800" smtClean="0">
                <a:sym typeface="Wingdings" pitchFamily="2" charset="2"/>
              </a:rPr>
              <a:t></a:t>
            </a:r>
            <a:r>
              <a:rPr lang="de-CH" sz="1800" smtClean="0"/>
              <a:t> 1.2 mm)</a:t>
            </a:r>
            <a:endParaRPr lang="de-CH" sz="2000" smtClean="0">
              <a:sym typeface="Wingdings" pitchFamily="2" charset="2"/>
            </a:endParaRPr>
          </a:p>
          <a:p>
            <a:pPr eaLnBrk="1" hangingPunct="1">
              <a:lnSpc>
                <a:spcPct val="80000"/>
              </a:lnSpc>
            </a:pPr>
            <a:r>
              <a:rPr lang="de-CH" sz="2400" smtClean="0"/>
              <a:t>thinner tube wall      </a:t>
            </a:r>
            <a:r>
              <a:rPr lang="de-CH" sz="1800" smtClean="0"/>
              <a:t>(0.75 mm </a:t>
            </a:r>
            <a:r>
              <a:rPr lang="de-CH" sz="1800" smtClean="0">
                <a:sym typeface="Wingdings" pitchFamily="2" charset="2"/>
              </a:rPr>
              <a:t></a:t>
            </a:r>
            <a:r>
              <a:rPr lang="de-CH" sz="1800" smtClean="0"/>
              <a:t> 0.5 mm)</a:t>
            </a:r>
          </a:p>
          <a:p>
            <a:pPr eaLnBrk="1" hangingPunct="1">
              <a:lnSpc>
                <a:spcPct val="80000"/>
              </a:lnSpc>
            </a:pPr>
            <a:r>
              <a:rPr lang="de-CH" sz="2400" smtClean="0">
                <a:cs typeface="Arial" charset="0"/>
              </a:rPr>
              <a:t>Pb-reflectors </a:t>
            </a:r>
            <a:r>
              <a:rPr lang="de-CH" sz="2000" smtClean="0">
                <a:cs typeface="Arial" charset="0"/>
              </a:rPr>
              <a:t>filling the gap around the canneloni structure</a:t>
            </a:r>
          </a:p>
          <a:p>
            <a:pPr eaLnBrk="1" hangingPunct="1">
              <a:lnSpc>
                <a:spcPct val="80000"/>
              </a:lnSpc>
            </a:pPr>
            <a:r>
              <a:rPr lang="de-CH" sz="2400" smtClean="0">
                <a:cs typeface="Arial" charset="0"/>
              </a:rPr>
              <a:t>inverted calotte </a:t>
            </a:r>
            <a:r>
              <a:rPr lang="de-CH" sz="2000" smtClean="0">
                <a:cs typeface="Arial" charset="0"/>
              </a:rPr>
              <a:t>of safety hull</a:t>
            </a:r>
          </a:p>
          <a:p>
            <a:pPr eaLnBrk="1" hangingPunct="1">
              <a:lnSpc>
                <a:spcPct val="80000"/>
              </a:lnSpc>
            </a:pPr>
            <a:r>
              <a:rPr lang="de-CH" sz="2400" smtClean="0">
                <a:cs typeface="Arial" charset="0"/>
              </a:rPr>
              <a:t>No </a:t>
            </a:r>
            <a:r>
              <a:rPr lang="de-CH" sz="2000" smtClean="0">
                <a:cs typeface="Arial" charset="0"/>
              </a:rPr>
              <a:t>(or less)</a:t>
            </a:r>
            <a:r>
              <a:rPr lang="de-CH" sz="2400" smtClean="0">
                <a:cs typeface="Arial" charset="0"/>
              </a:rPr>
              <a:t> STIP samples</a:t>
            </a:r>
          </a:p>
        </p:txBody>
      </p:sp>
      <p:sp>
        <p:nvSpPr>
          <p:cNvPr id="526340" name="Rectangle 4"/>
          <p:cNvSpPr>
            <a:spLocks noChangeArrowheads="1"/>
          </p:cNvSpPr>
          <p:nvPr/>
        </p:nvSpPr>
        <p:spPr bwMode="auto">
          <a:xfrm>
            <a:off x="7308850" y="1798638"/>
            <a:ext cx="1584325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defTabSz="762000">
              <a:spcBef>
                <a:spcPct val="5000"/>
              </a:spcBef>
            </a:pPr>
            <a:r>
              <a:rPr lang="de-CH" sz="2000"/>
              <a:t>→  10-13%</a:t>
            </a:r>
          </a:p>
          <a:p>
            <a:pPr marL="342900" indent="-342900" defTabSz="762000">
              <a:spcBef>
                <a:spcPct val="5000"/>
              </a:spcBef>
            </a:pPr>
            <a:endParaRPr lang="de-CH" sz="2000"/>
          </a:p>
          <a:p>
            <a:pPr marL="342900" indent="-342900" defTabSz="762000">
              <a:spcBef>
                <a:spcPct val="5000"/>
              </a:spcBef>
            </a:pPr>
            <a:r>
              <a:rPr lang="de-CH" sz="2000"/>
              <a:t>→    5%</a:t>
            </a:r>
          </a:p>
          <a:p>
            <a:pPr marL="342900" indent="-342900" defTabSz="762000">
              <a:spcBef>
                <a:spcPct val="5000"/>
              </a:spcBef>
            </a:pPr>
            <a:endParaRPr lang="de-CH" sz="2000"/>
          </a:p>
          <a:p>
            <a:pPr marL="342900" indent="-342900" defTabSz="762000">
              <a:spcBef>
                <a:spcPct val="5000"/>
              </a:spcBef>
            </a:pPr>
            <a:r>
              <a:rPr lang="de-CH" sz="2000"/>
              <a:t>→    5%</a:t>
            </a:r>
          </a:p>
          <a:p>
            <a:pPr marL="342900" indent="-342900" defTabSz="762000">
              <a:spcBef>
                <a:spcPct val="5000"/>
              </a:spcBef>
            </a:pPr>
            <a:endParaRPr lang="de-CH" sz="2000"/>
          </a:p>
          <a:p>
            <a:pPr marL="342900" indent="-342900" defTabSz="762000">
              <a:spcBef>
                <a:spcPct val="20000"/>
              </a:spcBef>
            </a:pPr>
            <a:r>
              <a:rPr lang="de-CH" sz="2000"/>
              <a:t>→  10%</a:t>
            </a:r>
          </a:p>
          <a:p>
            <a:pPr marL="342900" indent="-342900" defTabSz="762000">
              <a:spcBef>
                <a:spcPct val="20000"/>
              </a:spcBef>
            </a:pPr>
            <a:endParaRPr lang="de-CH" sz="2000"/>
          </a:p>
          <a:p>
            <a:pPr marL="342900" indent="-342900" defTabSz="762000">
              <a:spcBef>
                <a:spcPct val="20000"/>
              </a:spcBef>
            </a:pPr>
            <a:r>
              <a:rPr lang="de-CH" sz="2000"/>
              <a:t>→    5%</a:t>
            </a:r>
          </a:p>
          <a:p>
            <a:pPr marL="342900" indent="-342900" defTabSz="762000">
              <a:spcBef>
                <a:spcPct val="50000"/>
              </a:spcBef>
            </a:pPr>
            <a:r>
              <a:rPr lang="de-CH" sz="2000"/>
              <a:t>→  </a:t>
            </a:r>
            <a:r>
              <a:rPr lang="de-CH" sz="2000" u="sng"/>
              <a:t>10%</a:t>
            </a:r>
          </a:p>
          <a:p>
            <a:pPr marL="342900" indent="-342900" defTabSz="762000">
              <a:spcBef>
                <a:spcPct val="5000"/>
              </a:spcBef>
            </a:pPr>
            <a:r>
              <a:rPr lang="de-CH" sz="2000"/>
              <a:t>    </a:t>
            </a:r>
            <a:r>
              <a:rPr lang="de-CH" sz="2000" b="1">
                <a:solidFill>
                  <a:srgbClr val="FF0000"/>
                </a:solidFill>
                <a:sym typeface="Symbol" pitchFamily="18" charset="2"/>
              </a:rPr>
              <a:t></a:t>
            </a:r>
            <a:r>
              <a:rPr lang="de-CH" sz="2000" b="1">
                <a:solidFill>
                  <a:srgbClr val="FF0000"/>
                </a:solidFill>
              </a:rPr>
              <a:t>50%</a:t>
            </a:r>
            <a:endParaRPr lang="en-US" sz="2000" b="1">
              <a:solidFill>
                <a:srgbClr val="FF0000"/>
              </a:solidFill>
            </a:endParaRPr>
          </a:p>
          <a:p>
            <a:pPr marL="342900" indent="-342900" defTabSz="762000">
              <a:spcBef>
                <a:spcPct val="20000"/>
              </a:spcBef>
            </a:pPr>
            <a:endParaRPr lang="de-CH" sz="2000"/>
          </a:p>
          <a:p>
            <a:pPr marL="342900" indent="-342900" defTabSz="762000">
              <a:spcBef>
                <a:spcPct val="20000"/>
              </a:spcBef>
            </a:pPr>
            <a:endParaRPr lang="de-CH" sz="2000"/>
          </a:p>
        </p:txBody>
      </p:sp>
      <p:pic>
        <p:nvPicPr>
          <p:cNvPr id="124932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6275" y="1196975"/>
            <a:ext cx="1592263" cy="230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4933" name="Text Box 6"/>
          <p:cNvSpPr txBox="1">
            <a:spLocks noChangeArrowheads="1"/>
          </p:cNvSpPr>
          <p:nvPr/>
        </p:nvSpPr>
        <p:spPr bwMode="auto">
          <a:xfrm>
            <a:off x="611188" y="3573463"/>
            <a:ext cx="1711325" cy="2444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de-CH" sz="1000" b="1"/>
              <a:t>Scetch from Knud Thomsen</a:t>
            </a:r>
          </a:p>
        </p:txBody>
      </p:sp>
      <p:sp>
        <p:nvSpPr>
          <p:cNvPr id="526343" name="Text Box 7"/>
          <p:cNvSpPr txBox="1">
            <a:spLocks noChangeArrowheads="1"/>
          </p:cNvSpPr>
          <p:nvPr/>
        </p:nvSpPr>
        <p:spPr bwMode="auto">
          <a:xfrm>
            <a:off x="7019925" y="1231900"/>
            <a:ext cx="1919288" cy="396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de-CH" sz="2000" b="1">
                <a:solidFill>
                  <a:schemeClr val="accent2"/>
                </a:solidFill>
              </a:rPr>
              <a:t>predicted gain</a:t>
            </a:r>
          </a:p>
        </p:txBody>
      </p:sp>
      <p:grpSp>
        <p:nvGrpSpPr>
          <p:cNvPr id="124935" name="Group 8"/>
          <p:cNvGrpSpPr>
            <a:grpSpLocks/>
          </p:cNvGrpSpPr>
          <p:nvPr/>
        </p:nvGrpSpPr>
        <p:grpSpPr bwMode="auto">
          <a:xfrm>
            <a:off x="612775" y="4032250"/>
            <a:ext cx="1655763" cy="2133600"/>
            <a:chOff x="2372" y="1301"/>
            <a:chExt cx="2345" cy="2541"/>
          </a:xfrm>
        </p:grpSpPr>
        <p:pic>
          <p:nvPicPr>
            <p:cNvPr id="124939" name="Picture 9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372" y="1301"/>
              <a:ext cx="1264" cy="24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4940" name="Picture 10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495" y="1346"/>
              <a:ext cx="1222" cy="24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26348" name="Line 12"/>
          <p:cNvSpPr>
            <a:spLocks noChangeShapeType="1"/>
          </p:cNvSpPr>
          <p:nvPr/>
        </p:nvSpPr>
        <p:spPr bwMode="auto">
          <a:xfrm flipH="1" flipV="1">
            <a:off x="1476375" y="2492375"/>
            <a:ext cx="1876425" cy="984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526349" name="Line 13"/>
          <p:cNvSpPr>
            <a:spLocks noChangeShapeType="1"/>
          </p:cNvSpPr>
          <p:nvPr/>
        </p:nvSpPr>
        <p:spPr bwMode="auto">
          <a:xfrm flipH="1">
            <a:off x="1331913" y="4038600"/>
            <a:ext cx="2097087" cy="9032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526350" name="Line 14"/>
          <p:cNvSpPr>
            <a:spLocks noChangeShapeType="1"/>
          </p:cNvSpPr>
          <p:nvPr/>
        </p:nvSpPr>
        <p:spPr bwMode="auto">
          <a:xfrm flipH="1">
            <a:off x="2209800" y="4800600"/>
            <a:ext cx="1219200" cy="10048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triangle" w="lg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3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263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63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263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26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26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26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26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26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26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526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3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5263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526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526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3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5263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526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526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34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52634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526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34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52634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34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52634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6348" grpId="0" animBg="1"/>
      <p:bldP spid="526349" grpId="0" animBg="1"/>
      <p:bldP spid="52635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3" name="Picture 4" descr="DSC_220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1785938"/>
            <a:ext cx="3960813" cy="265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54" name="Picture 5" descr="DSC_225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6100" y="1173163"/>
            <a:ext cx="3960813" cy="265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55" name="Picture 6" descr="DSC_222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6100" y="3933825"/>
            <a:ext cx="3602038" cy="241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1639" name="Text Box 7"/>
          <p:cNvSpPr txBox="1">
            <a:spLocks noChangeArrowheads="1"/>
          </p:cNvSpPr>
          <p:nvPr/>
        </p:nvSpPr>
        <p:spPr bwMode="auto">
          <a:xfrm>
            <a:off x="250825" y="4648200"/>
            <a:ext cx="3600450" cy="915988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r>
              <a:rPr lang="de-CH" b="1"/>
              <a:t>Status: </a:t>
            </a:r>
          </a:p>
          <a:p>
            <a:r>
              <a:rPr lang="de-CH" b="1">
                <a:solidFill>
                  <a:srgbClr val="CC0000"/>
                </a:solidFill>
              </a:rPr>
              <a:t>Operated @ 0.9 MW </a:t>
            </a:r>
          </a:p>
          <a:p>
            <a:r>
              <a:rPr lang="de-CH" b="1">
                <a:solidFill>
                  <a:srgbClr val="CC0000"/>
                </a:solidFill>
              </a:rPr>
              <a:t>April 2009 – Dec. 2010</a:t>
            </a:r>
            <a:endParaRPr lang="de-CH" sz="2000" b="1">
              <a:solidFill>
                <a:srgbClr val="CC0000"/>
              </a:solidFill>
            </a:endParaRPr>
          </a:p>
        </p:txBody>
      </p:sp>
      <p:sp>
        <p:nvSpPr>
          <p:cNvPr id="125957" name="Text Box 8"/>
          <p:cNvSpPr txBox="1">
            <a:spLocks noChangeArrowheads="1"/>
          </p:cNvSpPr>
          <p:nvPr/>
        </p:nvSpPr>
        <p:spPr bwMode="auto">
          <a:xfrm>
            <a:off x="179388" y="735013"/>
            <a:ext cx="3960812" cy="822325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r>
              <a:rPr lang="de-CH" b="1"/>
              <a:t>The new Zr-Pb cannellomi target for SINQ</a:t>
            </a:r>
            <a:endParaRPr lang="de-CH" sz="2000" b="1">
              <a:solidFill>
                <a:srgbClr val="CC0000"/>
              </a:solidFill>
            </a:endParaRPr>
          </a:p>
        </p:txBody>
      </p:sp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228600" y="5637213"/>
            <a:ext cx="3733800" cy="915987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r>
              <a:rPr lang="de-CH" b="1"/>
              <a:t>Neutron flux gain: </a:t>
            </a:r>
          </a:p>
          <a:p>
            <a:r>
              <a:rPr lang="de-CH" b="1">
                <a:solidFill>
                  <a:srgbClr val="CC0000"/>
                </a:solidFill>
              </a:rPr>
              <a:t>54% compared to Target Mark 3 (2004 / 2005)</a:t>
            </a:r>
            <a:endParaRPr lang="de-CH" sz="2000" b="1">
              <a:solidFill>
                <a:srgbClr val="CC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816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16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81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1639" grpId="0" animBg="1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SINQ neutron production statistics 1997-2010</a:t>
            </a:r>
            <a:endParaRPr lang="en-US" smtClean="0"/>
          </a:p>
        </p:txBody>
      </p:sp>
      <p:graphicFrame>
        <p:nvGraphicFramePr>
          <p:cNvPr id="186371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-323850" y="981075"/>
          <a:ext cx="9144000" cy="681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372" name="Chart" r:id="rId3" imgW="11791950" imgH="8791575" progId="Excel.Chart.8">
                  <p:embed/>
                </p:oleObj>
              </mc:Choice>
              <mc:Fallback>
                <p:oleObj name="Chart" r:id="rId3" imgW="11791950" imgH="8791575" progId="Excel.Char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23850" y="981075"/>
                        <a:ext cx="9144000" cy="6818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4997" name="AutoShape 1029"/>
          <p:cNvSpPr>
            <a:spLocks noChangeArrowheads="1"/>
          </p:cNvSpPr>
          <p:nvPr/>
        </p:nvSpPr>
        <p:spPr bwMode="auto">
          <a:xfrm>
            <a:off x="6804025" y="5445125"/>
            <a:ext cx="2270125" cy="1081088"/>
          </a:xfrm>
          <a:prstGeom prst="leftArrowCallout">
            <a:avLst>
              <a:gd name="adj1" fmla="val 18750"/>
              <a:gd name="adj2" fmla="val 25000"/>
              <a:gd name="adj3" fmla="val 18374"/>
              <a:gd name="adj4" fmla="val 87917"/>
            </a:avLst>
          </a:prstGeom>
          <a:solidFill>
            <a:srgbClr val="DEE9FE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/>
            <a:r>
              <a:rPr lang="de-DE" b="1">
                <a:solidFill>
                  <a:srgbClr val="000080"/>
                </a:solidFill>
                <a:ea typeface="ＭＳ Ｐゴシック" pitchFamily="34" charset="-128"/>
              </a:rPr>
              <a:t>Together with 75%</a:t>
            </a:r>
            <a:br>
              <a:rPr lang="de-DE" b="1">
                <a:solidFill>
                  <a:srgbClr val="000080"/>
                </a:solidFill>
                <a:ea typeface="ＭＳ Ｐゴシック" pitchFamily="34" charset="-128"/>
              </a:rPr>
            </a:br>
            <a:r>
              <a:rPr lang="de-DE" b="1">
                <a:solidFill>
                  <a:srgbClr val="000080"/>
                </a:solidFill>
                <a:ea typeface="ＭＳ Ｐゴシック" pitchFamily="34" charset="-128"/>
              </a:rPr>
              <a:t>p-beam upgrade</a:t>
            </a:r>
            <a:br>
              <a:rPr lang="de-DE" b="1">
                <a:solidFill>
                  <a:srgbClr val="000080"/>
                </a:solidFill>
                <a:ea typeface="ＭＳ Ｐゴシック" pitchFamily="34" charset="-128"/>
              </a:rPr>
            </a:br>
            <a:r>
              <a:rPr lang="de-DE" b="1">
                <a:solidFill>
                  <a:srgbClr val="000080"/>
                </a:solidFill>
                <a:ea typeface="ＭＳ Ｐゴシック" pitchFamily="34" charset="-128"/>
              </a:rPr>
              <a:t>300% more flux</a:t>
            </a:r>
            <a:br>
              <a:rPr lang="de-DE" b="1">
                <a:solidFill>
                  <a:srgbClr val="000080"/>
                </a:solidFill>
                <a:ea typeface="ＭＳ Ｐゴシック" pitchFamily="34" charset="-128"/>
              </a:rPr>
            </a:br>
            <a:r>
              <a:rPr lang="de-DE" b="1">
                <a:solidFill>
                  <a:srgbClr val="000080"/>
                </a:solidFill>
                <a:ea typeface="ＭＳ Ｐゴシック" pitchFamily="34" charset="-128"/>
              </a:rPr>
              <a:t>since 1999!!</a:t>
            </a:r>
          </a:p>
        </p:txBody>
      </p:sp>
      <p:sp>
        <p:nvSpPr>
          <p:cNvPr id="26631" name="Text Box 7"/>
          <p:cNvSpPr txBox="1">
            <a:spLocks noChangeArrowheads="1"/>
          </p:cNvSpPr>
          <p:nvPr/>
        </p:nvSpPr>
        <p:spPr bwMode="auto">
          <a:xfrm rot="-5400000">
            <a:off x="4352925" y="3130550"/>
            <a:ext cx="987425" cy="365125"/>
          </a:xfrm>
          <a:prstGeom prst="rect">
            <a:avLst/>
          </a:prstGeom>
          <a:solidFill>
            <a:srgbClr val="FFFF99"/>
          </a:solidFill>
          <a:ln w="28575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/>
            <a:r>
              <a:rPr lang="de-CH" sz="1600" b="1">
                <a:latin typeface="Arial Narrow" pitchFamily="34" charset="0"/>
              </a:rPr>
              <a:t>MEGAPIE</a:t>
            </a:r>
            <a:endParaRPr lang="en-US" sz="1600" b="1">
              <a:latin typeface="Arial Narrow" pitchFamily="34" charset="0"/>
            </a:endParaRPr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7645400" y="1295400"/>
            <a:ext cx="1331913" cy="730250"/>
          </a:xfrm>
          <a:prstGeom prst="rect">
            <a:avLst/>
          </a:prstGeom>
          <a:solidFill>
            <a:srgbClr val="FFFF99"/>
          </a:solidFill>
          <a:ln w="28575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/>
            <a:r>
              <a:rPr lang="de-CH" sz="2000" b="1">
                <a:latin typeface="Arial Narrow" pitchFamily="34" charset="0"/>
              </a:rPr>
              <a:t>compact cannelloni</a:t>
            </a:r>
            <a:endParaRPr lang="en-US" sz="2000" b="1">
              <a:latin typeface="Arial Narrow" pitchFamily="34" charset="0"/>
            </a:endParaRPr>
          </a:p>
        </p:txBody>
      </p:sp>
      <p:sp>
        <p:nvSpPr>
          <p:cNvPr id="26629" name="Line 5"/>
          <p:cNvSpPr>
            <a:spLocks noChangeShapeType="1"/>
          </p:cNvSpPr>
          <p:nvPr/>
        </p:nvSpPr>
        <p:spPr bwMode="auto">
          <a:xfrm flipH="1">
            <a:off x="6781800" y="2016125"/>
            <a:ext cx="863600" cy="5746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triangle" w="lg" len="lg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4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7" grpId="0" animBg="1" autoUpdateAnimBg="0"/>
      <p:bldP spid="26631" grpId="0" animBg="1"/>
      <p:bldP spid="26628" grpId="0" animBg="1"/>
      <p:bldP spid="2662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Rectangle 2"/>
          <p:cNvSpPr>
            <a:spLocks noGrp="1"/>
          </p:cNvSpPr>
          <p:nvPr>
            <p:ph type="title"/>
          </p:nvPr>
        </p:nvSpPr>
        <p:spPr>
          <a:xfrm>
            <a:off x="1143000" y="2643188"/>
            <a:ext cx="6781800" cy="661987"/>
          </a:xfrm>
        </p:spPr>
        <p:txBody>
          <a:bodyPr/>
          <a:lstStyle/>
          <a:p>
            <a:r>
              <a:rPr lang="de-CH" sz="4400" smtClean="0"/>
              <a:t>JSNS mercury target</a:t>
            </a:r>
            <a:endParaRPr lang="en-US" sz="4400" smtClean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7" name="Picture 2" descr="IMG_044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0" y="4000500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8418" name="Rectangle 5"/>
          <p:cNvSpPr>
            <a:spLocks noChangeArrowheads="1"/>
          </p:cNvSpPr>
          <p:nvPr/>
        </p:nvSpPr>
        <p:spPr bwMode="auto">
          <a:xfrm>
            <a:off x="1524000" y="0"/>
            <a:ext cx="5867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ja-JP" sz="4400" b="1">
                <a:solidFill>
                  <a:schemeClr val="folHlink"/>
                </a:solidFill>
              </a:rPr>
              <a:t>JSNS Hg Target</a:t>
            </a:r>
            <a:endParaRPr lang="en-US" altLang="ja-JP" sz="3200" b="1"/>
          </a:p>
        </p:txBody>
      </p:sp>
      <p:sp>
        <p:nvSpPr>
          <p:cNvPr id="188419" name="Text Box 12"/>
          <p:cNvSpPr txBox="1">
            <a:spLocks noChangeArrowheads="1"/>
          </p:cNvSpPr>
          <p:nvPr/>
        </p:nvSpPr>
        <p:spPr bwMode="auto">
          <a:xfrm>
            <a:off x="152400" y="971550"/>
            <a:ext cx="5334000" cy="2914650"/>
          </a:xfrm>
          <a:prstGeom prst="rect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174625" indent="-174625">
              <a:buFontTx/>
              <a:buChar char="•"/>
            </a:pPr>
            <a:r>
              <a:rPr lang="de-CH" altLang="ja-JP" b="1"/>
              <a:t>Proton Beam (design parameters):</a:t>
            </a:r>
          </a:p>
          <a:p>
            <a:pPr marL="566738" lvl="1" indent="-219075">
              <a:buFontTx/>
              <a:buChar char="•"/>
            </a:pPr>
            <a:r>
              <a:rPr lang="de-CH" altLang="ja-JP" b="1"/>
              <a:t>3 GeV, 25 Hz rep rate, 0.33 mA </a:t>
            </a:r>
            <a:r>
              <a:rPr lang="de-CH" altLang="ja-JP" b="1">
                <a:sym typeface="Symbol" pitchFamily="18" charset="2"/>
              </a:rPr>
              <a:t></a:t>
            </a:r>
            <a:r>
              <a:rPr lang="de-CH" altLang="ja-JP" b="1"/>
              <a:t> 1 MW</a:t>
            </a:r>
          </a:p>
          <a:p>
            <a:pPr marL="174625" indent="-174625">
              <a:buFontTx/>
              <a:buChar char="•"/>
            </a:pPr>
            <a:r>
              <a:rPr lang="de-CH" altLang="ja-JP" b="1"/>
              <a:t>Hg Target:</a:t>
            </a:r>
          </a:p>
          <a:p>
            <a:pPr marL="566738" lvl="1" indent="-219075">
              <a:buFontTx/>
              <a:buChar char="•"/>
            </a:pPr>
            <a:r>
              <a:rPr lang="en-US" altLang="ja-JP" b="1"/>
              <a:t>Cross-flow type, with multi wall vessel</a:t>
            </a:r>
          </a:p>
          <a:p>
            <a:pPr marL="566738" lvl="1" indent="-219075">
              <a:buFontTx/>
              <a:buChar char="•"/>
            </a:pPr>
            <a:r>
              <a:rPr lang="en-US" altLang="ja-JP" b="1"/>
              <a:t>Hg leak detectors between walls </a:t>
            </a:r>
          </a:p>
          <a:p>
            <a:pPr marL="566738" lvl="1" indent="-219075">
              <a:buFontTx/>
              <a:buChar char="•"/>
            </a:pPr>
            <a:r>
              <a:rPr lang="en-US" altLang="ja-JP" b="1"/>
              <a:t>All components of circulation system on trolley</a:t>
            </a:r>
          </a:p>
          <a:p>
            <a:pPr marL="566738" lvl="1" indent="-219075">
              <a:buFontTx/>
              <a:buChar char="•"/>
            </a:pPr>
            <a:r>
              <a:rPr lang="en-US" altLang="ja-JP" b="1"/>
              <a:t>Hot cell : Hands-on maintenance</a:t>
            </a:r>
          </a:p>
          <a:p>
            <a:pPr marL="566738" lvl="1" indent="-219075">
              <a:buFontTx/>
              <a:buChar char="•"/>
            </a:pPr>
            <a:r>
              <a:rPr lang="en-US" altLang="ja-JP" b="1"/>
              <a:t>Vibration measuring system to diagnose pressure wave effects</a:t>
            </a:r>
            <a:endParaRPr lang="de-CH" altLang="ja-JP" b="1"/>
          </a:p>
        </p:txBody>
      </p:sp>
      <p:pic>
        <p:nvPicPr>
          <p:cNvPr id="188420" name="Picture 7" descr="名称未設定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62600" y="809625"/>
            <a:ext cx="3810000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8421" name="Text Box 9"/>
          <p:cNvSpPr txBox="1">
            <a:spLocks noChangeArrowheads="1"/>
          </p:cNvSpPr>
          <p:nvPr/>
        </p:nvSpPr>
        <p:spPr bwMode="auto">
          <a:xfrm>
            <a:off x="7270750" y="2743200"/>
            <a:ext cx="18732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b="1"/>
              <a:t>Length  12 m</a:t>
            </a:r>
          </a:p>
          <a:p>
            <a:r>
              <a:rPr lang="en-US" altLang="ja-JP" b="1"/>
              <a:t>Height   4 m</a:t>
            </a:r>
          </a:p>
          <a:p>
            <a:r>
              <a:rPr lang="en-US" altLang="ja-JP" b="1"/>
              <a:t>Width    2.6 m</a:t>
            </a:r>
          </a:p>
          <a:p>
            <a:r>
              <a:rPr lang="en-US" altLang="ja-JP" b="1"/>
              <a:t>Weight  315 ton</a:t>
            </a:r>
            <a:endParaRPr lang="en-US" altLang="ja-JP"/>
          </a:p>
        </p:txBody>
      </p:sp>
      <p:pic>
        <p:nvPicPr>
          <p:cNvPr id="188422" name="Picture 10" descr="名称未設定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011613"/>
            <a:ext cx="5105400" cy="284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5" name="Picture 2" descr="ビーム履歴（?6Q!K_110221_availabilityなし_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295400"/>
            <a:ext cx="8991600" cy="545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0466" name="Text Box 3"/>
          <p:cNvSpPr txBox="1">
            <a:spLocks noChangeArrowheads="1"/>
          </p:cNvSpPr>
          <p:nvPr/>
        </p:nvSpPr>
        <p:spPr bwMode="auto">
          <a:xfrm>
            <a:off x="762000" y="152400"/>
            <a:ext cx="77517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en-US" altLang="ja-JP" sz="4400" b="1">
                <a:solidFill>
                  <a:srgbClr val="006108"/>
                </a:solidFill>
              </a:rPr>
              <a:t>Beam power on JSNS target</a:t>
            </a:r>
            <a:r>
              <a:rPr kumimoji="1" lang="en-US" altLang="ja-JP" sz="240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89" name="Text Box 12"/>
          <p:cNvSpPr txBox="1">
            <a:spLocks noChangeArrowheads="1"/>
          </p:cNvSpPr>
          <p:nvPr/>
        </p:nvSpPr>
        <p:spPr bwMode="auto">
          <a:xfrm>
            <a:off x="5638800" y="5181600"/>
            <a:ext cx="1752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ja-JP" altLang="en-US">
              <a:solidFill>
                <a:srgbClr val="0000FF"/>
              </a:solidFill>
              <a:latin typeface="HELVETICA" pitchFamily="34" charset="0"/>
            </a:endParaRPr>
          </a:p>
        </p:txBody>
      </p:sp>
      <p:pic>
        <p:nvPicPr>
          <p:cNvPr id="191490" name="Picture 14" descr="IMG_088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0" y="762000"/>
            <a:ext cx="3352800" cy="255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1491" name="Text Box 26"/>
          <p:cNvSpPr txBox="1">
            <a:spLocks noChangeArrowheads="1"/>
          </p:cNvSpPr>
          <p:nvPr/>
        </p:nvSpPr>
        <p:spPr bwMode="auto">
          <a:xfrm>
            <a:off x="381000" y="762000"/>
            <a:ext cx="449580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1450" indent="-171450">
              <a:buFont typeface="Arial" charset="0"/>
              <a:buChar char="•"/>
            </a:pPr>
            <a:r>
              <a:rPr lang="en-US" altLang="ja-JP" sz="2000">
                <a:solidFill>
                  <a:srgbClr val="000080"/>
                </a:solidFill>
                <a:latin typeface="Arial Bold" pitchFamily="34" charset="0"/>
              </a:rPr>
              <a:t>Temperature rise of mercury vessel  for 120 kW &amp; 300 kW beam power agreed with estimates</a:t>
            </a:r>
          </a:p>
          <a:p>
            <a:pPr marL="628650" lvl="1" indent="-171450">
              <a:buFont typeface="Arial" charset="0"/>
              <a:buChar char="•"/>
            </a:pPr>
            <a:r>
              <a:rPr lang="en-US" altLang="ja-JP" sz="2000">
                <a:solidFill>
                  <a:srgbClr val="000080"/>
                </a:solidFill>
                <a:latin typeface="Arial Bold" pitchFamily="34" charset="0"/>
              </a:rPr>
              <a:t>Confirmed operation of the mercury circulation system</a:t>
            </a:r>
            <a:r>
              <a:rPr lang="ja-JP" altLang="en-US" sz="2000">
                <a:solidFill>
                  <a:srgbClr val="000080"/>
                </a:solidFill>
                <a:latin typeface="Arial Bold" pitchFamily="34" charset="0"/>
              </a:rPr>
              <a:t>；</a:t>
            </a:r>
            <a:r>
              <a:rPr lang="en-US" altLang="ja-JP" sz="2000">
                <a:solidFill>
                  <a:srgbClr val="000080"/>
                </a:solidFill>
                <a:latin typeface="Arial Bold" pitchFamily="34" charset="0"/>
              </a:rPr>
              <a:t> </a:t>
            </a:r>
            <a:r>
              <a:rPr lang="en-US" altLang="ja-JP" sz="2000">
                <a:solidFill>
                  <a:schemeClr val="accent2"/>
                </a:solidFill>
                <a:latin typeface="Arial Bold" pitchFamily="34" charset="0"/>
              </a:rPr>
              <a:t>EM pump</a:t>
            </a:r>
            <a:r>
              <a:rPr lang="en-US" altLang="ja-JP" sz="2000">
                <a:solidFill>
                  <a:srgbClr val="000080"/>
                </a:solidFill>
                <a:latin typeface="Arial Bold" pitchFamily="34" charset="0"/>
              </a:rPr>
              <a:t>, heat exchanger, etc.</a:t>
            </a:r>
            <a:r>
              <a:rPr lang="en-US" altLang="ja-JP">
                <a:solidFill>
                  <a:srgbClr val="000080"/>
                </a:solidFill>
                <a:latin typeface="HELVETICA" pitchFamily="34" charset="0"/>
              </a:rPr>
              <a:t>  </a:t>
            </a:r>
          </a:p>
        </p:txBody>
      </p:sp>
      <p:grpSp>
        <p:nvGrpSpPr>
          <p:cNvPr id="191492" name="Group 27"/>
          <p:cNvGrpSpPr>
            <a:grpSpLocks/>
          </p:cNvGrpSpPr>
          <p:nvPr/>
        </p:nvGrpSpPr>
        <p:grpSpPr bwMode="auto">
          <a:xfrm>
            <a:off x="685800" y="4052888"/>
            <a:ext cx="3276600" cy="2271712"/>
            <a:chOff x="3600" y="2736"/>
            <a:chExt cx="2064" cy="1431"/>
          </a:xfrm>
        </p:grpSpPr>
        <p:pic>
          <p:nvPicPr>
            <p:cNvPr id="191495" name="Picture 28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696" y="2736"/>
              <a:ext cx="1968" cy="1431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</p:pic>
        <p:sp>
          <p:nvSpPr>
            <p:cNvPr id="191496" name="Text Box 29"/>
            <p:cNvSpPr txBox="1">
              <a:spLocks noChangeArrowheads="1"/>
            </p:cNvSpPr>
            <p:nvPr/>
          </p:nvSpPr>
          <p:spPr bwMode="auto">
            <a:xfrm>
              <a:off x="5232" y="2880"/>
              <a:ext cx="273" cy="173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ja-JP" sz="1200">
                  <a:solidFill>
                    <a:schemeClr val="tx2"/>
                  </a:solidFill>
                  <a:latin typeface="HELVETICA" pitchFamily="34" charset="0"/>
                </a:rPr>
                <a:t>Hg</a:t>
              </a:r>
            </a:p>
          </p:txBody>
        </p:sp>
        <p:sp>
          <p:nvSpPr>
            <p:cNvPr id="191497" name="Text Box 30"/>
            <p:cNvSpPr txBox="1">
              <a:spLocks noChangeArrowheads="1"/>
            </p:cNvSpPr>
            <p:nvPr/>
          </p:nvSpPr>
          <p:spPr bwMode="auto">
            <a:xfrm>
              <a:off x="3840" y="3888"/>
              <a:ext cx="819" cy="173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ja-JP" sz="1200">
                  <a:solidFill>
                    <a:schemeClr val="tx2"/>
                  </a:solidFill>
                  <a:latin typeface="HELVETICA" pitchFamily="34" charset="0"/>
                </a:rPr>
                <a:t>Proton beam</a:t>
              </a:r>
            </a:p>
          </p:txBody>
        </p:sp>
        <p:sp>
          <p:nvSpPr>
            <p:cNvPr id="191498" name="Rectangle 31"/>
            <p:cNvSpPr>
              <a:spLocks noChangeArrowheads="1"/>
            </p:cNvSpPr>
            <p:nvPr/>
          </p:nvSpPr>
          <p:spPr bwMode="auto">
            <a:xfrm>
              <a:off x="3600" y="2976"/>
              <a:ext cx="987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>
                  <a:solidFill>
                    <a:srgbClr val="0000FF"/>
                  </a:solidFill>
                  <a:latin typeface="HELVETICA" pitchFamily="34" charset="0"/>
                </a:rPr>
                <a:t>Temp. measuring</a:t>
              </a:r>
            </a:p>
            <a:p>
              <a:r>
                <a:rPr lang="en-US" altLang="ja-JP" sz="1400">
                  <a:solidFill>
                    <a:srgbClr val="0000FF"/>
                  </a:solidFill>
                  <a:latin typeface="HELVETICA" pitchFamily="34" charset="0"/>
                </a:rPr>
                <a:t> point</a:t>
              </a:r>
              <a:endParaRPr lang="en-US" altLang="ja-JP">
                <a:solidFill>
                  <a:srgbClr val="0000FF"/>
                </a:solidFill>
                <a:latin typeface="HELVETICA" pitchFamily="34" charset="0"/>
              </a:endParaRPr>
            </a:p>
          </p:txBody>
        </p:sp>
        <p:sp>
          <p:nvSpPr>
            <p:cNvPr id="191499" name="Line 32"/>
            <p:cNvSpPr>
              <a:spLocks noChangeShapeType="1"/>
            </p:cNvSpPr>
            <p:nvPr/>
          </p:nvSpPr>
          <p:spPr bwMode="auto">
            <a:xfrm>
              <a:off x="3888" y="3312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91493" name="Rectangle 33"/>
          <p:cNvSpPr>
            <a:spLocks noChangeArrowheads="1"/>
          </p:cNvSpPr>
          <p:nvPr/>
        </p:nvSpPr>
        <p:spPr bwMode="auto">
          <a:xfrm>
            <a:off x="457200" y="0"/>
            <a:ext cx="82883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3600" b="1">
                <a:solidFill>
                  <a:schemeClr val="folHlink"/>
                </a:solidFill>
                <a:latin typeface="HELVETICA" pitchFamily="34" charset="0"/>
              </a:rPr>
              <a:t>Confirmation of target system design</a:t>
            </a:r>
            <a:endParaRPr lang="en-US" altLang="ja-JP" sz="3200" b="1">
              <a:latin typeface="HELVETICA" pitchFamily="34" charset="0"/>
            </a:endParaRPr>
          </a:p>
        </p:txBody>
      </p:sp>
      <p:pic>
        <p:nvPicPr>
          <p:cNvPr id="191494" name="Picture 106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43400" y="3213100"/>
            <a:ext cx="4191000" cy="31115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Rectangle 2"/>
          <p:cNvSpPr>
            <a:spLocks noChangeArrowheads="1"/>
          </p:cNvSpPr>
          <p:nvPr/>
        </p:nvSpPr>
        <p:spPr bwMode="auto">
          <a:xfrm>
            <a:off x="3386138" y="3662363"/>
            <a:ext cx="2659062" cy="2543175"/>
          </a:xfrm>
          <a:prstGeom prst="rect">
            <a:avLst/>
          </a:prstGeom>
          <a:solidFill>
            <a:srgbClr val="FFFFD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19353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67138" y="3890963"/>
            <a:ext cx="2209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3539" name="Rectangle 4"/>
          <p:cNvSpPr>
            <a:spLocks noChangeArrowheads="1"/>
          </p:cNvSpPr>
          <p:nvPr/>
        </p:nvSpPr>
        <p:spPr bwMode="auto">
          <a:xfrm>
            <a:off x="314325" y="3678238"/>
            <a:ext cx="2895600" cy="2514600"/>
          </a:xfrm>
          <a:prstGeom prst="rect">
            <a:avLst/>
          </a:prstGeom>
          <a:solidFill>
            <a:srgbClr val="FFECF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193540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1525" y="3906838"/>
            <a:ext cx="2286000" cy="212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3541" name="Group 6"/>
          <p:cNvGrpSpPr>
            <a:grpSpLocks/>
          </p:cNvGrpSpPr>
          <p:nvPr/>
        </p:nvGrpSpPr>
        <p:grpSpPr bwMode="auto">
          <a:xfrm>
            <a:off x="1447800" y="1143000"/>
            <a:ext cx="2840038" cy="2157413"/>
            <a:chOff x="1344" y="960"/>
            <a:chExt cx="2448" cy="2400"/>
          </a:xfrm>
        </p:grpSpPr>
        <p:sp>
          <p:nvSpPr>
            <p:cNvPr id="193578" name="Arc 7"/>
            <p:cNvSpPr>
              <a:spLocks/>
            </p:cNvSpPr>
            <p:nvPr/>
          </p:nvSpPr>
          <p:spPr bwMode="auto">
            <a:xfrm flipH="1" flipV="1">
              <a:off x="1344" y="960"/>
              <a:ext cx="1217" cy="2400"/>
            </a:xfrm>
            <a:custGeom>
              <a:avLst/>
              <a:gdLst>
                <a:gd name="T0" fmla="*/ 0 w 21856"/>
                <a:gd name="T1" fmla="*/ 0 h 43197"/>
                <a:gd name="T2" fmla="*/ 0 w 21856"/>
                <a:gd name="T3" fmla="*/ 0 h 43197"/>
                <a:gd name="T4" fmla="*/ 0 w 21856"/>
                <a:gd name="T5" fmla="*/ 0 h 43197"/>
                <a:gd name="T6" fmla="*/ 0 60000 65536"/>
                <a:gd name="T7" fmla="*/ 0 60000 65536"/>
                <a:gd name="T8" fmla="*/ 0 60000 65536"/>
                <a:gd name="T9" fmla="*/ 0 w 21856"/>
                <a:gd name="T10" fmla="*/ 0 h 43197"/>
                <a:gd name="T11" fmla="*/ 21856 w 21856"/>
                <a:gd name="T12" fmla="*/ 43197 h 4319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856" h="43197" fill="none" extrusionOk="0">
                  <a:moveTo>
                    <a:pt x="-1" y="1"/>
                  </a:moveTo>
                  <a:cubicBezTo>
                    <a:pt x="85" y="0"/>
                    <a:pt x="170" y="-1"/>
                    <a:pt x="256" y="0"/>
                  </a:cubicBezTo>
                  <a:cubicBezTo>
                    <a:pt x="12185" y="0"/>
                    <a:pt x="21856" y="9670"/>
                    <a:pt x="21856" y="21600"/>
                  </a:cubicBezTo>
                  <a:cubicBezTo>
                    <a:pt x="21856" y="33401"/>
                    <a:pt x="12384" y="43018"/>
                    <a:pt x="584" y="43197"/>
                  </a:cubicBezTo>
                </a:path>
                <a:path w="21856" h="43197" stroke="0" extrusionOk="0">
                  <a:moveTo>
                    <a:pt x="-1" y="1"/>
                  </a:moveTo>
                  <a:cubicBezTo>
                    <a:pt x="85" y="0"/>
                    <a:pt x="170" y="-1"/>
                    <a:pt x="256" y="0"/>
                  </a:cubicBezTo>
                  <a:cubicBezTo>
                    <a:pt x="12185" y="0"/>
                    <a:pt x="21856" y="9670"/>
                    <a:pt x="21856" y="21600"/>
                  </a:cubicBezTo>
                  <a:cubicBezTo>
                    <a:pt x="21856" y="33401"/>
                    <a:pt x="12384" y="43018"/>
                    <a:pt x="584" y="43197"/>
                  </a:cubicBezTo>
                  <a:lnTo>
                    <a:pt x="256" y="21600"/>
                  </a:lnTo>
                  <a:close/>
                </a:path>
              </a:pathLst>
            </a:cu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3579" name="Line 8"/>
            <p:cNvSpPr>
              <a:spLocks noChangeShapeType="1"/>
            </p:cNvSpPr>
            <p:nvPr/>
          </p:nvSpPr>
          <p:spPr bwMode="auto">
            <a:xfrm>
              <a:off x="2496" y="960"/>
              <a:ext cx="1296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93542" name="Oval 9"/>
          <p:cNvSpPr>
            <a:spLocks noChangeArrowheads="1"/>
          </p:cNvSpPr>
          <p:nvPr/>
        </p:nvSpPr>
        <p:spPr bwMode="auto">
          <a:xfrm>
            <a:off x="2424113" y="1624013"/>
            <a:ext cx="1316037" cy="1211262"/>
          </a:xfrm>
          <a:prstGeom prst="ellipse">
            <a:avLst/>
          </a:prstGeom>
          <a:gradFill rotWithShape="0">
            <a:gsLst>
              <a:gs pos="0">
                <a:srgbClr val="FF1827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93543" name="Arc 10"/>
          <p:cNvSpPr>
            <a:spLocks/>
          </p:cNvSpPr>
          <p:nvPr/>
        </p:nvSpPr>
        <p:spPr bwMode="auto">
          <a:xfrm flipH="1">
            <a:off x="2279650" y="1774825"/>
            <a:ext cx="484188" cy="850900"/>
          </a:xfrm>
          <a:custGeom>
            <a:avLst/>
            <a:gdLst>
              <a:gd name="T0" fmla="*/ 2147483647 w 21600"/>
              <a:gd name="T1" fmla="*/ 0 h 41139"/>
              <a:gd name="T2" fmla="*/ 2147483647 w 21600"/>
              <a:gd name="T3" fmla="*/ 2147483647 h 41139"/>
              <a:gd name="T4" fmla="*/ 0 w 21600"/>
              <a:gd name="T5" fmla="*/ 2147483647 h 41139"/>
              <a:gd name="T6" fmla="*/ 0 60000 65536"/>
              <a:gd name="T7" fmla="*/ 0 60000 65536"/>
              <a:gd name="T8" fmla="*/ 0 60000 65536"/>
              <a:gd name="T9" fmla="*/ 0 w 21600"/>
              <a:gd name="T10" fmla="*/ 0 h 41139"/>
              <a:gd name="T11" fmla="*/ 21600 w 21600"/>
              <a:gd name="T12" fmla="*/ 41139 h 4113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41139" fill="none" extrusionOk="0">
                <a:moveTo>
                  <a:pt x="6498" y="-1"/>
                </a:moveTo>
                <a:cubicBezTo>
                  <a:pt x="15487" y="2835"/>
                  <a:pt x="21600" y="11172"/>
                  <a:pt x="21600" y="20599"/>
                </a:cubicBezTo>
                <a:cubicBezTo>
                  <a:pt x="21600" y="29953"/>
                  <a:pt x="15578" y="38245"/>
                  <a:pt x="6682" y="41139"/>
                </a:cubicBezTo>
              </a:path>
              <a:path w="21600" h="41139" stroke="0" extrusionOk="0">
                <a:moveTo>
                  <a:pt x="6498" y="-1"/>
                </a:moveTo>
                <a:cubicBezTo>
                  <a:pt x="15487" y="2835"/>
                  <a:pt x="21600" y="11172"/>
                  <a:pt x="21600" y="20599"/>
                </a:cubicBezTo>
                <a:cubicBezTo>
                  <a:pt x="21600" y="29953"/>
                  <a:pt x="15578" y="38245"/>
                  <a:pt x="6682" y="41139"/>
                </a:cubicBezTo>
                <a:lnTo>
                  <a:pt x="0" y="20599"/>
                </a:lnTo>
                <a:close/>
              </a:path>
            </a:pathLst>
          </a:custGeom>
          <a:noFill/>
          <a:ln w="19050">
            <a:solidFill>
              <a:srgbClr val="FF1827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3544" name="Arc 11"/>
          <p:cNvSpPr>
            <a:spLocks/>
          </p:cNvSpPr>
          <p:nvPr/>
        </p:nvSpPr>
        <p:spPr bwMode="auto">
          <a:xfrm flipH="1">
            <a:off x="2625725" y="1879600"/>
            <a:ext cx="346075" cy="641350"/>
          </a:xfrm>
          <a:custGeom>
            <a:avLst/>
            <a:gdLst>
              <a:gd name="T0" fmla="*/ 2147483647 w 21600"/>
              <a:gd name="T1" fmla="*/ 0 h 41139"/>
              <a:gd name="T2" fmla="*/ 2147483647 w 21600"/>
              <a:gd name="T3" fmla="*/ 2147483647 h 41139"/>
              <a:gd name="T4" fmla="*/ 0 w 21600"/>
              <a:gd name="T5" fmla="*/ 2147483647 h 41139"/>
              <a:gd name="T6" fmla="*/ 0 60000 65536"/>
              <a:gd name="T7" fmla="*/ 0 60000 65536"/>
              <a:gd name="T8" fmla="*/ 0 60000 65536"/>
              <a:gd name="T9" fmla="*/ 0 w 21600"/>
              <a:gd name="T10" fmla="*/ 0 h 41139"/>
              <a:gd name="T11" fmla="*/ 21600 w 21600"/>
              <a:gd name="T12" fmla="*/ 41139 h 4113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41139" fill="none" extrusionOk="0">
                <a:moveTo>
                  <a:pt x="6498" y="-1"/>
                </a:moveTo>
                <a:cubicBezTo>
                  <a:pt x="15487" y="2835"/>
                  <a:pt x="21600" y="11172"/>
                  <a:pt x="21600" y="20599"/>
                </a:cubicBezTo>
                <a:cubicBezTo>
                  <a:pt x="21600" y="29953"/>
                  <a:pt x="15578" y="38245"/>
                  <a:pt x="6682" y="41139"/>
                </a:cubicBezTo>
              </a:path>
              <a:path w="21600" h="41139" stroke="0" extrusionOk="0">
                <a:moveTo>
                  <a:pt x="6498" y="-1"/>
                </a:moveTo>
                <a:cubicBezTo>
                  <a:pt x="15487" y="2835"/>
                  <a:pt x="21600" y="11172"/>
                  <a:pt x="21600" y="20599"/>
                </a:cubicBezTo>
                <a:cubicBezTo>
                  <a:pt x="21600" y="29953"/>
                  <a:pt x="15578" y="38245"/>
                  <a:pt x="6682" y="41139"/>
                </a:cubicBezTo>
                <a:lnTo>
                  <a:pt x="0" y="20599"/>
                </a:lnTo>
                <a:close/>
              </a:path>
            </a:pathLst>
          </a:custGeom>
          <a:noFill/>
          <a:ln w="19050">
            <a:solidFill>
              <a:srgbClr val="FF1827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3545" name="Arc 12"/>
          <p:cNvSpPr>
            <a:spLocks/>
          </p:cNvSpPr>
          <p:nvPr/>
        </p:nvSpPr>
        <p:spPr bwMode="auto">
          <a:xfrm flipH="1">
            <a:off x="1863725" y="1622425"/>
            <a:ext cx="762000" cy="1257300"/>
          </a:xfrm>
          <a:custGeom>
            <a:avLst/>
            <a:gdLst>
              <a:gd name="T0" fmla="*/ 2147483647 w 21600"/>
              <a:gd name="T1" fmla="*/ 0 h 40932"/>
              <a:gd name="T2" fmla="*/ 2147483647 w 21600"/>
              <a:gd name="T3" fmla="*/ 2147483647 h 40932"/>
              <a:gd name="T4" fmla="*/ 0 w 21600"/>
              <a:gd name="T5" fmla="*/ 2147483647 h 40932"/>
              <a:gd name="T6" fmla="*/ 0 60000 65536"/>
              <a:gd name="T7" fmla="*/ 0 60000 65536"/>
              <a:gd name="T8" fmla="*/ 0 60000 65536"/>
              <a:gd name="T9" fmla="*/ 0 w 21600"/>
              <a:gd name="T10" fmla="*/ 0 h 40932"/>
              <a:gd name="T11" fmla="*/ 21600 w 21600"/>
              <a:gd name="T12" fmla="*/ 40932 h 4093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40932" fill="none" extrusionOk="0">
                <a:moveTo>
                  <a:pt x="7120" y="-1"/>
                </a:moveTo>
                <a:cubicBezTo>
                  <a:pt x="15791" y="3026"/>
                  <a:pt x="21600" y="11207"/>
                  <a:pt x="21600" y="20392"/>
                </a:cubicBezTo>
                <a:cubicBezTo>
                  <a:pt x="21600" y="29746"/>
                  <a:pt x="15578" y="38038"/>
                  <a:pt x="6682" y="40932"/>
                </a:cubicBezTo>
              </a:path>
              <a:path w="21600" h="40932" stroke="0" extrusionOk="0">
                <a:moveTo>
                  <a:pt x="7120" y="-1"/>
                </a:moveTo>
                <a:cubicBezTo>
                  <a:pt x="15791" y="3026"/>
                  <a:pt x="21600" y="11207"/>
                  <a:pt x="21600" y="20392"/>
                </a:cubicBezTo>
                <a:cubicBezTo>
                  <a:pt x="21600" y="29746"/>
                  <a:pt x="15578" y="38038"/>
                  <a:pt x="6682" y="40932"/>
                </a:cubicBezTo>
                <a:lnTo>
                  <a:pt x="0" y="20392"/>
                </a:lnTo>
                <a:close/>
              </a:path>
            </a:pathLst>
          </a:custGeom>
          <a:noFill/>
          <a:ln w="19050">
            <a:solidFill>
              <a:srgbClr val="FF1827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3546" name="Arc 13"/>
          <p:cNvSpPr>
            <a:spLocks/>
          </p:cNvSpPr>
          <p:nvPr/>
        </p:nvSpPr>
        <p:spPr bwMode="auto">
          <a:xfrm flipH="1">
            <a:off x="1219200" y="1143000"/>
            <a:ext cx="1347788" cy="2209800"/>
          </a:xfrm>
          <a:custGeom>
            <a:avLst/>
            <a:gdLst>
              <a:gd name="T0" fmla="*/ 2147483647 w 24669"/>
              <a:gd name="T1" fmla="*/ 0 h 43200"/>
              <a:gd name="T2" fmla="*/ 0 w 24669"/>
              <a:gd name="T3" fmla="*/ 2147483647 h 43200"/>
              <a:gd name="T4" fmla="*/ 2147483647 w 24669"/>
              <a:gd name="T5" fmla="*/ 2147483647 h 43200"/>
              <a:gd name="T6" fmla="*/ 0 60000 65536"/>
              <a:gd name="T7" fmla="*/ 0 60000 65536"/>
              <a:gd name="T8" fmla="*/ 0 60000 65536"/>
              <a:gd name="T9" fmla="*/ 0 w 24669"/>
              <a:gd name="T10" fmla="*/ 0 h 43200"/>
              <a:gd name="T11" fmla="*/ 24669 w 24669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669" h="43200" fill="none" extrusionOk="0">
                <a:moveTo>
                  <a:pt x="3068" y="0"/>
                </a:moveTo>
                <a:cubicBezTo>
                  <a:pt x="14998" y="0"/>
                  <a:pt x="24669" y="9670"/>
                  <a:pt x="24669" y="21600"/>
                </a:cubicBezTo>
                <a:cubicBezTo>
                  <a:pt x="24669" y="33529"/>
                  <a:pt x="14998" y="43200"/>
                  <a:pt x="3069" y="43200"/>
                </a:cubicBezTo>
                <a:cubicBezTo>
                  <a:pt x="2042" y="43200"/>
                  <a:pt x="1016" y="43126"/>
                  <a:pt x="-1" y="42980"/>
                </a:cubicBezTo>
              </a:path>
              <a:path w="24669" h="43200" stroke="0" extrusionOk="0">
                <a:moveTo>
                  <a:pt x="3068" y="0"/>
                </a:moveTo>
                <a:cubicBezTo>
                  <a:pt x="14998" y="0"/>
                  <a:pt x="24669" y="9670"/>
                  <a:pt x="24669" y="21600"/>
                </a:cubicBezTo>
                <a:cubicBezTo>
                  <a:pt x="24669" y="33529"/>
                  <a:pt x="14998" y="43200"/>
                  <a:pt x="3069" y="43200"/>
                </a:cubicBezTo>
                <a:cubicBezTo>
                  <a:pt x="2042" y="43200"/>
                  <a:pt x="1016" y="43126"/>
                  <a:pt x="-1" y="42980"/>
                </a:cubicBezTo>
                <a:lnTo>
                  <a:pt x="3069" y="21600"/>
                </a:lnTo>
                <a:close/>
              </a:path>
            </a:pathLst>
          </a:custGeom>
          <a:noFill/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3547" name="Line 14"/>
          <p:cNvSpPr>
            <a:spLocks noChangeShapeType="1"/>
          </p:cNvSpPr>
          <p:nvPr/>
        </p:nvSpPr>
        <p:spPr bwMode="auto">
          <a:xfrm flipH="1" flipV="1">
            <a:off x="1724025" y="1354138"/>
            <a:ext cx="139700" cy="104775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3548" name="Line 15"/>
          <p:cNvSpPr>
            <a:spLocks noChangeShapeType="1"/>
          </p:cNvSpPr>
          <p:nvPr/>
        </p:nvSpPr>
        <p:spPr bwMode="auto">
          <a:xfrm flipH="1">
            <a:off x="1377950" y="2668588"/>
            <a:ext cx="139700" cy="52387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3549" name="Line 16"/>
          <p:cNvSpPr>
            <a:spLocks noChangeShapeType="1"/>
          </p:cNvSpPr>
          <p:nvPr/>
        </p:nvSpPr>
        <p:spPr bwMode="auto">
          <a:xfrm flipH="1">
            <a:off x="1793875" y="3036888"/>
            <a:ext cx="138113" cy="104775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3550" name="Line 17"/>
          <p:cNvSpPr>
            <a:spLocks noChangeShapeType="1"/>
          </p:cNvSpPr>
          <p:nvPr/>
        </p:nvSpPr>
        <p:spPr bwMode="auto">
          <a:xfrm flipH="1" flipV="1">
            <a:off x="1239838" y="2036763"/>
            <a:ext cx="207962" cy="53975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3551" name="Text Box 18"/>
          <p:cNvSpPr txBox="1">
            <a:spLocks noChangeArrowheads="1"/>
          </p:cNvSpPr>
          <p:nvPr/>
        </p:nvSpPr>
        <p:spPr bwMode="auto">
          <a:xfrm>
            <a:off x="2840038" y="1981200"/>
            <a:ext cx="4048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chemeClr val="accent2"/>
                </a:solidFill>
                <a:latin typeface="Times New Roman" pitchFamily="18" charset="0"/>
              </a:rPr>
              <a:t>A</a:t>
            </a:r>
            <a:endParaRPr lang="en-US" altLang="ja-JP"/>
          </a:p>
        </p:txBody>
      </p:sp>
      <p:sp>
        <p:nvSpPr>
          <p:cNvPr id="193552" name="Text Box 19"/>
          <p:cNvSpPr txBox="1">
            <a:spLocks noChangeArrowheads="1"/>
          </p:cNvSpPr>
          <p:nvPr/>
        </p:nvSpPr>
        <p:spPr bwMode="auto">
          <a:xfrm>
            <a:off x="2230438" y="1524000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chemeClr val="accent2"/>
                </a:solidFill>
                <a:latin typeface="Times New Roman" pitchFamily="18" charset="0"/>
              </a:rPr>
              <a:t>B</a:t>
            </a:r>
            <a:endParaRPr lang="en-US" altLang="ja-JP"/>
          </a:p>
        </p:txBody>
      </p:sp>
      <p:sp>
        <p:nvSpPr>
          <p:cNvPr id="193553" name="Text Box 20"/>
          <p:cNvSpPr txBox="1">
            <a:spLocks noChangeArrowheads="1"/>
          </p:cNvSpPr>
          <p:nvPr/>
        </p:nvSpPr>
        <p:spPr bwMode="auto">
          <a:xfrm>
            <a:off x="1468438" y="1752600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chemeClr val="accent2"/>
                </a:solidFill>
                <a:latin typeface="Times New Roman" pitchFamily="18" charset="0"/>
              </a:rPr>
              <a:t>C</a:t>
            </a:r>
            <a:endParaRPr lang="en-US" altLang="ja-JP"/>
          </a:p>
        </p:txBody>
      </p:sp>
      <p:sp>
        <p:nvSpPr>
          <p:cNvPr id="193554" name="Text Box 21"/>
          <p:cNvSpPr txBox="1">
            <a:spLocks noChangeArrowheads="1"/>
          </p:cNvSpPr>
          <p:nvPr/>
        </p:nvSpPr>
        <p:spPr bwMode="auto">
          <a:xfrm>
            <a:off x="314325" y="3754438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chemeClr val="hlink"/>
                </a:solidFill>
                <a:latin typeface="Times New Roman" pitchFamily="18" charset="0"/>
              </a:rPr>
              <a:t>A</a:t>
            </a:r>
            <a:endParaRPr lang="en-US" altLang="ja-JP"/>
          </a:p>
        </p:txBody>
      </p:sp>
      <p:sp>
        <p:nvSpPr>
          <p:cNvPr id="193555" name="Text Box 22"/>
          <p:cNvSpPr txBox="1">
            <a:spLocks noChangeArrowheads="1"/>
          </p:cNvSpPr>
          <p:nvPr/>
        </p:nvSpPr>
        <p:spPr bwMode="auto">
          <a:xfrm>
            <a:off x="3386138" y="3738563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chemeClr val="hlink"/>
                </a:solidFill>
                <a:latin typeface="Times New Roman" pitchFamily="18" charset="0"/>
              </a:rPr>
              <a:t>B</a:t>
            </a:r>
            <a:endParaRPr lang="en-US" altLang="ja-JP"/>
          </a:p>
        </p:txBody>
      </p:sp>
      <p:sp>
        <p:nvSpPr>
          <p:cNvPr id="193556" name="Rectangle 23"/>
          <p:cNvSpPr>
            <a:spLocks noChangeArrowheads="1"/>
          </p:cNvSpPr>
          <p:nvPr/>
        </p:nvSpPr>
        <p:spPr bwMode="auto">
          <a:xfrm>
            <a:off x="6294438" y="3654425"/>
            <a:ext cx="2590800" cy="259080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grpSp>
        <p:nvGrpSpPr>
          <p:cNvPr id="193557" name="Group 24"/>
          <p:cNvGrpSpPr>
            <a:grpSpLocks/>
          </p:cNvGrpSpPr>
          <p:nvPr/>
        </p:nvGrpSpPr>
        <p:grpSpPr bwMode="auto">
          <a:xfrm>
            <a:off x="6751638" y="3883025"/>
            <a:ext cx="1828800" cy="1600200"/>
            <a:chOff x="1968" y="1200"/>
            <a:chExt cx="1536" cy="1392"/>
          </a:xfrm>
        </p:grpSpPr>
        <p:sp>
          <p:nvSpPr>
            <p:cNvPr id="193569" name="Oval 25"/>
            <p:cNvSpPr>
              <a:spLocks noChangeArrowheads="1"/>
            </p:cNvSpPr>
            <p:nvPr/>
          </p:nvSpPr>
          <p:spPr bwMode="auto">
            <a:xfrm>
              <a:off x="2448" y="1632"/>
              <a:ext cx="480" cy="48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93570" name="Oval 26"/>
            <p:cNvSpPr>
              <a:spLocks noChangeArrowheads="1"/>
            </p:cNvSpPr>
            <p:nvPr/>
          </p:nvSpPr>
          <p:spPr bwMode="auto">
            <a:xfrm>
              <a:off x="2304" y="1536"/>
              <a:ext cx="720" cy="72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93571" name="Oval 27"/>
            <p:cNvSpPr>
              <a:spLocks noChangeArrowheads="1"/>
            </p:cNvSpPr>
            <p:nvPr/>
          </p:nvSpPr>
          <p:spPr bwMode="auto">
            <a:xfrm>
              <a:off x="2160" y="1392"/>
              <a:ext cx="1056" cy="100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lgDash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93572" name="Oval 28"/>
            <p:cNvSpPr>
              <a:spLocks noChangeArrowheads="1"/>
            </p:cNvSpPr>
            <p:nvPr/>
          </p:nvSpPr>
          <p:spPr bwMode="auto">
            <a:xfrm>
              <a:off x="1968" y="1200"/>
              <a:ext cx="1392" cy="139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lgDash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93573" name="Line 29"/>
            <p:cNvSpPr>
              <a:spLocks noChangeShapeType="1"/>
            </p:cNvSpPr>
            <p:nvPr/>
          </p:nvSpPr>
          <p:spPr bwMode="auto">
            <a:xfrm flipH="1" flipV="1">
              <a:off x="2208" y="1248"/>
              <a:ext cx="336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3574" name="Line 30"/>
            <p:cNvSpPr>
              <a:spLocks noChangeShapeType="1"/>
            </p:cNvSpPr>
            <p:nvPr/>
          </p:nvSpPr>
          <p:spPr bwMode="auto">
            <a:xfrm flipH="1">
              <a:off x="2064" y="2112"/>
              <a:ext cx="384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3575" name="Line 31"/>
            <p:cNvSpPr>
              <a:spLocks noChangeShapeType="1"/>
            </p:cNvSpPr>
            <p:nvPr/>
          </p:nvSpPr>
          <p:spPr bwMode="auto">
            <a:xfrm>
              <a:off x="2928" y="2112"/>
              <a:ext cx="288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3576" name="Line 32"/>
            <p:cNvSpPr>
              <a:spLocks noChangeShapeType="1"/>
            </p:cNvSpPr>
            <p:nvPr/>
          </p:nvSpPr>
          <p:spPr bwMode="auto">
            <a:xfrm flipV="1">
              <a:off x="2928" y="1344"/>
              <a:ext cx="336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3577" name="AutoShape 33"/>
            <p:cNvSpPr>
              <a:spLocks noChangeArrowheads="1"/>
            </p:cNvSpPr>
            <p:nvPr/>
          </p:nvSpPr>
          <p:spPr bwMode="auto">
            <a:xfrm>
              <a:off x="3312" y="1824"/>
              <a:ext cx="192" cy="192"/>
            </a:xfrm>
            <a:prstGeom prst="star32">
              <a:avLst>
                <a:gd name="adj" fmla="val 37500"/>
              </a:avLst>
            </a:prstGeom>
            <a:gradFill rotWithShape="0">
              <a:gsLst>
                <a:gs pos="0">
                  <a:schemeClr val="bg1"/>
                </a:gs>
                <a:gs pos="100000">
                  <a:srgbClr val="0000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193558" name="Text Box 34"/>
          <p:cNvSpPr txBox="1">
            <a:spLocks noChangeArrowheads="1"/>
          </p:cNvSpPr>
          <p:nvPr/>
        </p:nvSpPr>
        <p:spPr bwMode="auto">
          <a:xfrm>
            <a:off x="6557963" y="5573713"/>
            <a:ext cx="2232025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ja-JP" sz="1200" b="1" i="1" u="sng">
                <a:solidFill>
                  <a:srgbClr val="FF0C12"/>
                </a:solidFill>
                <a:latin typeface="Times New Roman" pitchFamily="18" charset="0"/>
              </a:rPr>
              <a:t>Suppression</a:t>
            </a:r>
            <a:r>
              <a:rPr lang="en-US" altLang="ja-JP" sz="1200" b="1">
                <a:solidFill>
                  <a:schemeClr val="accent2"/>
                </a:solidFill>
                <a:latin typeface="Times New Roman" pitchFamily="18" charset="0"/>
              </a:rPr>
              <a:t> against cavitation bubble by compressive pressure emitted from gas-bubble expansion.</a:t>
            </a:r>
          </a:p>
        </p:txBody>
      </p:sp>
      <p:sp>
        <p:nvSpPr>
          <p:cNvPr id="193559" name="Text Box 35"/>
          <p:cNvSpPr txBox="1">
            <a:spLocks noChangeArrowheads="1"/>
          </p:cNvSpPr>
          <p:nvPr/>
        </p:nvSpPr>
        <p:spPr bwMode="auto">
          <a:xfrm>
            <a:off x="6294438" y="3730625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chemeClr val="hlink"/>
                </a:solidFill>
                <a:latin typeface="Times New Roman" pitchFamily="18" charset="0"/>
              </a:rPr>
              <a:t>C</a:t>
            </a:r>
            <a:endParaRPr lang="en-US" altLang="ja-JP"/>
          </a:p>
        </p:txBody>
      </p:sp>
      <p:sp>
        <p:nvSpPr>
          <p:cNvPr id="193560" name="Text Box 36"/>
          <p:cNvSpPr txBox="1">
            <a:spLocks noChangeArrowheads="1"/>
          </p:cNvSpPr>
          <p:nvPr/>
        </p:nvSpPr>
        <p:spPr bwMode="auto">
          <a:xfrm>
            <a:off x="4419600" y="1066800"/>
            <a:ext cx="4572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b="1">
                <a:solidFill>
                  <a:schemeClr val="accent2"/>
                </a:solidFill>
              </a:rPr>
              <a:t>3 mechanisms for each region</a:t>
            </a:r>
            <a:endParaRPr lang="en-US" altLang="ja-JP" sz="2000" b="1">
              <a:solidFill>
                <a:schemeClr val="accent2"/>
              </a:solidFill>
            </a:endParaRPr>
          </a:p>
          <a:p>
            <a:r>
              <a:rPr lang="en-US" altLang="ja-JP" sz="2000" b="1">
                <a:solidFill>
                  <a:schemeClr val="accent2"/>
                </a:solidFill>
              </a:rPr>
              <a:t>       Center of thermal shock : A</a:t>
            </a:r>
            <a:endParaRPr lang="en-US" altLang="ja-JP" sz="2000" b="1">
              <a:solidFill>
                <a:srgbClr val="FFEA16"/>
              </a:solidFill>
            </a:endParaRPr>
          </a:p>
          <a:p>
            <a:r>
              <a:rPr lang="en-US" altLang="ja-JP" sz="2000" b="1">
                <a:solidFill>
                  <a:srgbClr val="FF4D10"/>
                </a:solidFill>
              </a:rPr>
              <a:t>                           </a:t>
            </a:r>
            <a:r>
              <a:rPr lang="en-US" altLang="ja-JP" sz="2000" b="1" i="1">
                <a:solidFill>
                  <a:srgbClr val="FF4D10"/>
                </a:solidFill>
              </a:rPr>
              <a:t>Absorption</a:t>
            </a:r>
            <a:endParaRPr lang="en-US" altLang="ja-JP" sz="2000" b="1" i="1">
              <a:solidFill>
                <a:srgbClr val="FF97A0"/>
              </a:solidFill>
            </a:endParaRPr>
          </a:p>
          <a:p>
            <a:r>
              <a:rPr lang="en-US" altLang="ja-JP" sz="2000" b="1">
                <a:solidFill>
                  <a:srgbClr val="FFEA16"/>
                </a:solidFill>
              </a:rPr>
              <a:t>        </a:t>
            </a:r>
            <a:r>
              <a:rPr lang="en-US" altLang="ja-JP" sz="2000" b="1">
                <a:solidFill>
                  <a:schemeClr val="accent2"/>
                </a:solidFill>
              </a:rPr>
              <a:t>Propagation path : B</a:t>
            </a:r>
            <a:endParaRPr lang="en-US" altLang="ja-JP" sz="2000" b="1">
              <a:solidFill>
                <a:srgbClr val="FFEA16"/>
              </a:solidFill>
            </a:endParaRPr>
          </a:p>
          <a:p>
            <a:r>
              <a:rPr lang="en-US" altLang="ja-JP" sz="2000" b="1">
                <a:solidFill>
                  <a:srgbClr val="FF4D10"/>
                </a:solidFill>
              </a:rPr>
              <a:t>                           </a:t>
            </a:r>
            <a:r>
              <a:rPr lang="en-US" altLang="ja-JP" sz="2000" b="1" i="1">
                <a:solidFill>
                  <a:srgbClr val="FF4D10"/>
                </a:solidFill>
              </a:rPr>
              <a:t>Attenuation</a:t>
            </a:r>
            <a:endParaRPr lang="en-US" altLang="ja-JP" sz="2000" b="1" i="1">
              <a:solidFill>
                <a:srgbClr val="FF97A0"/>
              </a:solidFill>
            </a:endParaRPr>
          </a:p>
          <a:p>
            <a:r>
              <a:rPr lang="en-US" altLang="ja-JP" sz="2000" b="1">
                <a:solidFill>
                  <a:srgbClr val="FFEA16"/>
                </a:solidFill>
              </a:rPr>
              <a:t>        </a:t>
            </a:r>
            <a:r>
              <a:rPr lang="en-US" altLang="ja-JP" sz="2000" b="1">
                <a:solidFill>
                  <a:schemeClr val="accent2"/>
                </a:solidFill>
              </a:rPr>
              <a:t>Negative pressure field : C</a:t>
            </a:r>
            <a:endParaRPr lang="en-US" altLang="ja-JP" sz="2000" b="1">
              <a:solidFill>
                <a:srgbClr val="FFEA16"/>
              </a:solidFill>
            </a:endParaRPr>
          </a:p>
          <a:p>
            <a:r>
              <a:rPr lang="en-US" altLang="ja-JP" sz="2000" b="1">
                <a:solidFill>
                  <a:srgbClr val="FF4D10"/>
                </a:solidFill>
              </a:rPr>
              <a:t>                          </a:t>
            </a:r>
            <a:r>
              <a:rPr lang="en-US" altLang="ja-JP" sz="2000" b="1" i="1">
                <a:solidFill>
                  <a:srgbClr val="FF4D10"/>
                </a:solidFill>
              </a:rPr>
              <a:t>Suppression</a:t>
            </a:r>
            <a:endParaRPr lang="en-US" altLang="ja-JP" b="1" i="1">
              <a:solidFill>
                <a:srgbClr val="FF97A0"/>
              </a:solidFill>
            </a:endParaRPr>
          </a:p>
        </p:txBody>
      </p:sp>
      <p:sp>
        <p:nvSpPr>
          <p:cNvPr id="193561" name="AutoShape 37"/>
          <p:cNvSpPr>
            <a:spLocks noChangeArrowheads="1"/>
          </p:cNvSpPr>
          <p:nvPr/>
        </p:nvSpPr>
        <p:spPr bwMode="auto">
          <a:xfrm>
            <a:off x="401638" y="1905000"/>
            <a:ext cx="762000" cy="6858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71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2600" y="0"/>
                </a:moveTo>
                <a:lnTo>
                  <a:pt x="126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2600" y="16200"/>
                </a:lnTo>
                <a:lnTo>
                  <a:pt x="126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3562" name="Text Box 38"/>
          <p:cNvSpPr txBox="1">
            <a:spLocks noChangeArrowheads="1"/>
          </p:cNvSpPr>
          <p:nvPr/>
        </p:nvSpPr>
        <p:spPr bwMode="auto">
          <a:xfrm>
            <a:off x="838200" y="6170613"/>
            <a:ext cx="18097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762000">
              <a:spcBef>
                <a:spcPct val="50000"/>
              </a:spcBef>
            </a:pPr>
            <a:r>
              <a:rPr lang="en-US" altLang="ja-JP" b="1">
                <a:solidFill>
                  <a:srgbClr val="FF4D10"/>
                </a:solidFill>
                <a:ea typeface="Osaka"/>
                <a:cs typeface="Osaka"/>
              </a:rPr>
              <a:t>Absorption</a:t>
            </a:r>
            <a:endParaRPr lang="en-US" altLang="ja-JP" sz="1400">
              <a:ea typeface="Osaka"/>
              <a:cs typeface="Osaka"/>
            </a:endParaRPr>
          </a:p>
        </p:txBody>
      </p:sp>
      <p:sp>
        <p:nvSpPr>
          <p:cNvPr id="193563" name="Text Box 39"/>
          <p:cNvSpPr txBox="1">
            <a:spLocks noChangeArrowheads="1"/>
          </p:cNvSpPr>
          <p:nvPr/>
        </p:nvSpPr>
        <p:spPr bwMode="auto">
          <a:xfrm>
            <a:off x="3744913" y="6323013"/>
            <a:ext cx="18415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762000">
              <a:spcBef>
                <a:spcPct val="50000"/>
              </a:spcBef>
            </a:pPr>
            <a:endParaRPr lang="ja-JP" altLang="en-US" sz="1400">
              <a:latin typeface="HELVETICA" pitchFamily="34" charset="0"/>
              <a:ea typeface="Osaka"/>
              <a:cs typeface="Osaka"/>
            </a:endParaRPr>
          </a:p>
        </p:txBody>
      </p:sp>
      <p:sp>
        <p:nvSpPr>
          <p:cNvPr id="193564" name="Text Box 40"/>
          <p:cNvSpPr txBox="1">
            <a:spLocks noChangeArrowheads="1"/>
          </p:cNvSpPr>
          <p:nvPr/>
        </p:nvSpPr>
        <p:spPr bwMode="auto">
          <a:xfrm>
            <a:off x="3763963" y="6188075"/>
            <a:ext cx="1878012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762000">
              <a:spcBef>
                <a:spcPct val="50000"/>
              </a:spcBef>
            </a:pPr>
            <a:r>
              <a:rPr lang="en-US" altLang="ja-JP" b="1">
                <a:solidFill>
                  <a:srgbClr val="FF4D10"/>
                </a:solidFill>
                <a:ea typeface="Osaka"/>
                <a:cs typeface="Osaka"/>
              </a:rPr>
              <a:t>Attenuation</a:t>
            </a:r>
            <a:endParaRPr lang="en-US" altLang="ja-JP">
              <a:solidFill>
                <a:schemeClr val="hlink"/>
              </a:solidFill>
              <a:latin typeface="HELVETICA" pitchFamily="34" charset="0"/>
              <a:ea typeface="Osaka"/>
              <a:cs typeface="Osaka"/>
            </a:endParaRPr>
          </a:p>
        </p:txBody>
      </p:sp>
      <p:sp>
        <p:nvSpPr>
          <p:cNvPr id="193565" name="Text Box 41"/>
          <p:cNvSpPr txBox="1">
            <a:spLocks noChangeArrowheads="1"/>
          </p:cNvSpPr>
          <p:nvPr/>
        </p:nvSpPr>
        <p:spPr bwMode="auto">
          <a:xfrm>
            <a:off x="6550025" y="6216650"/>
            <a:ext cx="203041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762000">
              <a:spcBef>
                <a:spcPct val="50000"/>
              </a:spcBef>
            </a:pPr>
            <a:r>
              <a:rPr lang="en-US" altLang="ja-JP" b="1">
                <a:solidFill>
                  <a:srgbClr val="FF4D10"/>
                </a:solidFill>
                <a:ea typeface="Osaka"/>
                <a:cs typeface="Osaka"/>
              </a:rPr>
              <a:t>Suppression</a:t>
            </a:r>
            <a:endParaRPr lang="en-US" altLang="ja-JP">
              <a:solidFill>
                <a:schemeClr val="hlink"/>
              </a:solidFill>
              <a:latin typeface="HELVETICA" pitchFamily="34" charset="0"/>
              <a:ea typeface="Osaka"/>
              <a:cs typeface="Osaka"/>
            </a:endParaRPr>
          </a:p>
        </p:txBody>
      </p:sp>
      <p:sp>
        <p:nvSpPr>
          <p:cNvPr id="193566" name="Text Box 42"/>
          <p:cNvSpPr txBox="1">
            <a:spLocks noChangeArrowheads="1"/>
          </p:cNvSpPr>
          <p:nvPr/>
        </p:nvSpPr>
        <p:spPr bwMode="auto">
          <a:xfrm>
            <a:off x="1066800" y="152400"/>
            <a:ext cx="3238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4400">
                <a:solidFill>
                  <a:schemeClr val="accent2"/>
                </a:solidFill>
                <a:latin typeface="Times New Roman" pitchFamily="18" charset="0"/>
              </a:rPr>
              <a:t> </a:t>
            </a:r>
            <a:endParaRPr lang="en-US" altLang="ja-JP" sz="2800" b="1">
              <a:solidFill>
                <a:srgbClr val="FFEA16"/>
              </a:solidFill>
              <a:latin typeface="Times New Roman" pitchFamily="18" charset="0"/>
            </a:endParaRPr>
          </a:p>
        </p:txBody>
      </p:sp>
      <p:sp>
        <p:nvSpPr>
          <p:cNvPr id="91180" name="Rectangle 44"/>
          <p:cNvSpPr>
            <a:spLocks noChangeArrowheads="1"/>
          </p:cNvSpPr>
          <p:nvPr/>
        </p:nvSpPr>
        <p:spPr bwMode="auto">
          <a:xfrm>
            <a:off x="1676400" y="3108325"/>
            <a:ext cx="4346575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4800" b="1"/>
              <a:t>Bubble&lt;50 </a:t>
            </a:r>
            <a:r>
              <a:rPr lang="en-US" altLang="ja-JP" sz="4800" b="1">
                <a:latin typeface="Symbol" pitchFamily="18" charset="2"/>
                <a:sym typeface="Symbol" pitchFamily="18" charset="2"/>
              </a:rPr>
              <a:t></a:t>
            </a:r>
            <a:r>
              <a:rPr lang="en-US" altLang="ja-JP" sz="4800" b="1"/>
              <a:t>m</a:t>
            </a:r>
            <a:endParaRPr lang="en-US" altLang="ja-JP"/>
          </a:p>
        </p:txBody>
      </p:sp>
      <p:sp>
        <p:nvSpPr>
          <p:cNvPr id="193568" name="Title 44"/>
          <p:cNvSpPr>
            <a:spLocks noGrp="1"/>
          </p:cNvSpPr>
          <p:nvPr>
            <p:ph type="title"/>
          </p:nvPr>
        </p:nvSpPr>
        <p:spPr>
          <a:xfrm>
            <a:off x="111125" y="177800"/>
            <a:ext cx="8229600" cy="933450"/>
          </a:xfrm>
        </p:spPr>
        <p:txBody>
          <a:bodyPr/>
          <a:lstStyle/>
          <a:p>
            <a:pPr eaLnBrk="1" hangingPunct="1"/>
            <a:r>
              <a:rPr kumimoji="1" lang="en-US" altLang="ja-JP" sz="3200" b="1" smtClean="0"/>
              <a:t>Bubble Injection Needed to Mitigate Cavitation Damage</a:t>
            </a:r>
            <a:endParaRPr lang="en-US" altLang="ja-JP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1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80" grpId="0" build="p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b="1" smtClean="0"/>
              <a:t>Bubblers applicable to target</a:t>
            </a:r>
            <a:r>
              <a:rPr lang="en-US" altLang="ja-JP" smtClean="0"/>
              <a:t> </a:t>
            </a:r>
          </a:p>
        </p:txBody>
      </p:sp>
      <p:sp>
        <p:nvSpPr>
          <p:cNvPr id="195586" name="Rectangle 3"/>
          <p:cNvSpPr>
            <a:spLocks noChangeArrowheads="1"/>
          </p:cNvSpPr>
          <p:nvPr/>
        </p:nvSpPr>
        <p:spPr bwMode="auto">
          <a:xfrm>
            <a:off x="533400" y="1447800"/>
            <a:ext cx="8077200" cy="1828800"/>
          </a:xfrm>
          <a:prstGeom prst="rect">
            <a:avLst/>
          </a:prstGeom>
          <a:solidFill>
            <a:srgbClr val="FFF1C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95587" name="Rectangle 4"/>
          <p:cNvSpPr>
            <a:spLocks noChangeArrowheads="1"/>
          </p:cNvSpPr>
          <p:nvPr/>
        </p:nvSpPr>
        <p:spPr bwMode="auto">
          <a:xfrm>
            <a:off x="533400" y="3352800"/>
            <a:ext cx="8077200" cy="1371600"/>
          </a:xfrm>
          <a:prstGeom prst="rect">
            <a:avLst/>
          </a:prstGeom>
          <a:solidFill>
            <a:srgbClr val="B3F6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95588" name="Rectangle 5"/>
          <p:cNvSpPr>
            <a:spLocks noChangeArrowheads="1"/>
          </p:cNvSpPr>
          <p:nvPr/>
        </p:nvSpPr>
        <p:spPr bwMode="auto">
          <a:xfrm>
            <a:off x="533400" y="4800600"/>
            <a:ext cx="8001000" cy="1447800"/>
          </a:xfrm>
          <a:prstGeom prst="rect">
            <a:avLst/>
          </a:prstGeom>
          <a:solidFill>
            <a:srgbClr val="FECA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8437" name="Rectangle 6"/>
          <p:cNvSpPr>
            <a:spLocks noChangeArrowheads="1"/>
          </p:cNvSpPr>
          <p:nvPr/>
        </p:nvSpPr>
        <p:spPr bwMode="auto">
          <a:xfrm>
            <a:off x="914400" y="1524000"/>
            <a:ext cx="66294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30188" indent="-230188" eaLnBrk="0" hangingPunct="0">
              <a:lnSpc>
                <a:spcPct val="80000"/>
              </a:lnSpc>
              <a:spcBef>
                <a:spcPts val="1400"/>
              </a:spcBef>
              <a:buClr>
                <a:srgbClr val="006C3A"/>
              </a:buClr>
              <a:buFont typeface="Arial" pitchFamily="-28" charset="0"/>
              <a:buNone/>
              <a:defRPr/>
            </a:pPr>
            <a:r>
              <a:rPr lang="en-US" altLang="ja-JP" sz="2400" b="1" dirty="0" err="1">
                <a:solidFill>
                  <a:schemeClr val="accent2"/>
                </a:solidFill>
                <a:latin typeface="Arial Narrow" pitchFamily="-28" charset="0"/>
                <a:cs typeface="MS PGothic" charset="-128"/>
              </a:rPr>
              <a:t>Venturi</a:t>
            </a:r>
            <a:endParaRPr lang="en-US" altLang="ja-JP" sz="2400" b="1" dirty="0">
              <a:latin typeface="Arial Narrow" pitchFamily="-28" charset="0"/>
              <a:cs typeface="MS PGothic" charset="-128"/>
            </a:endParaRPr>
          </a:p>
          <a:p>
            <a:pPr marL="230188" indent="-230188" eaLnBrk="0" hangingPunct="0">
              <a:lnSpc>
                <a:spcPct val="80000"/>
              </a:lnSpc>
              <a:spcBef>
                <a:spcPts val="1400"/>
              </a:spcBef>
              <a:buClr>
                <a:srgbClr val="006C3A"/>
              </a:buClr>
              <a:buFont typeface="Arial" pitchFamily="-28" charset="0"/>
              <a:buNone/>
              <a:defRPr/>
            </a:pPr>
            <a:r>
              <a:rPr lang="en-US" altLang="ja-JP" sz="2400" b="1" dirty="0">
                <a:latin typeface="Arial Narrow" pitchFamily="-28" charset="0"/>
                <a:cs typeface="MS PGothic" charset="-128"/>
              </a:rPr>
              <a:t>     Difficult to cont., D&gt;50 </a:t>
            </a:r>
            <a:r>
              <a:rPr lang="en-US" altLang="ja-JP" sz="2400" b="1" dirty="0">
                <a:latin typeface="Symbol" pitchFamily="-28" charset="2"/>
                <a:cs typeface="MS PGothic" charset="-128"/>
                <a:sym typeface="Symbol" pitchFamily="-28" charset="2"/>
              </a:rPr>
              <a:t></a:t>
            </a:r>
            <a:r>
              <a:rPr lang="en-US" altLang="ja-JP" sz="2400" b="1" dirty="0">
                <a:latin typeface="Arial Narrow" pitchFamily="-28" charset="0"/>
                <a:cs typeface="MS PGothic" charset="-128"/>
              </a:rPr>
              <a:t>m</a:t>
            </a:r>
          </a:p>
          <a:p>
            <a:pPr marL="230188" indent="-230188" eaLnBrk="0" hangingPunct="0">
              <a:lnSpc>
                <a:spcPct val="80000"/>
              </a:lnSpc>
              <a:spcBef>
                <a:spcPts val="1400"/>
              </a:spcBef>
              <a:buClr>
                <a:srgbClr val="006C3A"/>
              </a:buClr>
              <a:buFont typeface="Arial" pitchFamily="-28" charset="0"/>
              <a:buNone/>
              <a:defRPr/>
            </a:pPr>
            <a:r>
              <a:rPr lang="en-US" altLang="ja-JP" sz="2400" b="1" dirty="0">
                <a:latin typeface="Arial Narrow" pitchFamily="-28" charset="0"/>
                <a:cs typeface="MS PGothic" charset="-128"/>
              </a:rPr>
              <a:t>     High erosion risk</a:t>
            </a:r>
          </a:p>
          <a:p>
            <a:pPr marL="230188" indent="-230188" eaLnBrk="0" hangingPunct="0">
              <a:lnSpc>
                <a:spcPct val="80000"/>
              </a:lnSpc>
              <a:spcBef>
                <a:spcPts val="1400"/>
              </a:spcBef>
              <a:buClr>
                <a:srgbClr val="006C3A"/>
              </a:buClr>
              <a:buFont typeface="Arial" pitchFamily="-28" charset="0"/>
              <a:buNone/>
              <a:defRPr/>
            </a:pPr>
            <a:r>
              <a:rPr lang="en-US" altLang="ja-JP" sz="2400" b="1" dirty="0">
                <a:latin typeface="Arial Narrow" pitchFamily="-28" charset="0"/>
                <a:cs typeface="MS PGothic" charset="-128"/>
              </a:rPr>
              <a:t>     High pressure drop</a:t>
            </a:r>
            <a:endParaRPr lang="en-US" altLang="ja-JP" sz="1100" b="1" dirty="0">
              <a:latin typeface="Arial Narrow" pitchFamily="-28" charset="0"/>
              <a:cs typeface="MS PGothic" charset="-128"/>
            </a:endParaRPr>
          </a:p>
          <a:p>
            <a:pPr marL="230188" indent="-230188" eaLnBrk="0" hangingPunct="0">
              <a:lnSpc>
                <a:spcPct val="80000"/>
              </a:lnSpc>
              <a:spcBef>
                <a:spcPts val="1400"/>
              </a:spcBef>
              <a:buClr>
                <a:srgbClr val="006C3A"/>
              </a:buClr>
              <a:buFont typeface="Arial" pitchFamily="-28" charset="0"/>
              <a:buNone/>
              <a:defRPr/>
            </a:pPr>
            <a:r>
              <a:rPr lang="en-US" altLang="ja-JP" sz="2400" b="1" dirty="0">
                <a:solidFill>
                  <a:schemeClr val="accent2"/>
                </a:solidFill>
                <a:latin typeface="Arial Narrow" pitchFamily="-28" charset="0"/>
                <a:cs typeface="MS PGothic" charset="-128"/>
              </a:rPr>
              <a:t>Needle </a:t>
            </a:r>
            <a:endParaRPr lang="en-US" altLang="ja-JP" sz="2400" b="1" dirty="0">
              <a:latin typeface="Arial Narrow" pitchFamily="-28" charset="0"/>
              <a:cs typeface="MS PGothic" charset="-128"/>
            </a:endParaRPr>
          </a:p>
          <a:p>
            <a:pPr marL="230188" indent="-230188" eaLnBrk="0" hangingPunct="0">
              <a:lnSpc>
                <a:spcPct val="80000"/>
              </a:lnSpc>
              <a:spcBef>
                <a:spcPts val="1400"/>
              </a:spcBef>
              <a:buClr>
                <a:srgbClr val="006C3A"/>
              </a:buClr>
              <a:buFont typeface="Arial" pitchFamily="-28" charset="0"/>
              <a:buNone/>
              <a:defRPr/>
            </a:pPr>
            <a:r>
              <a:rPr lang="en-US" altLang="ja-JP" sz="2400" b="1" dirty="0">
                <a:latin typeface="Arial Narrow" pitchFamily="-28" charset="0"/>
                <a:cs typeface="MS PGothic" charset="-128"/>
              </a:rPr>
              <a:t>     Controllable, D&gt;500 </a:t>
            </a:r>
            <a:r>
              <a:rPr lang="en-US" altLang="ja-JP" sz="2400" b="1" dirty="0">
                <a:latin typeface="Symbol" pitchFamily="-28" charset="2"/>
                <a:cs typeface="MS PGothic" charset="-128"/>
                <a:sym typeface="Symbol" pitchFamily="-28" charset="2"/>
              </a:rPr>
              <a:t></a:t>
            </a:r>
            <a:r>
              <a:rPr lang="en-US" altLang="ja-JP" sz="2400" b="1" dirty="0">
                <a:latin typeface="Arial Narrow" pitchFamily="-28" charset="0"/>
                <a:cs typeface="MS PGothic" charset="-128"/>
              </a:rPr>
              <a:t>m, </a:t>
            </a:r>
          </a:p>
          <a:p>
            <a:pPr marL="230188" indent="-230188" eaLnBrk="0" hangingPunct="0">
              <a:lnSpc>
                <a:spcPct val="80000"/>
              </a:lnSpc>
              <a:spcBef>
                <a:spcPts val="1400"/>
              </a:spcBef>
              <a:buClr>
                <a:srgbClr val="006C3A"/>
              </a:buClr>
              <a:buFont typeface="Arial" pitchFamily="-28" charset="0"/>
              <a:buNone/>
              <a:defRPr/>
            </a:pPr>
            <a:r>
              <a:rPr lang="en-US" altLang="ja-JP" sz="2400" b="1" dirty="0">
                <a:latin typeface="Arial Narrow" pitchFamily="-28" charset="0"/>
                <a:cs typeface="MS PGothic" charset="-128"/>
              </a:rPr>
              <a:t>     Flow induced vibration, Erosion</a:t>
            </a:r>
            <a:endParaRPr lang="en-US" altLang="ja-JP" sz="1050" b="1" dirty="0">
              <a:latin typeface="Arial Narrow" pitchFamily="-28" charset="0"/>
              <a:cs typeface="MS PGothic" charset="-128"/>
            </a:endParaRPr>
          </a:p>
          <a:p>
            <a:pPr marL="230188" indent="-230188" eaLnBrk="0" hangingPunct="0">
              <a:lnSpc>
                <a:spcPct val="80000"/>
              </a:lnSpc>
              <a:spcBef>
                <a:spcPts val="1400"/>
              </a:spcBef>
              <a:buClr>
                <a:srgbClr val="006C3A"/>
              </a:buClr>
              <a:buFont typeface="Arial" pitchFamily="-28" charset="0"/>
              <a:buNone/>
              <a:defRPr/>
            </a:pPr>
            <a:r>
              <a:rPr lang="en-US" altLang="ja-JP" sz="2400" b="1" dirty="0">
                <a:solidFill>
                  <a:schemeClr val="accent2"/>
                </a:solidFill>
                <a:latin typeface="Arial Narrow" pitchFamily="-28" charset="0"/>
                <a:cs typeface="MS PGothic" charset="-128"/>
              </a:rPr>
              <a:t>Swirl</a:t>
            </a:r>
            <a:endParaRPr lang="en-US" altLang="ja-JP" sz="2400" b="1" dirty="0">
              <a:latin typeface="Arial Narrow" pitchFamily="-28" charset="0"/>
              <a:cs typeface="MS PGothic" charset="-128"/>
            </a:endParaRPr>
          </a:p>
          <a:p>
            <a:pPr marL="230188" indent="-230188" eaLnBrk="0" hangingPunct="0">
              <a:lnSpc>
                <a:spcPct val="80000"/>
              </a:lnSpc>
              <a:spcBef>
                <a:spcPts val="1400"/>
              </a:spcBef>
              <a:buClr>
                <a:srgbClr val="006C3A"/>
              </a:buClr>
              <a:buFont typeface="Arial" pitchFamily="-28" charset="0"/>
              <a:buNone/>
              <a:defRPr/>
            </a:pPr>
            <a:r>
              <a:rPr lang="en-US" altLang="ja-JP" sz="2400" b="1" dirty="0">
                <a:latin typeface="Arial Narrow" pitchFamily="-28" charset="0"/>
                <a:cs typeface="MS PGothic" charset="-128"/>
              </a:rPr>
              <a:t>     Controllable, D&lt;50 </a:t>
            </a:r>
            <a:r>
              <a:rPr lang="en-US" altLang="ja-JP" sz="2400" b="1" dirty="0">
                <a:latin typeface="Symbol" pitchFamily="-28" charset="2"/>
                <a:cs typeface="MS PGothic" charset="-128"/>
                <a:sym typeface="Symbol" pitchFamily="-28" charset="2"/>
              </a:rPr>
              <a:t></a:t>
            </a:r>
            <a:r>
              <a:rPr lang="en-US" altLang="ja-JP" sz="2400" b="1" dirty="0">
                <a:latin typeface="Arial Narrow" pitchFamily="-28" charset="0"/>
                <a:cs typeface="MS PGothic" charset="-128"/>
              </a:rPr>
              <a:t>m, </a:t>
            </a:r>
          </a:p>
          <a:p>
            <a:pPr marL="230188" indent="-230188" eaLnBrk="0" hangingPunct="0">
              <a:lnSpc>
                <a:spcPct val="80000"/>
              </a:lnSpc>
              <a:spcBef>
                <a:spcPts val="1400"/>
              </a:spcBef>
              <a:buClr>
                <a:srgbClr val="006C3A"/>
              </a:buClr>
              <a:buFont typeface="Arial" pitchFamily="-28" charset="0"/>
              <a:buNone/>
              <a:defRPr/>
            </a:pPr>
            <a:r>
              <a:rPr lang="en-US" altLang="ja-JP" sz="2400" b="1" dirty="0">
                <a:latin typeface="Arial Narrow" pitchFamily="-28" charset="0"/>
                <a:cs typeface="MS PGothic" charset="-128"/>
              </a:rPr>
              <a:t>     Acceptable pressure drop </a:t>
            </a:r>
          </a:p>
        </p:txBody>
      </p:sp>
      <p:grpSp>
        <p:nvGrpSpPr>
          <p:cNvPr id="195590" name="Group 7"/>
          <p:cNvGrpSpPr>
            <a:grpSpLocks/>
          </p:cNvGrpSpPr>
          <p:nvPr/>
        </p:nvGrpSpPr>
        <p:grpSpPr bwMode="auto">
          <a:xfrm>
            <a:off x="6019800" y="2170113"/>
            <a:ext cx="2438400" cy="884237"/>
            <a:chOff x="1274" y="1879"/>
            <a:chExt cx="2810" cy="1131"/>
          </a:xfrm>
        </p:grpSpPr>
        <p:sp>
          <p:nvSpPr>
            <p:cNvPr id="195597" name="Rectangle 8"/>
            <p:cNvSpPr>
              <a:spLocks noChangeArrowheads="1"/>
            </p:cNvSpPr>
            <p:nvPr/>
          </p:nvSpPr>
          <p:spPr bwMode="auto">
            <a:xfrm>
              <a:off x="1280" y="2075"/>
              <a:ext cx="2804" cy="93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95598" name="Rectangle 9"/>
            <p:cNvSpPr>
              <a:spLocks noChangeArrowheads="1"/>
            </p:cNvSpPr>
            <p:nvPr/>
          </p:nvSpPr>
          <p:spPr bwMode="auto">
            <a:xfrm>
              <a:off x="1280" y="2210"/>
              <a:ext cx="2804" cy="663"/>
            </a:xfrm>
            <a:prstGeom prst="rect">
              <a:avLst/>
            </a:prstGeom>
            <a:solidFill>
              <a:srgbClr val="008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95599" name="Rectangle 10"/>
            <p:cNvSpPr>
              <a:spLocks noChangeArrowheads="1"/>
            </p:cNvSpPr>
            <p:nvPr/>
          </p:nvSpPr>
          <p:spPr bwMode="auto">
            <a:xfrm>
              <a:off x="2026" y="2111"/>
              <a:ext cx="1540" cy="856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95600" name="Freeform 11"/>
            <p:cNvSpPr>
              <a:spLocks/>
            </p:cNvSpPr>
            <p:nvPr/>
          </p:nvSpPr>
          <p:spPr bwMode="auto">
            <a:xfrm>
              <a:off x="2655" y="2212"/>
              <a:ext cx="916" cy="660"/>
            </a:xfrm>
            <a:custGeom>
              <a:avLst/>
              <a:gdLst>
                <a:gd name="T0" fmla="*/ 916 w 916"/>
                <a:gd name="T1" fmla="*/ 0 h 660"/>
                <a:gd name="T2" fmla="*/ 916 w 916"/>
                <a:gd name="T3" fmla="*/ 660 h 660"/>
                <a:gd name="T4" fmla="*/ 0 w 916"/>
                <a:gd name="T5" fmla="*/ 330 h 660"/>
                <a:gd name="T6" fmla="*/ 916 w 916"/>
                <a:gd name="T7" fmla="*/ 0 h 66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16"/>
                <a:gd name="T13" fmla="*/ 0 h 660"/>
                <a:gd name="T14" fmla="*/ 916 w 916"/>
                <a:gd name="T15" fmla="*/ 660 h 66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16" h="660">
                  <a:moveTo>
                    <a:pt x="916" y="0"/>
                  </a:moveTo>
                  <a:lnTo>
                    <a:pt x="916" y="660"/>
                  </a:lnTo>
                  <a:lnTo>
                    <a:pt x="0" y="330"/>
                  </a:lnTo>
                  <a:lnTo>
                    <a:pt x="916" y="0"/>
                  </a:lnTo>
                  <a:close/>
                </a:path>
              </a:pathLst>
            </a:custGeom>
            <a:solidFill>
              <a:srgbClr val="008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601" name="Freeform 12"/>
            <p:cNvSpPr>
              <a:spLocks/>
            </p:cNvSpPr>
            <p:nvPr/>
          </p:nvSpPr>
          <p:spPr bwMode="auto">
            <a:xfrm>
              <a:off x="2005" y="2211"/>
              <a:ext cx="1193" cy="663"/>
            </a:xfrm>
            <a:custGeom>
              <a:avLst/>
              <a:gdLst>
                <a:gd name="T0" fmla="*/ 0 w 1193"/>
                <a:gd name="T1" fmla="*/ 663 h 663"/>
                <a:gd name="T2" fmla="*/ 0 w 1193"/>
                <a:gd name="T3" fmla="*/ 0 h 663"/>
                <a:gd name="T4" fmla="*/ 1193 w 1193"/>
                <a:gd name="T5" fmla="*/ 332 h 663"/>
                <a:gd name="T6" fmla="*/ 0 w 1193"/>
                <a:gd name="T7" fmla="*/ 663 h 66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93"/>
                <a:gd name="T13" fmla="*/ 0 h 663"/>
                <a:gd name="T14" fmla="*/ 1193 w 1193"/>
                <a:gd name="T15" fmla="*/ 663 h 66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93" h="663">
                  <a:moveTo>
                    <a:pt x="0" y="663"/>
                  </a:moveTo>
                  <a:lnTo>
                    <a:pt x="0" y="0"/>
                  </a:lnTo>
                  <a:lnTo>
                    <a:pt x="1193" y="332"/>
                  </a:lnTo>
                  <a:lnTo>
                    <a:pt x="0" y="663"/>
                  </a:lnTo>
                  <a:close/>
                </a:path>
              </a:pathLst>
            </a:custGeom>
            <a:solidFill>
              <a:srgbClr val="008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602" name="Freeform 13"/>
            <p:cNvSpPr>
              <a:spLocks/>
            </p:cNvSpPr>
            <p:nvPr/>
          </p:nvSpPr>
          <p:spPr bwMode="auto">
            <a:xfrm>
              <a:off x="3517" y="2416"/>
              <a:ext cx="252" cy="235"/>
            </a:xfrm>
            <a:custGeom>
              <a:avLst/>
              <a:gdLst>
                <a:gd name="T0" fmla="*/ 172 w 252"/>
                <a:gd name="T1" fmla="*/ 0 h 235"/>
                <a:gd name="T2" fmla="*/ 172 w 252"/>
                <a:gd name="T3" fmla="*/ 69 h 235"/>
                <a:gd name="T4" fmla="*/ 252 w 252"/>
                <a:gd name="T5" fmla="*/ 69 h 235"/>
                <a:gd name="T6" fmla="*/ 252 w 252"/>
                <a:gd name="T7" fmla="*/ 166 h 235"/>
                <a:gd name="T8" fmla="*/ 172 w 252"/>
                <a:gd name="T9" fmla="*/ 166 h 235"/>
                <a:gd name="T10" fmla="*/ 172 w 252"/>
                <a:gd name="T11" fmla="*/ 235 h 235"/>
                <a:gd name="T12" fmla="*/ 0 w 252"/>
                <a:gd name="T13" fmla="*/ 118 h 235"/>
                <a:gd name="T14" fmla="*/ 172 w 252"/>
                <a:gd name="T15" fmla="*/ 0 h 23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52"/>
                <a:gd name="T25" fmla="*/ 0 h 235"/>
                <a:gd name="T26" fmla="*/ 252 w 252"/>
                <a:gd name="T27" fmla="*/ 235 h 23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52" h="235">
                  <a:moveTo>
                    <a:pt x="172" y="0"/>
                  </a:moveTo>
                  <a:lnTo>
                    <a:pt x="172" y="69"/>
                  </a:lnTo>
                  <a:lnTo>
                    <a:pt x="252" y="69"/>
                  </a:lnTo>
                  <a:lnTo>
                    <a:pt x="252" y="166"/>
                  </a:lnTo>
                  <a:lnTo>
                    <a:pt x="172" y="166"/>
                  </a:lnTo>
                  <a:lnTo>
                    <a:pt x="172" y="235"/>
                  </a:lnTo>
                  <a:lnTo>
                    <a:pt x="0" y="118"/>
                  </a:lnTo>
                  <a:lnTo>
                    <a:pt x="172" y="0"/>
                  </a:lnTo>
                  <a:close/>
                </a:path>
              </a:pathLst>
            </a:custGeom>
            <a:solidFill>
              <a:srgbClr val="66CC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603" name="Freeform 14"/>
            <p:cNvSpPr>
              <a:spLocks/>
            </p:cNvSpPr>
            <p:nvPr/>
          </p:nvSpPr>
          <p:spPr bwMode="auto">
            <a:xfrm>
              <a:off x="1325" y="2423"/>
              <a:ext cx="253" cy="235"/>
            </a:xfrm>
            <a:custGeom>
              <a:avLst/>
              <a:gdLst>
                <a:gd name="T0" fmla="*/ 172 w 253"/>
                <a:gd name="T1" fmla="*/ 0 h 235"/>
                <a:gd name="T2" fmla="*/ 172 w 253"/>
                <a:gd name="T3" fmla="*/ 70 h 235"/>
                <a:gd name="T4" fmla="*/ 253 w 253"/>
                <a:gd name="T5" fmla="*/ 70 h 235"/>
                <a:gd name="T6" fmla="*/ 253 w 253"/>
                <a:gd name="T7" fmla="*/ 166 h 235"/>
                <a:gd name="T8" fmla="*/ 172 w 253"/>
                <a:gd name="T9" fmla="*/ 166 h 235"/>
                <a:gd name="T10" fmla="*/ 172 w 253"/>
                <a:gd name="T11" fmla="*/ 235 h 235"/>
                <a:gd name="T12" fmla="*/ 0 w 253"/>
                <a:gd name="T13" fmla="*/ 118 h 235"/>
                <a:gd name="T14" fmla="*/ 172 w 253"/>
                <a:gd name="T15" fmla="*/ 0 h 23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53"/>
                <a:gd name="T25" fmla="*/ 0 h 235"/>
                <a:gd name="T26" fmla="*/ 253 w 253"/>
                <a:gd name="T27" fmla="*/ 235 h 23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53" h="235">
                  <a:moveTo>
                    <a:pt x="172" y="0"/>
                  </a:moveTo>
                  <a:lnTo>
                    <a:pt x="172" y="70"/>
                  </a:lnTo>
                  <a:lnTo>
                    <a:pt x="253" y="70"/>
                  </a:lnTo>
                  <a:lnTo>
                    <a:pt x="253" y="166"/>
                  </a:lnTo>
                  <a:lnTo>
                    <a:pt x="172" y="166"/>
                  </a:lnTo>
                  <a:lnTo>
                    <a:pt x="172" y="235"/>
                  </a:lnTo>
                  <a:lnTo>
                    <a:pt x="0" y="118"/>
                  </a:lnTo>
                  <a:lnTo>
                    <a:pt x="172" y="0"/>
                  </a:lnTo>
                  <a:close/>
                </a:path>
              </a:pathLst>
            </a:custGeom>
            <a:solidFill>
              <a:srgbClr val="66CC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604" name="Rectangle 15"/>
            <p:cNvSpPr>
              <a:spLocks noChangeArrowheads="1"/>
            </p:cNvSpPr>
            <p:nvPr/>
          </p:nvSpPr>
          <p:spPr bwMode="auto">
            <a:xfrm>
              <a:off x="2730" y="2223"/>
              <a:ext cx="258" cy="628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95605" name="Rectangle 16"/>
            <p:cNvSpPr>
              <a:spLocks noChangeArrowheads="1"/>
            </p:cNvSpPr>
            <p:nvPr/>
          </p:nvSpPr>
          <p:spPr bwMode="auto">
            <a:xfrm>
              <a:off x="2728" y="2294"/>
              <a:ext cx="265" cy="485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95606" name="Rectangle 17"/>
            <p:cNvSpPr>
              <a:spLocks noChangeArrowheads="1"/>
            </p:cNvSpPr>
            <p:nvPr/>
          </p:nvSpPr>
          <p:spPr bwMode="auto">
            <a:xfrm>
              <a:off x="2596" y="2420"/>
              <a:ext cx="411" cy="243"/>
            </a:xfrm>
            <a:prstGeom prst="rect">
              <a:avLst/>
            </a:prstGeom>
            <a:solidFill>
              <a:srgbClr val="008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95607" name="Freeform 18"/>
            <p:cNvSpPr>
              <a:spLocks/>
            </p:cNvSpPr>
            <p:nvPr/>
          </p:nvSpPr>
          <p:spPr bwMode="auto">
            <a:xfrm>
              <a:off x="2891" y="2459"/>
              <a:ext cx="449" cy="157"/>
            </a:xfrm>
            <a:custGeom>
              <a:avLst/>
              <a:gdLst>
                <a:gd name="T0" fmla="*/ 136 w 449"/>
                <a:gd name="T1" fmla="*/ 0 h 157"/>
                <a:gd name="T2" fmla="*/ 136 w 449"/>
                <a:gd name="T3" fmla="*/ 38 h 157"/>
                <a:gd name="T4" fmla="*/ 449 w 449"/>
                <a:gd name="T5" fmla="*/ 38 h 157"/>
                <a:gd name="T6" fmla="*/ 449 w 449"/>
                <a:gd name="T7" fmla="*/ 118 h 157"/>
                <a:gd name="T8" fmla="*/ 136 w 449"/>
                <a:gd name="T9" fmla="*/ 118 h 157"/>
                <a:gd name="T10" fmla="*/ 136 w 449"/>
                <a:gd name="T11" fmla="*/ 157 h 157"/>
                <a:gd name="T12" fmla="*/ 0 w 449"/>
                <a:gd name="T13" fmla="*/ 78 h 157"/>
                <a:gd name="T14" fmla="*/ 136 w 449"/>
                <a:gd name="T15" fmla="*/ 0 h 15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49"/>
                <a:gd name="T25" fmla="*/ 0 h 157"/>
                <a:gd name="T26" fmla="*/ 449 w 449"/>
                <a:gd name="T27" fmla="*/ 157 h 15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49" h="157">
                  <a:moveTo>
                    <a:pt x="136" y="0"/>
                  </a:moveTo>
                  <a:lnTo>
                    <a:pt x="136" y="38"/>
                  </a:lnTo>
                  <a:lnTo>
                    <a:pt x="449" y="38"/>
                  </a:lnTo>
                  <a:lnTo>
                    <a:pt x="449" y="118"/>
                  </a:lnTo>
                  <a:lnTo>
                    <a:pt x="136" y="118"/>
                  </a:lnTo>
                  <a:lnTo>
                    <a:pt x="136" y="157"/>
                  </a:lnTo>
                  <a:lnTo>
                    <a:pt x="0" y="78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rgbClr val="66CC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95608" name="Group 19"/>
            <p:cNvGrpSpPr>
              <a:grpSpLocks/>
            </p:cNvGrpSpPr>
            <p:nvPr/>
          </p:nvGrpSpPr>
          <p:grpSpPr bwMode="auto">
            <a:xfrm>
              <a:off x="2257" y="2626"/>
              <a:ext cx="46" cy="51"/>
              <a:chOff x="2257" y="2626"/>
              <a:chExt cx="46" cy="51"/>
            </a:xfrm>
          </p:grpSpPr>
          <p:sp>
            <p:nvSpPr>
              <p:cNvPr id="195682" name="Oval 20"/>
              <p:cNvSpPr>
                <a:spLocks noChangeArrowheads="1"/>
              </p:cNvSpPr>
              <p:nvPr/>
            </p:nvSpPr>
            <p:spPr bwMode="auto">
              <a:xfrm>
                <a:off x="2263" y="2633"/>
                <a:ext cx="33" cy="37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95683" name="Oval 21"/>
              <p:cNvSpPr>
                <a:spLocks noChangeArrowheads="1"/>
              </p:cNvSpPr>
              <p:nvPr/>
            </p:nvSpPr>
            <p:spPr bwMode="auto">
              <a:xfrm>
                <a:off x="2257" y="2626"/>
                <a:ext cx="46" cy="51"/>
              </a:xfrm>
              <a:prstGeom prst="ellips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</p:grpSp>
        <p:grpSp>
          <p:nvGrpSpPr>
            <p:cNvPr id="195609" name="Group 22"/>
            <p:cNvGrpSpPr>
              <a:grpSpLocks/>
            </p:cNvGrpSpPr>
            <p:nvPr/>
          </p:nvGrpSpPr>
          <p:grpSpPr bwMode="auto">
            <a:xfrm>
              <a:off x="2055" y="2430"/>
              <a:ext cx="45" cy="52"/>
              <a:chOff x="2055" y="2430"/>
              <a:chExt cx="45" cy="52"/>
            </a:xfrm>
          </p:grpSpPr>
          <p:sp>
            <p:nvSpPr>
              <p:cNvPr id="195680" name="Oval 23"/>
              <p:cNvSpPr>
                <a:spLocks noChangeArrowheads="1"/>
              </p:cNvSpPr>
              <p:nvPr/>
            </p:nvSpPr>
            <p:spPr bwMode="auto">
              <a:xfrm>
                <a:off x="2061" y="2437"/>
                <a:ext cx="33" cy="38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95681" name="Oval 24"/>
              <p:cNvSpPr>
                <a:spLocks noChangeArrowheads="1"/>
              </p:cNvSpPr>
              <p:nvPr/>
            </p:nvSpPr>
            <p:spPr bwMode="auto">
              <a:xfrm>
                <a:off x="2055" y="2430"/>
                <a:ext cx="45" cy="52"/>
              </a:xfrm>
              <a:prstGeom prst="ellips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</p:grpSp>
        <p:grpSp>
          <p:nvGrpSpPr>
            <p:cNvPr id="195610" name="Group 25"/>
            <p:cNvGrpSpPr>
              <a:grpSpLocks/>
            </p:cNvGrpSpPr>
            <p:nvPr/>
          </p:nvGrpSpPr>
          <p:grpSpPr bwMode="auto">
            <a:xfrm>
              <a:off x="1848" y="2427"/>
              <a:ext cx="45" cy="51"/>
              <a:chOff x="1848" y="2427"/>
              <a:chExt cx="45" cy="51"/>
            </a:xfrm>
          </p:grpSpPr>
          <p:sp>
            <p:nvSpPr>
              <p:cNvPr id="195678" name="Oval 26"/>
              <p:cNvSpPr>
                <a:spLocks noChangeArrowheads="1"/>
              </p:cNvSpPr>
              <p:nvPr/>
            </p:nvSpPr>
            <p:spPr bwMode="auto">
              <a:xfrm>
                <a:off x="1854" y="2435"/>
                <a:ext cx="33" cy="36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95679" name="Oval 27"/>
              <p:cNvSpPr>
                <a:spLocks noChangeArrowheads="1"/>
              </p:cNvSpPr>
              <p:nvPr/>
            </p:nvSpPr>
            <p:spPr bwMode="auto">
              <a:xfrm>
                <a:off x="1848" y="2427"/>
                <a:ext cx="45" cy="51"/>
              </a:xfrm>
              <a:prstGeom prst="ellips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</p:grpSp>
        <p:grpSp>
          <p:nvGrpSpPr>
            <p:cNvPr id="195611" name="Group 28"/>
            <p:cNvGrpSpPr>
              <a:grpSpLocks/>
            </p:cNvGrpSpPr>
            <p:nvPr/>
          </p:nvGrpSpPr>
          <p:grpSpPr bwMode="auto">
            <a:xfrm>
              <a:off x="2323" y="2329"/>
              <a:ext cx="46" cy="50"/>
              <a:chOff x="2323" y="2329"/>
              <a:chExt cx="46" cy="50"/>
            </a:xfrm>
          </p:grpSpPr>
          <p:sp>
            <p:nvSpPr>
              <p:cNvPr id="195676" name="Oval 29"/>
              <p:cNvSpPr>
                <a:spLocks noChangeArrowheads="1"/>
              </p:cNvSpPr>
              <p:nvPr/>
            </p:nvSpPr>
            <p:spPr bwMode="auto">
              <a:xfrm>
                <a:off x="2329" y="2336"/>
                <a:ext cx="34" cy="36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95677" name="Oval 30"/>
              <p:cNvSpPr>
                <a:spLocks noChangeArrowheads="1"/>
              </p:cNvSpPr>
              <p:nvPr/>
            </p:nvSpPr>
            <p:spPr bwMode="auto">
              <a:xfrm>
                <a:off x="2323" y="2329"/>
                <a:ext cx="46" cy="50"/>
              </a:xfrm>
              <a:prstGeom prst="ellips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</p:grpSp>
        <p:grpSp>
          <p:nvGrpSpPr>
            <p:cNvPr id="195612" name="Group 31"/>
            <p:cNvGrpSpPr>
              <a:grpSpLocks/>
            </p:cNvGrpSpPr>
            <p:nvPr/>
          </p:nvGrpSpPr>
          <p:grpSpPr bwMode="auto">
            <a:xfrm>
              <a:off x="2054" y="2687"/>
              <a:ext cx="46" cy="52"/>
              <a:chOff x="2054" y="2687"/>
              <a:chExt cx="46" cy="52"/>
            </a:xfrm>
          </p:grpSpPr>
          <p:sp>
            <p:nvSpPr>
              <p:cNvPr id="195674" name="Oval 32"/>
              <p:cNvSpPr>
                <a:spLocks noChangeArrowheads="1"/>
              </p:cNvSpPr>
              <p:nvPr/>
            </p:nvSpPr>
            <p:spPr bwMode="auto">
              <a:xfrm>
                <a:off x="2060" y="2694"/>
                <a:ext cx="33" cy="38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95675" name="Oval 33"/>
              <p:cNvSpPr>
                <a:spLocks noChangeArrowheads="1"/>
              </p:cNvSpPr>
              <p:nvPr/>
            </p:nvSpPr>
            <p:spPr bwMode="auto">
              <a:xfrm>
                <a:off x="2054" y="2687"/>
                <a:ext cx="46" cy="52"/>
              </a:xfrm>
              <a:prstGeom prst="ellips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</p:grpSp>
        <p:grpSp>
          <p:nvGrpSpPr>
            <p:cNvPr id="195613" name="Group 34"/>
            <p:cNvGrpSpPr>
              <a:grpSpLocks/>
            </p:cNvGrpSpPr>
            <p:nvPr/>
          </p:nvGrpSpPr>
          <p:grpSpPr bwMode="auto">
            <a:xfrm>
              <a:off x="2803" y="2530"/>
              <a:ext cx="46" cy="51"/>
              <a:chOff x="2803" y="2530"/>
              <a:chExt cx="46" cy="51"/>
            </a:xfrm>
          </p:grpSpPr>
          <p:sp>
            <p:nvSpPr>
              <p:cNvPr id="195672" name="Oval 35"/>
              <p:cNvSpPr>
                <a:spLocks noChangeArrowheads="1"/>
              </p:cNvSpPr>
              <p:nvPr/>
            </p:nvSpPr>
            <p:spPr bwMode="auto">
              <a:xfrm>
                <a:off x="2809" y="2537"/>
                <a:ext cx="33" cy="37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95673" name="Oval 36"/>
              <p:cNvSpPr>
                <a:spLocks noChangeArrowheads="1"/>
              </p:cNvSpPr>
              <p:nvPr/>
            </p:nvSpPr>
            <p:spPr bwMode="auto">
              <a:xfrm>
                <a:off x="2803" y="2530"/>
                <a:ext cx="46" cy="51"/>
              </a:xfrm>
              <a:prstGeom prst="ellips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</p:grpSp>
        <p:grpSp>
          <p:nvGrpSpPr>
            <p:cNvPr id="195614" name="Group 37"/>
            <p:cNvGrpSpPr>
              <a:grpSpLocks/>
            </p:cNvGrpSpPr>
            <p:nvPr/>
          </p:nvGrpSpPr>
          <p:grpSpPr bwMode="auto">
            <a:xfrm>
              <a:off x="2498" y="2529"/>
              <a:ext cx="45" cy="51"/>
              <a:chOff x="2498" y="2529"/>
              <a:chExt cx="45" cy="51"/>
            </a:xfrm>
          </p:grpSpPr>
          <p:sp>
            <p:nvSpPr>
              <p:cNvPr id="195670" name="Oval 38"/>
              <p:cNvSpPr>
                <a:spLocks noChangeArrowheads="1"/>
              </p:cNvSpPr>
              <p:nvPr/>
            </p:nvSpPr>
            <p:spPr bwMode="auto">
              <a:xfrm>
                <a:off x="2505" y="2536"/>
                <a:ext cx="32" cy="37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95671" name="Oval 39"/>
              <p:cNvSpPr>
                <a:spLocks noChangeArrowheads="1"/>
              </p:cNvSpPr>
              <p:nvPr/>
            </p:nvSpPr>
            <p:spPr bwMode="auto">
              <a:xfrm>
                <a:off x="2498" y="2529"/>
                <a:ext cx="45" cy="51"/>
              </a:xfrm>
              <a:prstGeom prst="ellips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</p:grpSp>
        <p:grpSp>
          <p:nvGrpSpPr>
            <p:cNvPr id="195615" name="Group 40"/>
            <p:cNvGrpSpPr>
              <a:grpSpLocks/>
            </p:cNvGrpSpPr>
            <p:nvPr/>
          </p:nvGrpSpPr>
          <p:grpSpPr bwMode="auto">
            <a:xfrm>
              <a:off x="2320" y="2697"/>
              <a:ext cx="45" cy="51"/>
              <a:chOff x="2320" y="2697"/>
              <a:chExt cx="45" cy="51"/>
            </a:xfrm>
          </p:grpSpPr>
          <p:sp>
            <p:nvSpPr>
              <p:cNvPr id="195668" name="Oval 41"/>
              <p:cNvSpPr>
                <a:spLocks noChangeArrowheads="1"/>
              </p:cNvSpPr>
              <p:nvPr/>
            </p:nvSpPr>
            <p:spPr bwMode="auto">
              <a:xfrm>
                <a:off x="2326" y="2704"/>
                <a:ext cx="33" cy="36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95669" name="Oval 42"/>
              <p:cNvSpPr>
                <a:spLocks noChangeArrowheads="1"/>
              </p:cNvSpPr>
              <p:nvPr/>
            </p:nvSpPr>
            <p:spPr bwMode="auto">
              <a:xfrm>
                <a:off x="2320" y="2697"/>
                <a:ext cx="45" cy="51"/>
              </a:xfrm>
              <a:prstGeom prst="ellips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</p:grpSp>
        <p:grpSp>
          <p:nvGrpSpPr>
            <p:cNvPr id="195616" name="Group 43"/>
            <p:cNvGrpSpPr>
              <a:grpSpLocks/>
            </p:cNvGrpSpPr>
            <p:nvPr/>
          </p:nvGrpSpPr>
          <p:grpSpPr bwMode="auto">
            <a:xfrm>
              <a:off x="2816" y="2629"/>
              <a:ext cx="176" cy="36"/>
              <a:chOff x="2816" y="2629"/>
              <a:chExt cx="176" cy="36"/>
            </a:xfrm>
          </p:grpSpPr>
          <p:sp>
            <p:nvSpPr>
              <p:cNvPr id="195666" name="Oval 44"/>
              <p:cNvSpPr>
                <a:spLocks noChangeArrowheads="1"/>
              </p:cNvSpPr>
              <p:nvPr/>
            </p:nvSpPr>
            <p:spPr bwMode="auto">
              <a:xfrm>
                <a:off x="2822" y="2636"/>
                <a:ext cx="164" cy="22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95667" name="Oval 45"/>
              <p:cNvSpPr>
                <a:spLocks noChangeArrowheads="1"/>
              </p:cNvSpPr>
              <p:nvPr/>
            </p:nvSpPr>
            <p:spPr bwMode="auto">
              <a:xfrm>
                <a:off x="2816" y="2629"/>
                <a:ext cx="176" cy="36"/>
              </a:xfrm>
              <a:prstGeom prst="ellips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</p:grpSp>
        <p:grpSp>
          <p:nvGrpSpPr>
            <p:cNvPr id="195617" name="Group 46"/>
            <p:cNvGrpSpPr>
              <a:grpSpLocks/>
            </p:cNvGrpSpPr>
            <p:nvPr/>
          </p:nvGrpSpPr>
          <p:grpSpPr bwMode="auto">
            <a:xfrm>
              <a:off x="1656" y="2330"/>
              <a:ext cx="70" cy="79"/>
              <a:chOff x="1656" y="2330"/>
              <a:chExt cx="70" cy="79"/>
            </a:xfrm>
          </p:grpSpPr>
          <p:sp>
            <p:nvSpPr>
              <p:cNvPr id="195664" name="Oval 47"/>
              <p:cNvSpPr>
                <a:spLocks noChangeArrowheads="1"/>
              </p:cNvSpPr>
              <p:nvPr/>
            </p:nvSpPr>
            <p:spPr bwMode="auto">
              <a:xfrm>
                <a:off x="1662" y="2337"/>
                <a:ext cx="57" cy="65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95665" name="Oval 48"/>
              <p:cNvSpPr>
                <a:spLocks noChangeArrowheads="1"/>
              </p:cNvSpPr>
              <p:nvPr/>
            </p:nvSpPr>
            <p:spPr bwMode="auto">
              <a:xfrm>
                <a:off x="1656" y="2330"/>
                <a:ext cx="70" cy="79"/>
              </a:xfrm>
              <a:prstGeom prst="ellips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</p:grpSp>
        <p:grpSp>
          <p:nvGrpSpPr>
            <p:cNvPr id="195618" name="Group 49"/>
            <p:cNvGrpSpPr>
              <a:grpSpLocks/>
            </p:cNvGrpSpPr>
            <p:nvPr/>
          </p:nvGrpSpPr>
          <p:grpSpPr bwMode="auto">
            <a:xfrm>
              <a:off x="1656" y="2601"/>
              <a:ext cx="70" cy="79"/>
              <a:chOff x="1656" y="2601"/>
              <a:chExt cx="70" cy="79"/>
            </a:xfrm>
          </p:grpSpPr>
          <p:sp>
            <p:nvSpPr>
              <p:cNvPr id="195662" name="Oval 50"/>
              <p:cNvSpPr>
                <a:spLocks noChangeArrowheads="1"/>
              </p:cNvSpPr>
              <p:nvPr/>
            </p:nvSpPr>
            <p:spPr bwMode="auto">
              <a:xfrm>
                <a:off x="1662" y="2608"/>
                <a:ext cx="57" cy="65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95663" name="Oval 51"/>
              <p:cNvSpPr>
                <a:spLocks noChangeArrowheads="1"/>
              </p:cNvSpPr>
              <p:nvPr/>
            </p:nvSpPr>
            <p:spPr bwMode="auto">
              <a:xfrm>
                <a:off x="1656" y="2601"/>
                <a:ext cx="70" cy="79"/>
              </a:xfrm>
              <a:prstGeom prst="ellips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</p:grpSp>
        <p:grpSp>
          <p:nvGrpSpPr>
            <p:cNvPr id="195619" name="Group 52"/>
            <p:cNvGrpSpPr>
              <a:grpSpLocks/>
            </p:cNvGrpSpPr>
            <p:nvPr/>
          </p:nvGrpSpPr>
          <p:grpSpPr bwMode="auto">
            <a:xfrm>
              <a:off x="2721" y="2622"/>
              <a:ext cx="45" cy="51"/>
              <a:chOff x="2721" y="2622"/>
              <a:chExt cx="45" cy="51"/>
            </a:xfrm>
          </p:grpSpPr>
          <p:sp>
            <p:nvSpPr>
              <p:cNvPr id="195660" name="Oval 53"/>
              <p:cNvSpPr>
                <a:spLocks noChangeArrowheads="1"/>
              </p:cNvSpPr>
              <p:nvPr/>
            </p:nvSpPr>
            <p:spPr bwMode="auto">
              <a:xfrm>
                <a:off x="2727" y="2629"/>
                <a:ext cx="33" cy="37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95661" name="Oval 54"/>
              <p:cNvSpPr>
                <a:spLocks noChangeArrowheads="1"/>
              </p:cNvSpPr>
              <p:nvPr/>
            </p:nvSpPr>
            <p:spPr bwMode="auto">
              <a:xfrm>
                <a:off x="2721" y="2622"/>
                <a:ext cx="45" cy="51"/>
              </a:xfrm>
              <a:prstGeom prst="ellips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</p:grpSp>
        <p:grpSp>
          <p:nvGrpSpPr>
            <p:cNvPr id="195620" name="Group 55"/>
            <p:cNvGrpSpPr>
              <a:grpSpLocks/>
            </p:cNvGrpSpPr>
            <p:nvPr/>
          </p:nvGrpSpPr>
          <p:grpSpPr bwMode="auto">
            <a:xfrm>
              <a:off x="2839" y="2422"/>
              <a:ext cx="114" cy="36"/>
              <a:chOff x="2839" y="2422"/>
              <a:chExt cx="114" cy="36"/>
            </a:xfrm>
          </p:grpSpPr>
          <p:sp>
            <p:nvSpPr>
              <p:cNvPr id="195658" name="Oval 56"/>
              <p:cNvSpPr>
                <a:spLocks noChangeArrowheads="1"/>
              </p:cNvSpPr>
              <p:nvPr/>
            </p:nvSpPr>
            <p:spPr bwMode="auto">
              <a:xfrm>
                <a:off x="2846" y="2429"/>
                <a:ext cx="101" cy="22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95659" name="Oval 57"/>
              <p:cNvSpPr>
                <a:spLocks noChangeArrowheads="1"/>
              </p:cNvSpPr>
              <p:nvPr/>
            </p:nvSpPr>
            <p:spPr bwMode="auto">
              <a:xfrm>
                <a:off x="2839" y="2422"/>
                <a:ext cx="114" cy="36"/>
              </a:xfrm>
              <a:prstGeom prst="ellips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</p:grpSp>
        <p:grpSp>
          <p:nvGrpSpPr>
            <p:cNvPr id="195621" name="Group 58"/>
            <p:cNvGrpSpPr>
              <a:grpSpLocks/>
            </p:cNvGrpSpPr>
            <p:nvPr/>
          </p:nvGrpSpPr>
          <p:grpSpPr bwMode="auto">
            <a:xfrm>
              <a:off x="2707" y="2415"/>
              <a:ext cx="45" cy="51"/>
              <a:chOff x="2707" y="2415"/>
              <a:chExt cx="45" cy="51"/>
            </a:xfrm>
          </p:grpSpPr>
          <p:sp>
            <p:nvSpPr>
              <p:cNvPr id="195656" name="Oval 59"/>
              <p:cNvSpPr>
                <a:spLocks noChangeArrowheads="1"/>
              </p:cNvSpPr>
              <p:nvPr/>
            </p:nvSpPr>
            <p:spPr bwMode="auto">
              <a:xfrm>
                <a:off x="2713" y="2422"/>
                <a:ext cx="32" cy="37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95657" name="Oval 60"/>
              <p:cNvSpPr>
                <a:spLocks noChangeArrowheads="1"/>
              </p:cNvSpPr>
              <p:nvPr/>
            </p:nvSpPr>
            <p:spPr bwMode="auto">
              <a:xfrm>
                <a:off x="2707" y="2415"/>
                <a:ext cx="45" cy="51"/>
              </a:xfrm>
              <a:prstGeom prst="ellips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</p:grpSp>
        <p:sp>
          <p:nvSpPr>
            <p:cNvPr id="195622" name="Freeform 61"/>
            <p:cNvSpPr>
              <a:spLocks/>
            </p:cNvSpPr>
            <p:nvPr/>
          </p:nvSpPr>
          <p:spPr bwMode="auto">
            <a:xfrm>
              <a:off x="1274" y="2206"/>
              <a:ext cx="2789" cy="213"/>
            </a:xfrm>
            <a:custGeom>
              <a:avLst/>
              <a:gdLst>
                <a:gd name="T0" fmla="*/ 0 w 2789"/>
                <a:gd name="T1" fmla="*/ 8 h 213"/>
                <a:gd name="T2" fmla="*/ 0 w 2789"/>
                <a:gd name="T3" fmla="*/ 16 h 213"/>
                <a:gd name="T4" fmla="*/ 744 w 2789"/>
                <a:gd name="T5" fmla="*/ 7 h 213"/>
                <a:gd name="T6" fmla="*/ 744 w 2789"/>
                <a:gd name="T7" fmla="*/ 7 h 213"/>
                <a:gd name="T8" fmla="*/ 1450 w 2789"/>
                <a:gd name="T9" fmla="*/ 213 h 213"/>
                <a:gd name="T10" fmla="*/ 1452 w 2789"/>
                <a:gd name="T11" fmla="*/ 213 h 213"/>
                <a:gd name="T12" fmla="*/ 1451 w 2789"/>
                <a:gd name="T13" fmla="*/ 213 h 213"/>
                <a:gd name="T14" fmla="*/ 1707 w 2789"/>
                <a:gd name="T15" fmla="*/ 213 h 213"/>
                <a:gd name="T16" fmla="*/ 1707 w 2789"/>
                <a:gd name="T17" fmla="*/ 213 h 213"/>
                <a:gd name="T18" fmla="*/ 1707 w 2789"/>
                <a:gd name="T19" fmla="*/ 213 h 213"/>
                <a:gd name="T20" fmla="*/ 1707 w 2789"/>
                <a:gd name="T21" fmla="*/ 213 h 213"/>
                <a:gd name="T22" fmla="*/ 2290 w 2789"/>
                <a:gd name="T23" fmla="*/ 7 h 213"/>
                <a:gd name="T24" fmla="*/ 2290 w 2789"/>
                <a:gd name="T25" fmla="*/ 7 h 213"/>
                <a:gd name="T26" fmla="*/ 2789 w 2789"/>
                <a:gd name="T27" fmla="*/ 10 h 213"/>
                <a:gd name="T28" fmla="*/ 2789 w 2789"/>
                <a:gd name="T29" fmla="*/ 3 h 213"/>
                <a:gd name="T30" fmla="*/ 2290 w 2789"/>
                <a:gd name="T31" fmla="*/ 0 h 213"/>
                <a:gd name="T32" fmla="*/ 2291 w 2789"/>
                <a:gd name="T33" fmla="*/ 0 h 213"/>
                <a:gd name="T34" fmla="*/ 2289 w 2789"/>
                <a:gd name="T35" fmla="*/ 1 h 213"/>
                <a:gd name="T36" fmla="*/ 1707 w 2789"/>
                <a:gd name="T37" fmla="*/ 206 h 213"/>
                <a:gd name="T38" fmla="*/ 1707 w 2789"/>
                <a:gd name="T39" fmla="*/ 206 h 213"/>
                <a:gd name="T40" fmla="*/ 1451 w 2789"/>
                <a:gd name="T41" fmla="*/ 206 h 213"/>
                <a:gd name="T42" fmla="*/ 1451 w 2789"/>
                <a:gd name="T43" fmla="*/ 206 h 213"/>
                <a:gd name="T44" fmla="*/ 744 w 2789"/>
                <a:gd name="T45" fmla="*/ 1 h 213"/>
                <a:gd name="T46" fmla="*/ 743 w 2789"/>
                <a:gd name="T47" fmla="*/ 0 h 213"/>
                <a:gd name="T48" fmla="*/ 744 w 2789"/>
                <a:gd name="T49" fmla="*/ 0 h 213"/>
                <a:gd name="T50" fmla="*/ 0 w 2789"/>
                <a:gd name="T51" fmla="*/ 8 h 21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789"/>
                <a:gd name="T79" fmla="*/ 0 h 213"/>
                <a:gd name="T80" fmla="*/ 2789 w 2789"/>
                <a:gd name="T81" fmla="*/ 213 h 21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789" h="213">
                  <a:moveTo>
                    <a:pt x="0" y="8"/>
                  </a:moveTo>
                  <a:lnTo>
                    <a:pt x="0" y="16"/>
                  </a:lnTo>
                  <a:lnTo>
                    <a:pt x="744" y="7"/>
                  </a:lnTo>
                  <a:lnTo>
                    <a:pt x="1450" y="213"/>
                  </a:lnTo>
                  <a:lnTo>
                    <a:pt x="1452" y="213"/>
                  </a:lnTo>
                  <a:lnTo>
                    <a:pt x="1451" y="213"/>
                  </a:lnTo>
                  <a:lnTo>
                    <a:pt x="1707" y="213"/>
                  </a:lnTo>
                  <a:lnTo>
                    <a:pt x="2290" y="7"/>
                  </a:lnTo>
                  <a:lnTo>
                    <a:pt x="2789" y="10"/>
                  </a:lnTo>
                  <a:lnTo>
                    <a:pt x="2789" y="3"/>
                  </a:lnTo>
                  <a:lnTo>
                    <a:pt x="2290" y="0"/>
                  </a:lnTo>
                  <a:lnTo>
                    <a:pt x="2291" y="0"/>
                  </a:lnTo>
                  <a:lnTo>
                    <a:pt x="2289" y="1"/>
                  </a:lnTo>
                  <a:lnTo>
                    <a:pt x="1707" y="206"/>
                  </a:lnTo>
                  <a:lnTo>
                    <a:pt x="1451" y="206"/>
                  </a:lnTo>
                  <a:lnTo>
                    <a:pt x="744" y="1"/>
                  </a:lnTo>
                  <a:lnTo>
                    <a:pt x="743" y="0"/>
                  </a:lnTo>
                  <a:lnTo>
                    <a:pt x="744" y="0"/>
                  </a:lnTo>
                  <a:lnTo>
                    <a:pt x="0" y="8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623" name="Freeform 62"/>
            <p:cNvSpPr>
              <a:spLocks/>
            </p:cNvSpPr>
            <p:nvPr/>
          </p:nvSpPr>
          <p:spPr bwMode="auto">
            <a:xfrm>
              <a:off x="1274" y="2658"/>
              <a:ext cx="2798" cy="218"/>
            </a:xfrm>
            <a:custGeom>
              <a:avLst/>
              <a:gdLst>
                <a:gd name="T0" fmla="*/ 0 w 2798"/>
                <a:gd name="T1" fmla="*/ 203 h 218"/>
                <a:gd name="T2" fmla="*/ 0 w 2798"/>
                <a:gd name="T3" fmla="*/ 210 h 218"/>
                <a:gd name="T4" fmla="*/ 744 w 2798"/>
                <a:gd name="T5" fmla="*/ 218 h 218"/>
                <a:gd name="T6" fmla="*/ 743 w 2798"/>
                <a:gd name="T7" fmla="*/ 218 h 218"/>
                <a:gd name="T8" fmla="*/ 744 w 2798"/>
                <a:gd name="T9" fmla="*/ 218 h 218"/>
                <a:gd name="T10" fmla="*/ 1456 w 2798"/>
                <a:gd name="T11" fmla="*/ 8 h 218"/>
                <a:gd name="T12" fmla="*/ 1456 w 2798"/>
                <a:gd name="T13" fmla="*/ 8 h 218"/>
                <a:gd name="T14" fmla="*/ 1707 w 2798"/>
                <a:gd name="T15" fmla="*/ 12 h 218"/>
                <a:gd name="T16" fmla="*/ 1707 w 2798"/>
                <a:gd name="T17" fmla="*/ 12 h 218"/>
                <a:gd name="T18" fmla="*/ 2289 w 2798"/>
                <a:gd name="T19" fmla="*/ 218 h 218"/>
                <a:gd name="T20" fmla="*/ 2291 w 2798"/>
                <a:gd name="T21" fmla="*/ 218 h 218"/>
                <a:gd name="T22" fmla="*/ 2290 w 2798"/>
                <a:gd name="T23" fmla="*/ 218 h 218"/>
                <a:gd name="T24" fmla="*/ 2798 w 2798"/>
                <a:gd name="T25" fmla="*/ 214 h 218"/>
                <a:gd name="T26" fmla="*/ 2798 w 2798"/>
                <a:gd name="T27" fmla="*/ 207 h 218"/>
                <a:gd name="T28" fmla="*/ 2290 w 2798"/>
                <a:gd name="T29" fmla="*/ 211 h 218"/>
                <a:gd name="T30" fmla="*/ 2290 w 2798"/>
                <a:gd name="T31" fmla="*/ 211 h 218"/>
                <a:gd name="T32" fmla="*/ 1707 w 2798"/>
                <a:gd name="T33" fmla="*/ 6 h 218"/>
                <a:gd name="T34" fmla="*/ 1707 w 2798"/>
                <a:gd name="T35" fmla="*/ 5 h 218"/>
                <a:gd name="T36" fmla="*/ 1707 w 2798"/>
                <a:gd name="T37" fmla="*/ 5 h 218"/>
                <a:gd name="T38" fmla="*/ 1456 w 2798"/>
                <a:gd name="T39" fmla="*/ 0 h 218"/>
                <a:gd name="T40" fmla="*/ 1457 w 2798"/>
                <a:gd name="T41" fmla="*/ 0 h 218"/>
                <a:gd name="T42" fmla="*/ 1456 w 2798"/>
                <a:gd name="T43" fmla="*/ 1 h 218"/>
                <a:gd name="T44" fmla="*/ 744 w 2798"/>
                <a:gd name="T45" fmla="*/ 211 h 218"/>
                <a:gd name="T46" fmla="*/ 744 w 2798"/>
                <a:gd name="T47" fmla="*/ 211 h 218"/>
                <a:gd name="T48" fmla="*/ 0 w 2798"/>
                <a:gd name="T49" fmla="*/ 203 h 21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798"/>
                <a:gd name="T76" fmla="*/ 0 h 218"/>
                <a:gd name="T77" fmla="*/ 2798 w 2798"/>
                <a:gd name="T78" fmla="*/ 218 h 218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798" h="218">
                  <a:moveTo>
                    <a:pt x="0" y="203"/>
                  </a:moveTo>
                  <a:lnTo>
                    <a:pt x="0" y="210"/>
                  </a:lnTo>
                  <a:lnTo>
                    <a:pt x="744" y="218"/>
                  </a:lnTo>
                  <a:lnTo>
                    <a:pt x="743" y="218"/>
                  </a:lnTo>
                  <a:lnTo>
                    <a:pt x="744" y="218"/>
                  </a:lnTo>
                  <a:lnTo>
                    <a:pt x="1456" y="8"/>
                  </a:lnTo>
                  <a:lnTo>
                    <a:pt x="1707" y="12"/>
                  </a:lnTo>
                  <a:lnTo>
                    <a:pt x="2289" y="218"/>
                  </a:lnTo>
                  <a:lnTo>
                    <a:pt x="2291" y="218"/>
                  </a:lnTo>
                  <a:lnTo>
                    <a:pt x="2290" y="218"/>
                  </a:lnTo>
                  <a:lnTo>
                    <a:pt x="2798" y="214"/>
                  </a:lnTo>
                  <a:lnTo>
                    <a:pt x="2798" y="207"/>
                  </a:lnTo>
                  <a:lnTo>
                    <a:pt x="2290" y="211"/>
                  </a:lnTo>
                  <a:lnTo>
                    <a:pt x="1707" y="6"/>
                  </a:lnTo>
                  <a:lnTo>
                    <a:pt x="1707" y="5"/>
                  </a:lnTo>
                  <a:lnTo>
                    <a:pt x="1456" y="0"/>
                  </a:lnTo>
                  <a:lnTo>
                    <a:pt x="1457" y="0"/>
                  </a:lnTo>
                  <a:lnTo>
                    <a:pt x="1456" y="1"/>
                  </a:lnTo>
                  <a:lnTo>
                    <a:pt x="744" y="211"/>
                  </a:lnTo>
                  <a:lnTo>
                    <a:pt x="0" y="203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624" name="Rectangle 63"/>
            <p:cNvSpPr>
              <a:spLocks noChangeArrowheads="1"/>
            </p:cNvSpPr>
            <p:nvPr/>
          </p:nvSpPr>
          <p:spPr bwMode="auto">
            <a:xfrm>
              <a:off x="2824" y="1929"/>
              <a:ext cx="63" cy="328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grpSp>
          <p:nvGrpSpPr>
            <p:cNvPr id="195625" name="Group 64"/>
            <p:cNvGrpSpPr>
              <a:grpSpLocks/>
            </p:cNvGrpSpPr>
            <p:nvPr/>
          </p:nvGrpSpPr>
          <p:grpSpPr bwMode="auto">
            <a:xfrm>
              <a:off x="2584" y="2580"/>
              <a:ext cx="51" cy="57"/>
              <a:chOff x="2584" y="2580"/>
              <a:chExt cx="51" cy="57"/>
            </a:xfrm>
          </p:grpSpPr>
          <p:sp>
            <p:nvSpPr>
              <p:cNvPr id="195654" name="Oval 65"/>
              <p:cNvSpPr>
                <a:spLocks noChangeArrowheads="1"/>
              </p:cNvSpPr>
              <p:nvPr/>
            </p:nvSpPr>
            <p:spPr bwMode="auto">
              <a:xfrm>
                <a:off x="2591" y="2587"/>
                <a:ext cx="38" cy="43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95655" name="Oval 66"/>
              <p:cNvSpPr>
                <a:spLocks noChangeArrowheads="1"/>
              </p:cNvSpPr>
              <p:nvPr/>
            </p:nvSpPr>
            <p:spPr bwMode="auto">
              <a:xfrm>
                <a:off x="2584" y="2580"/>
                <a:ext cx="51" cy="57"/>
              </a:xfrm>
              <a:prstGeom prst="ellips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</p:grpSp>
        <p:grpSp>
          <p:nvGrpSpPr>
            <p:cNvPr id="195626" name="Group 67"/>
            <p:cNvGrpSpPr>
              <a:grpSpLocks/>
            </p:cNvGrpSpPr>
            <p:nvPr/>
          </p:nvGrpSpPr>
          <p:grpSpPr bwMode="auto">
            <a:xfrm>
              <a:off x="2048" y="2523"/>
              <a:ext cx="69" cy="78"/>
              <a:chOff x="2048" y="2523"/>
              <a:chExt cx="69" cy="78"/>
            </a:xfrm>
          </p:grpSpPr>
          <p:sp>
            <p:nvSpPr>
              <p:cNvPr id="195652" name="Oval 68"/>
              <p:cNvSpPr>
                <a:spLocks noChangeArrowheads="1"/>
              </p:cNvSpPr>
              <p:nvPr/>
            </p:nvSpPr>
            <p:spPr bwMode="auto">
              <a:xfrm>
                <a:off x="2054" y="2530"/>
                <a:ext cx="57" cy="64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95653" name="Oval 69"/>
              <p:cNvSpPr>
                <a:spLocks noChangeArrowheads="1"/>
              </p:cNvSpPr>
              <p:nvPr/>
            </p:nvSpPr>
            <p:spPr bwMode="auto">
              <a:xfrm>
                <a:off x="2048" y="2523"/>
                <a:ext cx="69" cy="78"/>
              </a:xfrm>
              <a:prstGeom prst="ellips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</p:grpSp>
        <p:grpSp>
          <p:nvGrpSpPr>
            <p:cNvPr id="195627" name="Group 70"/>
            <p:cNvGrpSpPr>
              <a:grpSpLocks/>
            </p:cNvGrpSpPr>
            <p:nvPr/>
          </p:nvGrpSpPr>
          <p:grpSpPr bwMode="auto">
            <a:xfrm>
              <a:off x="2098" y="2273"/>
              <a:ext cx="70" cy="79"/>
              <a:chOff x="2098" y="2273"/>
              <a:chExt cx="70" cy="79"/>
            </a:xfrm>
          </p:grpSpPr>
          <p:sp>
            <p:nvSpPr>
              <p:cNvPr id="195650" name="Oval 71"/>
              <p:cNvSpPr>
                <a:spLocks noChangeArrowheads="1"/>
              </p:cNvSpPr>
              <p:nvPr/>
            </p:nvSpPr>
            <p:spPr bwMode="auto">
              <a:xfrm>
                <a:off x="2104" y="2280"/>
                <a:ext cx="57" cy="65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95651" name="Oval 72"/>
              <p:cNvSpPr>
                <a:spLocks noChangeArrowheads="1"/>
              </p:cNvSpPr>
              <p:nvPr/>
            </p:nvSpPr>
            <p:spPr bwMode="auto">
              <a:xfrm>
                <a:off x="2098" y="2273"/>
                <a:ext cx="70" cy="79"/>
              </a:xfrm>
              <a:prstGeom prst="ellips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</p:grpSp>
        <p:grpSp>
          <p:nvGrpSpPr>
            <p:cNvPr id="195628" name="Group 73"/>
            <p:cNvGrpSpPr>
              <a:grpSpLocks/>
            </p:cNvGrpSpPr>
            <p:nvPr/>
          </p:nvGrpSpPr>
          <p:grpSpPr bwMode="auto">
            <a:xfrm>
              <a:off x="1940" y="2316"/>
              <a:ext cx="70" cy="79"/>
              <a:chOff x="1940" y="2316"/>
              <a:chExt cx="70" cy="79"/>
            </a:xfrm>
          </p:grpSpPr>
          <p:sp>
            <p:nvSpPr>
              <p:cNvPr id="195648" name="Oval 74"/>
              <p:cNvSpPr>
                <a:spLocks noChangeArrowheads="1"/>
              </p:cNvSpPr>
              <p:nvPr/>
            </p:nvSpPr>
            <p:spPr bwMode="auto">
              <a:xfrm>
                <a:off x="1947" y="2323"/>
                <a:ext cx="56" cy="64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95649" name="Oval 75"/>
              <p:cNvSpPr>
                <a:spLocks noChangeArrowheads="1"/>
              </p:cNvSpPr>
              <p:nvPr/>
            </p:nvSpPr>
            <p:spPr bwMode="auto">
              <a:xfrm>
                <a:off x="1940" y="2316"/>
                <a:ext cx="70" cy="79"/>
              </a:xfrm>
              <a:prstGeom prst="ellips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</p:grpSp>
        <p:grpSp>
          <p:nvGrpSpPr>
            <p:cNvPr id="195629" name="Group 76"/>
            <p:cNvGrpSpPr>
              <a:grpSpLocks/>
            </p:cNvGrpSpPr>
            <p:nvPr/>
          </p:nvGrpSpPr>
          <p:grpSpPr bwMode="auto">
            <a:xfrm>
              <a:off x="2313" y="2487"/>
              <a:ext cx="69" cy="79"/>
              <a:chOff x="2313" y="2487"/>
              <a:chExt cx="69" cy="79"/>
            </a:xfrm>
          </p:grpSpPr>
          <p:sp>
            <p:nvSpPr>
              <p:cNvPr id="195646" name="Oval 77"/>
              <p:cNvSpPr>
                <a:spLocks noChangeArrowheads="1"/>
              </p:cNvSpPr>
              <p:nvPr/>
            </p:nvSpPr>
            <p:spPr bwMode="auto">
              <a:xfrm>
                <a:off x="2319" y="2494"/>
                <a:ext cx="57" cy="65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95647" name="Oval 78"/>
              <p:cNvSpPr>
                <a:spLocks noChangeArrowheads="1"/>
              </p:cNvSpPr>
              <p:nvPr/>
            </p:nvSpPr>
            <p:spPr bwMode="auto">
              <a:xfrm>
                <a:off x="2313" y="2487"/>
                <a:ext cx="69" cy="79"/>
              </a:xfrm>
              <a:prstGeom prst="ellips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</p:grpSp>
        <p:grpSp>
          <p:nvGrpSpPr>
            <p:cNvPr id="195630" name="Group 79"/>
            <p:cNvGrpSpPr>
              <a:grpSpLocks/>
            </p:cNvGrpSpPr>
            <p:nvPr/>
          </p:nvGrpSpPr>
          <p:grpSpPr bwMode="auto">
            <a:xfrm>
              <a:off x="1848" y="2577"/>
              <a:ext cx="45" cy="51"/>
              <a:chOff x="1848" y="2577"/>
              <a:chExt cx="45" cy="51"/>
            </a:xfrm>
          </p:grpSpPr>
          <p:sp>
            <p:nvSpPr>
              <p:cNvPr id="195644" name="Oval 80"/>
              <p:cNvSpPr>
                <a:spLocks noChangeArrowheads="1"/>
              </p:cNvSpPr>
              <p:nvPr/>
            </p:nvSpPr>
            <p:spPr bwMode="auto">
              <a:xfrm>
                <a:off x="1854" y="2584"/>
                <a:ext cx="33" cy="37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95645" name="Oval 81"/>
              <p:cNvSpPr>
                <a:spLocks noChangeArrowheads="1"/>
              </p:cNvSpPr>
              <p:nvPr/>
            </p:nvSpPr>
            <p:spPr bwMode="auto">
              <a:xfrm>
                <a:off x="1848" y="2577"/>
                <a:ext cx="45" cy="51"/>
              </a:xfrm>
              <a:prstGeom prst="ellips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</p:grpSp>
        <p:grpSp>
          <p:nvGrpSpPr>
            <p:cNvPr id="195631" name="Group 82"/>
            <p:cNvGrpSpPr>
              <a:grpSpLocks/>
            </p:cNvGrpSpPr>
            <p:nvPr/>
          </p:nvGrpSpPr>
          <p:grpSpPr bwMode="auto">
            <a:xfrm>
              <a:off x="1848" y="2734"/>
              <a:ext cx="45" cy="51"/>
              <a:chOff x="1848" y="2734"/>
              <a:chExt cx="45" cy="51"/>
            </a:xfrm>
          </p:grpSpPr>
          <p:sp>
            <p:nvSpPr>
              <p:cNvPr id="195642" name="Oval 83"/>
              <p:cNvSpPr>
                <a:spLocks noChangeArrowheads="1"/>
              </p:cNvSpPr>
              <p:nvPr/>
            </p:nvSpPr>
            <p:spPr bwMode="auto">
              <a:xfrm>
                <a:off x="1854" y="2741"/>
                <a:ext cx="33" cy="37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95643" name="Oval 84"/>
              <p:cNvSpPr>
                <a:spLocks noChangeArrowheads="1"/>
              </p:cNvSpPr>
              <p:nvPr/>
            </p:nvSpPr>
            <p:spPr bwMode="auto">
              <a:xfrm>
                <a:off x="1848" y="2734"/>
                <a:ext cx="45" cy="51"/>
              </a:xfrm>
              <a:prstGeom prst="ellips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</p:grpSp>
        <p:sp>
          <p:nvSpPr>
            <p:cNvPr id="195632" name="Rectangle 85"/>
            <p:cNvSpPr>
              <a:spLocks noChangeArrowheads="1"/>
            </p:cNvSpPr>
            <p:nvPr/>
          </p:nvSpPr>
          <p:spPr bwMode="auto">
            <a:xfrm>
              <a:off x="2721" y="2673"/>
              <a:ext cx="6" cy="33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95633" name="Rectangle 86"/>
            <p:cNvSpPr>
              <a:spLocks noChangeArrowheads="1"/>
            </p:cNvSpPr>
            <p:nvPr/>
          </p:nvSpPr>
          <p:spPr bwMode="auto">
            <a:xfrm>
              <a:off x="2986" y="2673"/>
              <a:ext cx="6" cy="33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95634" name="Rectangle 87"/>
            <p:cNvSpPr>
              <a:spLocks noChangeArrowheads="1"/>
            </p:cNvSpPr>
            <p:nvPr/>
          </p:nvSpPr>
          <p:spPr bwMode="auto">
            <a:xfrm>
              <a:off x="2986" y="2081"/>
              <a:ext cx="6" cy="33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95635" name="Rectangle 88"/>
            <p:cNvSpPr>
              <a:spLocks noChangeArrowheads="1"/>
            </p:cNvSpPr>
            <p:nvPr/>
          </p:nvSpPr>
          <p:spPr bwMode="auto">
            <a:xfrm>
              <a:off x="2721" y="2088"/>
              <a:ext cx="6" cy="33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grpSp>
          <p:nvGrpSpPr>
            <p:cNvPr id="195636" name="Group 89"/>
            <p:cNvGrpSpPr>
              <a:grpSpLocks/>
            </p:cNvGrpSpPr>
            <p:nvPr/>
          </p:nvGrpSpPr>
          <p:grpSpPr bwMode="auto">
            <a:xfrm>
              <a:off x="2802" y="1879"/>
              <a:ext cx="86" cy="298"/>
              <a:chOff x="2802" y="1879"/>
              <a:chExt cx="86" cy="298"/>
            </a:xfrm>
          </p:grpSpPr>
          <p:sp>
            <p:nvSpPr>
              <p:cNvPr id="195640" name="Rectangle 90"/>
              <p:cNvSpPr>
                <a:spLocks noChangeArrowheads="1"/>
              </p:cNvSpPr>
              <p:nvPr/>
            </p:nvSpPr>
            <p:spPr bwMode="auto">
              <a:xfrm>
                <a:off x="2835" y="1879"/>
                <a:ext cx="19" cy="232"/>
              </a:xfrm>
              <a:prstGeom prst="rect">
                <a:avLst/>
              </a:prstGeom>
              <a:noFill/>
              <a:ln w="30163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95641" name="Freeform 91"/>
              <p:cNvSpPr>
                <a:spLocks/>
              </p:cNvSpPr>
              <p:nvPr/>
            </p:nvSpPr>
            <p:spPr bwMode="auto">
              <a:xfrm>
                <a:off x="2802" y="2080"/>
                <a:ext cx="86" cy="97"/>
              </a:xfrm>
              <a:custGeom>
                <a:avLst/>
                <a:gdLst>
                  <a:gd name="T0" fmla="*/ 0 w 86"/>
                  <a:gd name="T1" fmla="*/ 0 h 97"/>
                  <a:gd name="T2" fmla="*/ 44 w 86"/>
                  <a:gd name="T3" fmla="*/ 97 h 97"/>
                  <a:gd name="T4" fmla="*/ 86 w 86"/>
                  <a:gd name="T5" fmla="*/ 0 h 97"/>
                  <a:gd name="T6" fmla="*/ 44 w 86"/>
                  <a:gd name="T7" fmla="*/ 31 h 97"/>
                  <a:gd name="T8" fmla="*/ 0 w 86"/>
                  <a:gd name="T9" fmla="*/ 0 h 9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"/>
                  <a:gd name="T16" fmla="*/ 0 h 97"/>
                  <a:gd name="T17" fmla="*/ 86 w 86"/>
                  <a:gd name="T18" fmla="*/ 97 h 9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" h="97">
                    <a:moveTo>
                      <a:pt x="0" y="0"/>
                    </a:moveTo>
                    <a:lnTo>
                      <a:pt x="44" y="97"/>
                    </a:lnTo>
                    <a:lnTo>
                      <a:pt x="86" y="0"/>
                    </a:lnTo>
                    <a:lnTo>
                      <a:pt x="44" y="31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301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95637" name="Group 92"/>
            <p:cNvGrpSpPr>
              <a:grpSpLocks/>
            </p:cNvGrpSpPr>
            <p:nvPr/>
          </p:nvGrpSpPr>
          <p:grpSpPr bwMode="auto">
            <a:xfrm>
              <a:off x="2805" y="2416"/>
              <a:ext cx="51" cy="57"/>
              <a:chOff x="2805" y="2416"/>
              <a:chExt cx="51" cy="57"/>
            </a:xfrm>
          </p:grpSpPr>
          <p:sp>
            <p:nvSpPr>
              <p:cNvPr id="195638" name="Oval 93"/>
              <p:cNvSpPr>
                <a:spLocks noChangeArrowheads="1"/>
              </p:cNvSpPr>
              <p:nvPr/>
            </p:nvSpPr>
            <p:spPr bwMode="auto">
              <a:xfrm>
                <a:off x="2812" y="2423"/>
                <a:ext cx="38" cy="43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95639" name="Oval 94"/>
              <p:cNvSpPr>
                <a:spLocks noChangeArrowheads="1"/>
              </p:cNvSpPr>
              <p:nvPr/>
            </p:nvSpPr>
            <p:spPr bwMode="auto">
              <a:xfrm>
                <a:off x="2805" y="2416"/>
                <a:ext cx="51" cy="57"/>
              </a:xfrm>
              <a:prstGeom prst="ellips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</p:grpSp>
      </p:grpSp>
      <p:sp>
        <p:nvSpPr>
          <p:cNvPr id="195591" name="Rectangle 95"/>
          <p:cNvSpPr>
            <a:spLocks noChangeArrowheads="1"/>
          </p:cNvSpPr>
          <p:nvPr/>
        </p:nvSpPr>
        <p:spPr bwMode="auto">
          <a:xfrm>
            <a:off x="6629400" y="1662113"/>
            <a:ext cx="14716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>
                <a:solidFill>
                  <a:srgbClr val="FF4D10"/>
                </a:solidFill>
              </a:rPr>
              <a:t>He gas supply</a:t>
            </a:r>
            <a:endParaRPr lang="en-US" altLang="ja-JP"/>
          </a:p>
        </p:txBody>
      </p:sp>
      <p:pic>
        <p:nvPicPr>
          <p:cNvPr id="195592" name="Picture 96" descr="bubbl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53200" y="3429000"/>
            <a:ext cx="1828800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5593" name="Group 97"/>
          <p:cNvGrpSpPr>
            <a:grpSpLocks/>
          </p:cNvGrpSpPr>
          <p:nvPr/>
        </p:nvGrpSpPr>
        <p:grpSpPr bwMode="auto">
          <a:xfrm>
            <a:off x="6096000" y="4876800"/>
            <a:ext cx="2212975" cy="1295400"/>
            <a:chOff x="3473" y="3037"/>
            <a:chExt cx="2289" cy="1286"/>
          </a:xfrm>
        </p:grpSpPr>
        <p:pic>
          <p:nvPicPr>
            <p:cNvPr id="195595" name="Picture 98"/>
            <p:cNvPicPr>
              <a:picLocks noChangeAspect="1" noChangeArrowheads="1"/>
            </p:cNvPicPr>
            <p:nvPr/>
          </p:nvPicPr>
          <p:blipFill>
            <a:blip r:embed="rId4"/>
            <a:srcRect l="4236" t="7130" r="19914" b="9679"/>
            <a:stretch>
              <a:fillRect/>
            </a:stretch>
          </p:blipFill>
          <p:spPr bwMode="auto">
            <a:xfrm>
              <a:off x="4330" y="3037"/>
              <a:ext cx="1432" cy="11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95596" name="Picture 99"/>
            <p:cNvPicPr>
              <a:picLocks noChangeAspect="1" noChangeArrowheads="1"/>
            </p:cNvPicPr>
            <p:nvPr/>
          </p:nvPicPr>
          <p:blipFill>
            <a:blip r:embed="rId5"/>
            <a:srcRect l="11845" t="10728" r="12263" b="11308"/>
            <a:stretch>
              <a:fillRect/>
            </a:stretch>
          </p:blipFill>
          <p:spPr bwMode="auto">
            <a:xfrm rot="5400000">
              <a:off x="3617" y="3220"/>
              <a:ext cx="959" cy="124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sp>
        <p:nvSpPr>
          <p:cNvPr id="195594" name="Rectangle 100"/>
          <p:cNvSpPr>
            <a:spLocks noChangeArrowheads="1"/>
          </p:cNvSpPr>
          <p:nvPr/>
        </p:nvSpPr>
        <p:spPr bwMode="auto">
          <a:xfrm>
            <a:off x="685800" y="838200"/>
            <a:ext cx="77517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/>
              <a:t>What bubbler is the most suitable under mercury target condition ?</a:t>
            </a:r>
            <a:r>
              <a:rPr lang="en-US" altLang="ja-JP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6915" name="Group 2"/>
          <p:cNvGrpSpPr>
            <a:grpSpLocks/>
          </p:cNvGrpSpPr>
          <p:nvPr/>
        </p:nvGrpSpPr>
        <p:grpSpPr bwMode="auto">
          <a:xfrm>
            <a:off x="3429000" y="2057400"/>
            <a:ext cx="4527550" cy="4135438"/>
            <a:chOff x="1429" y="981"/>
            <a:chExt cx="2852" cy="2605"/>
          </a:xfrm>
        </p:grpSpPr>
        <p:grpSp>
          <p:nvGrpSpPr>
            <p:cNvPr id="166937" name="Group 3"/>
            <p:cNvGrpSpPr>
              <a:grpSpLocks/>
            </p:cNvGrpSpPr>
            <p:nvPr/>
          </p:nvGrpSpPr>
          <p:grpSpPr bwMode="auto">
            <a:xfrm>
              <a:off x="1429" y="981"/>
              <a:ext cx="2852" cy="2605"/>
              <a:chOff x="1429" y="981"/>
              <a:chExt cx="2852" cy="2605"/>
            </a:xfrm>
          </p:grpSpPr>
          <p:graphicFrame>
            <p:nvGraphicFramePr>
              <p:cNvPr id="166914" name="Object 4"/>
              <p:cNvGraphicFramePr>
                <a:graphicFrameLocks noChangeAspect="1"/>
              </p:cNvGraphicFramePr>
              <p:nvPr/>
            </p:nvGraphicFramePr>
            <p:xfrm>
              <a:off x="1429" y="981"/>
              <a:ext cx="2852" cy="260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915" name="Photo Editor Photo" r:id="rId4" imgW="20514286" imgH="18738291" progId="">
                      <p:embed/>
                    </p:oleObj>
                  </mc:Choice>
                  <mc:Fallback>
                    <p:oleObj name="Photo Editor Photo" r:id="rId4" imgW="20514286" imgH="18738291" progId="">
                      <p:embed/>
                      <p:pic>
                        <p:nvPicPr>
                          <p:cNvPr id="0" name="Object 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9" y="981"/>
                            <a:ext cx="2852" cy="260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66949" name="Rectangle 5"/>
              <p:cNvSpPr>
                <a:spLocks noChangeArrowheads="1"/>
              </p:cNvSpPr>
              <p:nvPr/>
            </p:nvSpPr>
            <p:spPr bwMode="auto">
              <a:xfrm>
                <a:off x="2961" y="2095"/>
                <a:ext cx="45" cy="90"/>
              </a:xfrm>
              <a:prstGeom prst="rect">
                <a:avLst/>
              </a:prstGeom>
              <a:gradFill rotWithShape="1">
                <a:gsLst>
                  <a:gs pos="0">
                    <a:srgbClr val="666666"/>
                  </a:gs>
                  <a:gs pos="50000">
                    <a:srgbClr val="DDDDDD"/>
                  </a:gs>
                  <a:gs pos="100000">
                    <a:srgbClr val="6666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66950" name="Rectangle 6"/>
              <p:cNvSpPr>
                <a:spLocks noChangeArrowheads="1"/>
              </p:cNvSpPr>
              <p:nvPr/>
            </p:nvSpPr>
            <p:spPr bwMode="auto">
              <a:xfrm rot="-2245885">
                <a:off x="3008" y="2158"/>
                <a:ext cx="90" cy="45"/>
              </a:xfrm>
              <a:prstGeom prst="rect">
                <a:avLst/>
              </a:prstGeom>
              <a:gradFill rotWithShape="1">
                <a:gsLst>
                  <a:gs pos="0">
                    <a:srgbClr val="666666"/>
                  </a:gs>
                  <a:gs pos="50000">
                    <a:srgbClr val="DDDDDD"/>
                  </a:gs>
                  <a:gs pos="100000">
                    <a:srgbClr val="666666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66951" name="Arc 7"/>
              <p:cNvSpPr>
                <a:spLocks/>
              </p:cNvSpPr>
              <p:nvPr/>
            </p:nvSpPr>
            <p:spPr bwMode="auto">
              <a:xfrm flipH="1" flipV="1">
                <a:off x="2963" y="2184"/>
                <a:ext cx="68" cy="45"/>
              </a:xfrm>
              <a:custGeom>
                <a:avLst/>
                <a:gdLst>
                  <a:gd name="T0" fmla="*/ 0 w 32785"/>
                  <a:gd name="T1" fmla="*/ 0 h 21600"/>
                  <a:gd name="T2" fmla="*/ 0 w 32785"/>
                  <a:gd name="T3" fmla="*/ 0 h 21600"/>
                  <a:gd name="T4" fmla="*/ 0 w 3278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2785"/>
                  <a:gd name="T10" fmla="*/ 0 h 21600"/>
                  <a:gd name="T11" fmla="*/ 32785 w 3278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2785" h="21600" fill="none" extrusionOk="0">
                    <a:moveTo>
                      <a:pt x="0" y="3121"/>
                    </a:moveTo>
                    <a:cubicBezTo>
                      <a:pt x="3373" y="1079"/>
                      <a:pt x="7241" y="-1"/>
                      <a:pt x="11185" y="0"/>
                    </a:cubicBezTo>
                    <a:cubicBezTo>
                      <a:pt x="23114" y="0"/>
                      <a:pt x="32785" y="9670"/>
                      <a:pt x="32785" y="21600"/>
                    </a:cubicBezTo>
                  </a:path>
                  <a:path w="32785" h="21600" stroke="0" extrusionOk="0">
                    <a:moveTo>
                      <a:pt x="0" y="3121"/>
                    </a:moveTo>
                    <a:cubicBezTo>
                      <a:pt x="3373" y="1079"/>
                      <a:pt x="7241" y="-1"/>
                      <a:pt x="11185" y="0"/>
                    </a:cubicBezTo>
                    <a:cubicBezTo>
                      <a:pt x="23114" y="0"/>
                      <a:pt x="32785" y="9670"/>
                      <a:pt x="32785" y="21600"/>
                    </a:cubicBezTo>
                    <a:lnTo>
                      <a:pt x="11185" y="2160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666666"/>
                  </a:gs>
                  <a:gs pos="50000">
                    <a:srgbClr val="DDDDDD"/>
                  </a:gs>
                  <a:gs pos="100000">
                    <a:srgbClr val="666666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endParaRPr lang="en-US"/>
              </a:p>
            </p:txBody>
          </p:sp>
        </p:grpSp>
        <p:sp>
          <p:nvSpPr>
            <p:cNvPr id="166938" name="Freeform 8"/>
            <p:cNvSpPr>
              <a:spLocks/>
            </p:cNvSpPr>
            <p:nvPr/>
          </p:nvSpPr>
          <p:spPr bwMode="auto">
            <a:xfrm>
              <a:off x="1640" y="3002"/>
              <a:ext cx="249" cy="235"/>
            </a:xfrm>
            <a:custGeom>
              <a:avLst/>
              <a:gdLst>
                <a:gd name="T0" fmla="*/ 0 w 249"/>
                <a:gd name="T1" fmla="*/ 0 h 235"/>
                <a:gd name="T2" fmla="*/ 249 w 249"/>
                <a:gd name="T3" fmla="*/ 235 h 235"/>
                <a:gd name="T4" fmla="*/ 0 60000 65536"/>
                <a:gd name="T5" fmla="*/ 0 60000 65536"/>
                <a:gd name="T6" fmla="*/ 0 w 249"/>
                <a:gd name="T7" fmla="*/ 0 h 235"/>
                <a:gd name="T8" fmla="*/ 249 w 249"/>
                <a:gd name="T9" fmla="*/ 235 h 23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49" h="235">
                  <a:moveTo>
                    <a:pt x="0" y="0"/>
                  </a:moveTo>
                  <a:lnTo>
                    <a:pt x="249" y="235"/>
                  </a:lnTo>
                </a:path>
              </a:pathLst>
            </a:cu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66939" name="Group 9"/>
            <p:cNvGrpSpPr>
              <a:grpSpLocks/>
            </p:cNvGrpSpPr>
            <p:nvPr/>
          </p:nvGrpSpPr>
          <p:grpSpPr bwMode="auto">
            <a:xfrm>
              <a:off x="1730" y="3077"/>
              <a:ext cx="135" cy="135"/>
              <a:chOff x="1730" y="3077"/>
              <a:chExt cx="135" cy="135"/>
            </a:xfrm>
          </p:grpSpPr>
          <p:sp>
            <p:nvSpPr>
              <p:cNvPr id="166947" name="Oval 10"/>
              <p:cNvSpPr>
                <a:spLocks noChangeArrowheads="1"/>
              </p:cNvSpPr>
              <p:nvPr/>
            </p:nvSpPr>
            <p:spPr bwMode="auto">
              <a:xfrm>
                <a:off x="1730" y="3077"/>
                <a:ext cx="135" cy="13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66948" name="Line 11"/>
              <p:cNvSpPr>
                <a:spLocks noChangeShapeType="1"/>
              </p:cNvSpPr>
              <p:nvPr/>
            </p:nvSpPr>
            <p:spPr bwMode="auto">
              <a:xfrm flipH="1" flipV="1">
                <a:off x="1763" y="3112"/>
                <a:ext cx="74" cy="7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66940" name="Group 12"/>
            <p:cNvGrpSpPr>
              <a:grpSpLocks/>
            </p:cNvGrpSpPr>
            <p:nvPr/>
          </p:nvGrpSpPr>
          <p:grpSpPr bwMode="auto">
            <a:xfrm rot="-2302269">
              <a:off x="1655" y="2976"/>
              <a:ext cx="123" cy="90"/>
              <a:chOff x="1292" y="3249"/>
              <a:chExt cx="123" cy="90"/>
            </a:xfrm>
          </p:grpSpPr>
          <p:sp>
            <p:nvSpPr>
              <p:cNvPr id="166941" name="AutoShape 13"/>
              <p:cNvSpPr>
                <a:spLocks noChangeArrowheads="1"/>
              </p:cNvSpPr>
              <p:nvPr/>
            </p:nvSpPr>
            <p:spPr bwMode="auto">
              <a:xfrm>
                <a:off x="1292" y="3294"/>
                <a:ext cx="46" cy="45"/>
              </a:xfrm>
              <a:prstGeom prst="triangle">
                <a:avLst>
                  <a:gd name="adj" fmla="val 50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66942" name="AutoShape 14"/>
              <p:cNvSpPr>
                <a:spLocks noChangeArrowheads="1"/>
              </p:cNvSpPr>
              <p:nvPr/>
            </p:nvSpPr>
            <p:spPr bwMode="auto">
              <a:xfrm rot="10800000">
                <a:off x="1292" y="3249"/>
                <a:ext cx="46" cy="45"/>
              </a:xfrm>
              <a:prstGeom prst="triangle">
                <a:avLst>
                  <a:gd name="adj" fmla="val 50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/>
              <a:p>
                <a:endParaRPr lang="ja-JP" altLang="en-US"/>
              </a:p>
            </p:txBody>
          </p:sp>
          <p:sp>
            <p:nvSpPr>
              <p:cNvPr id="166943" name="Line 15"/>
              <p:cNvSpPr>
                <a:spLocks noChangeShapeType="1"/>
              </p:cNvSpPr>
              <p:nvPr/>
            </p:nvSpPr>
            <p:spPr bwMode="auto">
              <a:xfrm>
                <a:off x="1314" y="3294"/>
                <a:ext cx="4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944" name="Line 16"/>
              <p:cNvSpPr>
                <a:spLocks noChangeShapeType="1"/>
              </p:cNvSpPr>
              <p:nvPr/>
            </p:nvSpPr>
            <p:spPr bwMode="auto">
              <a:xfrm flipV="1">
                <a:off x="1363" y="3249"/>
                <a:ext cx="0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945" name="Line 17"/>
              <p:cNvSpPr>
                <a:spLocks noChangeShapeType="1"/>
              </p:cNvSpPr>
              <p:nvPr/>
            </p:nvSpPr>
            <p:spPr bwMode="auto">
              <a:xfrm flipV="1">
                <a:off x="1363" y="3294"/>
                <a:ext cx="0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946" name="Arc 18"/>
              <p:cNvSpPr>
                <a:spLocks/>
              </p:cNvSpPr>
              <p:nvPr/>
            </p:nvSpPr>
            <p:spPr bwMode="auto">
              <a:xfrm rot="16200000" flipV="1">
                <a:off x="1346" y="3270"/>
                <a:ext cx="90" cy="48"/>
              </a:xfrm>
              <a:custGeom>
                <a:avLst/>
                <a:gdLst>
                  <a:gd name="T0" fmla="*/ 0 w 43200"/>
                  <a:gd name="T1" fmla="*/ 0 h 23069"/>
                  <a:gd name="T2" fmla="*/ 0 w 43200"/>
                  <a:gd name="T3" fmla="*/ 0 h 23069"/>
                  <a:gd name="T4" fmla="*/ 0 w 43200"/>
                  <a:gd name="T5" fmla="*/ 0 h 23069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23069"/>
                  <a:gd name="T11" fmla="*/ 43200 w 43200"/>
                  <a:gd name="T12" fmla="*/ 23069 h 2306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23069" fill="none" extrusionOk="0">
                    <a:moveTo>
                      <a:pt x="50" y="23068"/>
                    </a:moveTo>
                    <a:cubicBezTo>
                      <a:pt x="16" y="22580"/>
                      <a:pt x="0" y="22090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</a:path>
                  <a:path w="43200" h="23069" stroke="0" extrusionOk="0">
                    <a:moveTo>
                      <a:pt x="50" y="23068"/>
                    </a:moveTo>
                    <a:cubicBezTo>
                      <a:pt x="16" y="22580"/>
                      <a:pt x="0" y="22090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66916" name="Text Box 19"/>
          <p:cNvSpPr txBox="1">
            <a:spLocks noChangeArrowheads="1"/>
          </p:cNvSpPr>
          <p:nvPr/>
        </p:nvSpPr>
        <p:spPr bwMode="auto">
          <a:xfrm>
            <a:off x="5943600" y="4343400"/>
            <a:ext cx="3200400" cy="650875"/>
          </a:xfrm>
          <a:prstGeom prst="rect">
            <a:avLst/>
          </a:prstGeom>
          <a:solidFill>
            <a:srgbClr val="FFF8D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4625" indent="-174625">
              <a:buFont typeface="Arial" charset="0"/>
              <a:buChar char="•"/>
            </a:pPr>
            <a:r>
              <a:rPr lang="en-US" altLang="ja-JP"/>
              <a:t>Surge tank</a:t>
            </a:r>
          </a:p>
          <a:p>
            <a:pPr marL="174625" indent="-174625">
              <a:buFont typeface="Arial" charset="0"/>
              <a:buChar char="•"/>
            </a:pPr>
            <a:r>
              <a:rPr lang="en-US" altLang="ja-JP"/>
              <a:t>Remove bubbles &gt; 100 </a:t>
            </a:r>
            <a:r>
              <a:rPr lang="en-US" altLang="ja-JP">
                <a:latin typeface="Symbol" pitchFamily="18" charset="2"/>
              </a:rPr>
              <a:t></a:t>
            </a:r>
            <a:r>
              <a:rPr lang="en-US" altLang="ja-JP"/>
              <a:t>m</a:t>
            </a:r>
          </a:p>
        </p:txBody>
      </p:sp>
      <p:sp>
        <p:nvSpPr>
          <p:cNvPr id="166917" name="Text Box 20"/>
          <p:cNvSpPr txBox="1">
            <a:spLocks noChangeArrowheads="1"/>
          </p:cNvSpPr>
          <p:nvPr/>
        </p:nvSpPr>
        <p:spPr bwMode="auto">
          <a:xfrm>
            <a:off x="4495800" y="5486400"/>
            <a:ext cx="4648200" cy="925513"/>
          </a:xfrm>
          <a:prstGeom prst="rect">
            <a:avLst/>
          </a:prstGeom>
          <a:solidFill>
            <a:srgbClr val="FFF8D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4625" indent="-174625">
              <a:buFont typeface="Arial" charset="0"/>
              <a:buChar char="•"/>
            </a:pPr>
            <a:r>
              <a:rPr lang="en-US" altLang="ja-JP"/>
              <a:t> Heat exchanger and high points </a:t>
            </a:r>
          </a:p>
          <a:p>
            <a:pPr marL="174625" indent="-174625">
              <a:buFont typeface="Arial" charset="0"/>
              <a:buChar char="•"/>
            </a:pPr>
            <a:r>
              <a:rPr lang="en-US" altLang="ja-JP"/>
              <a:t> Evaluate effects of remaining bubbles or gas layers on mercury flow</a:t>
            </a:r>
          </a:p>
        </p:txBody>
      </p:sp>
      <p:sp>
        <p:nvSpPr>
          <p:cNvPr id="166918" name="Text Box 21"/>
          <p:cNvSpPr txBox="1">
            <a:spLocks noChangeArrowheads="1"/>
          </p:cNvSpPr>
          <p:nvPr/>
        </p:nvSpPr>
        <p:spPr bwMode="auto">
          <a:xfrm>
            <a:off x="685800" y="5334000"/>
            <a:ext cx="2667000" cy="925513"/>
          </a:xfrm>
          <a:prstGeom prst="rect">
            <a:avLst/>
          </a:prstGeom>
          <a:solidFill>
            <a:srgbClr val="FFF8D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231775" indent="-231775">
              <a:buFont typeface="Arial" charset="0"/>
              <a:buChar char="•"/>
            </a:pPr>
            <a:r>
              <a:rPr lang="en-US" altLang="ja-JP"/>
              <a:t>Gas supply system</a:t>
            </a:r>
          </a:p>
          <a:p>
            <a:pPr marL="231775" indent="-231775">
              <a:buFont typeface="Arial" charset="0"/>
              <a:buChar char="•"/>
            </a:pPr>
            <a:r>
              <a:rPr lang="en-US" altLang="ja-JP"/>
              <a:t>Control gas pressure and flow rate</a:t>
            </a:r>
          </a:p>
        </p:txBody>
      </p:sp>
      <p:sp>
        <p:nvSpPr>
          <p:cNvPr id="166919" name="Line 22"/>
          <p:cNvSpPr>
            <a:spLocks noChangeShapeType="1"/>
          </p:cNvSpPr>
          <p:nvPr/>
        </p:nvSpPr>
        <p:spPr bwMode="auto">
          <a:xfrm flipH="1" flipV="1">
            <a:off x="4724400" y="4343400"/>
            <a:ext cx="569913" cy="1022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6920" name="Line 23"/>
          <p:cNvSpPr>
            <a:spLocks noChangeShapeType="1"/>
          </p:cNvSpPr>
          <p:nvPr/>
        </p:nvSpPr>
        <p:spPr bwMode="auto">
          <a:xfrm flipH="1" flipV="1">
            <a:off x="4419600" y="4800600"/>
            <a:ext cx="874713" cy="565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6921" name="Line 25"/>
          <p:cNvSpPr>
            <a:spLocks noChangeShapeType="1"/>
          </p:cNvSpPr>
          <p:nvPr/>
        </p:nvSpPr>
        <p:spPr bwMode="auto">
          <a:xfrm flipH="1" flipV="1">
            <a:off x="5562600" y="3962400"/>
            <a:ext cx="3810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6922" name="Text Box 26"/>
          <p:cNvSpPr txBox="1">
            <a:spLocks noChangeArrowheads="1"/>
          </p:cNvSpPr>
          <p:nvPr/>
        </p:nvSpPr>
        <p:spPr bwMode="auto">
          <a:xfrm>
            <a:off x="4419600" y="2438400"/>
            <a:ext cx="1187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/>
              <a:t>EM Pump</a:t>
            </a:r>
          </a:p>
        </p:txBody>
      </p:sp>
      <p:sp>
        <p:nvSpPr>
          <p:cNvPr id="166923" name="Line 27"/>
          <p:cNvSpPr>
            <a:spLocks noChangeShapeType="1"/>
          </p:cNvSpPr>
          <p:nvPr/>
        </p:nvSpPr>
        <p:spPr bwMode="auto">
          <a:xfrm>
            <a:off x="4953000" y="2819400"/>
            <a:ext cx="23813" cy="1111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6924" name="Text Box 28"/>
          <p:cNvSpPr txBox="1">
            <a:spLocks noChangeArrowheads="1"/>
          </p:cNvSpPr>
          <p:nvPr/>
        </p:nvSpPr>
        <p:spPr bwMode="auto">
          <a:xfrm>
            <a:off x="7391400" y="2362200"/>
            <a:ext cx="1657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/>
              <a:t>Mercury target</a:t>
            </a:r>
          </a:p>
        </p:txBody>
      </p:sp>
      <p:sp>
        <p:nvSpPr>
          <p:cNvPr id="166925" name="Text Box 29"/>
          <p:cNvSpPr txBox="1">
            <a:spLocks noChangeArrowheads="1"/>
          </p:cNvSpPr>
          <p:nvPr/>
        </p:nvSpPr>
        <p:spPr bwMode="auto">
          <a:xfrm>
            <a:off x="7543800" y="1676400"/>
            <a:ext cx="971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/>
              <a:t>Bubbler</a:t>
            </a:r>
          </a:p>
        </p:txBody>
      </p:sp>
      <p:sp>
        <p:nvSpPr>
          <p:cNvPr id="166926" name="Text Box 30"/>
          <p:cNvSpPr txBox="1">
            <a:spLocks noChangeArrowheads="1"/>
          </p:cNvSpPr>
          <p:nvPr/>
        </p:nvSpPr>
        <p:spPr bwMode="auto">
          <a:xfrm>
            <a:off x="3810000" y="3048000"/>
            <a:ext cx="1250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/>
              <a:t>Heat</a:t>
            </a:r>
          </a:p>
          <a:p>
            <a:r>
              <a:rPr lang="en-US" altLang="ja-JP"/>
              <a:t>exchanger</a:t>
            </a:r>
          </a:p>
        </p:txBody>
      </p:sp>
      <p:sp>
        <p:nvSpPr>
          <p:cNvPr id="166927" name="Text Box 31"/>
          <p:cNvSpPr txBox="1">
            <a:spLocks noChangeArrowheads="1"/>
          </p:cNvSpPr>
          <p:nvPr/>
        </p:nvSpPr>
        <p:spPr bwMode="auto">
          <a:xfrm>
            <a:off x="6878638" y="3349625"/>
            <a:ext cx="1517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/>
              <a:t>Target trolley</a:t>
            </a:r>
          </a:p>
        </p:txBody>
      </p:sp>
      <p:sp>
        <p:nvSpPr>
          <p:cNvPr id="166928" name="Line 32"/>
          <p:cNvSpPr>
            <a:spLocks noChangeShapeType="1"/>
          </p:cNvSpPr>
          <p:nvPr/>
        </p:nvSpPr>
        <p:spPr bwMode="auto">
          <a:xfrm flipH="1" flipV="1">
            <a:off x="6446838" y="3349625"/>
            <a:ext cx="504825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6929" name="Line 33"/>
          <p:cNvSpPr>
            <a:spLocks noChangeShapeType="1"/>
          </p:cNvSpPr>
          <p:nvPr/>
        </p:nvSpPr>
        <p:spPr bwMode="auto">
          <a:xfrm>
            <a:off x="4191000" y="3657600"/>
            <a:ext cx="762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6930" name="Title 36"/>
          <p:cNvSpPr>
            <a:spLocks noGrp="1"/>
          </p:cNvSpPr>
          <p:nvPr>
            <p:ph type="title"/>
          </p:nvPr>
        </p:nvSpPr>
        <p:spPr>
          <a:xfrm>
            <a:off x="111125" y="177800"/>
            <a:ext cx="8229600" cy="906463"/>
          </a:xfrm>
        </p:spPr>
        <p:txBody>
          <a:bodyPr/>
          <a:lstStyle/>
          <a:p>
            <a:pPr eaLnBrk="1" hangingPunct="1"/>
            <a:r>
              <a:rPr kumimoji="1" lang="en-US" altLang="ja-JP" sz="3200" b="1" smtClean="0"/>
              <a:t>Gas supply system for bubblers</a:t>
            </a:r>
            <a:r>
              <a:rPr kumimoji="1" lang="en-US" altLang="ja-JP" sz="2000" smtClean="0"/>
              <a:t/>
            </a:r>
            <a:br>
              <a:rPr kumimoji="1" lang="en-US" altLang="ja-JP" sz="2000" smtClean="0"/>
            </a:br>
            <a:endParaRPr lang="en-US" altLang="ja-JP" smtClean="0"/>
          </a:p>
        </p:txBody>
      </p:sp>
      <p:sp>
        <p:nvSpPr>
          <p:cNvPr id="166931" name="Content Placeholder 37"/>
          <p:cNvSpPr>
            <a:spLocks noGrp="1"/>
          </p:cNvSpPr>
          <p:nvPr>
            <p:ph idx="1"/>
          </p:nvPr>
        </p:nvSpPr>
        <p:spPr>
          <a:xfrm>
            <a:off x="339725" y="762000"/>
            <a:ext cx="8804275" cy="1300163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kumimoji="1" lang="en-US" altLang="ja-JP" sz="2400" smtClean="0">
                <a:solidFill>
                  <a:schemeClr val="accent2"/>
                </a:solidFill>
              </a:rPr>
              <a:t>Component tests are being carried out in water and mercury loops</a:t>
            </a:r>
          </a:p>
          <a:p>
            <a:pPr eaLnBrk="1" hangingPunct="1">
              <a:lnSpc>
                <a:spcPct val="70000"/>
              </a:lnSpc>
            </a:pPr>
            <a:r>
              <a:rPr kumimoji="1" lang="en-US" altLang="ja-JP" sz="2400" smtClean="0">
                <a:solidFill>
                  <a:schemeClr val="accent2"/>
                </a:solidFill>
              </a:rPr>
              <a:t>Conceptual design is being made by a company</a:t>
            </a:r>
            <a:endParaRPr kumimoji="1" lang="en-US" altLang="ja-JP" sz="2400" smtClean="0"/>
          </a:p>
          <a:p>
            <a:pPr eaLnBrk="1" hangingPunct="1"/>
            <a:endParaRPr lang="en-US" altLang="ja-JP" sz="2400" smtClean="0"/>
          </a:p>
        </p:txBody>
      </p:sp>
      <p:sp>
        <p:nvSpPr>
          <p:cNvPr id="166932" name="Text Box 1091"/>
          <p:cNvSpPr txBox="1">
            <a:spLocks noChangeArrowheads="1"/>
          </p:cNvSpPr>
          <p:nvPr/>
        </p:nvSpPr>
        <p:spPr bwMode="auto">
          <a:xfrm>
            <a:off x="914400" y="4343400"/>
            <a:ext cx="16525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/>
              <a:t>Mercury loop</a:t>
            </a:r>
            <a:endParaRPr lang="en-US" altLang="ja-JP"/>
          </a:p>
        </p:txBody>
      </p:sp>
      <p:pic>
        <p:nvPicPr>
          <p:cNvPr id="166933" name="図 36" descr="IMG_2038_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8600" y="1828800"/>
            <a:ext cx="3352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6934" name="Text Box 1062"/>
          <p:cNvSpPr txBox="1">
            <a:spLocks noChangeArrowheads="1"/>
          </p:cNvSpPr>
          <p:nvPr/>
        </p:nvSpPr>
        <p:spPr bwMode="auto">
          <a:xfrm>
            <a:off x="2286000" y="2438400"/>
            <a:ext cx="10541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>
                <a:solidFill>
                  <a:schemeClr val="bg2"/>
                </a:solidFill>
              </a:rPr>
              <a:t>EM pump</a:t>
            </a:r>
            <a:endParaRPr lang="en-US" altLang="ja-JP"/>
          </a:p>
        </p:txBody>
      </p:sp>
      <p:sp>
        <p:nvSpPr>
          <p:cNvPr id="166935" name="Text Box 1063"/>
          <p:cNvSpPr txBox="1">
            <a:spLocks noChangeArrowheads="1"/>
          </p:cNvSpPr>
          <p:nvPr/>
        </p:nvSpPr>
        <p:spPr bwMode="auto">
          <a:xfrm>
            <a:off x="1600200" y="3581400"/>
            <a:ext cx="466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>
                <a:solidFill>
                  <a:schemeClr val="bg2"/>
                </a:solidFill>
              </a:rPr>
              <a:t>HX</a:t>
            </a:r>
            <a:endParaRPr lang="en-US" altLang="ja-JP"/>
          </a:p>
        </p:txBody>
      </p:sp>
      <p:sp>
        <p:nvSpPr>
          <p:cNvPr id="166936" name="Text Box 1064"/>
          <p:cNvSpPr txBox="1">
            <a:spLocks noChangeArrowheads="1"/>
          </p:cNvSpPr>
          <p:nvPr/>
        </p:nvSpPr>
        <p:spPr bwMode="auto">
          <a:xfrm>
            <a:off x="304800" y="2514600"/>
            <a:ext cx="11668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>
                <a:solidFill>
                  <a:schemeClr val="bg2"/>
                </a:solidFill>
              </a:rPr>
              <a:t>Surge tank</a:t>
            </a:r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smtClean="0"/>
              <a:t>MW-Class Spallation Targets</a:t>
            </a:r>
          </a:p>
        </p:txBody>
      </p:sp>
      <p:sp>
        <p:nvSpPr>
          <p:cNvPr id="20482" name="Rectangle 5"/>
          <p:cNvSpPr>
            <a:spLocks noGrp="1"/>
          </p:cNvSpPr>
          <p:nvPr>
            <p:ph type="body" idx="4294967295"/>
          </p:nvPr>
        </p:nvSpPr>
        <p:spPr>
          <a:xfrm>
            <a:off x="0" y="990600"/>
            <a:ext cx="4384675" cy="2752725"/>
          </a:xfrm>
        </p:spPr>
        <p:txBody>
          <a:bodyPr/>
          <a:lstStyle/>
          <a:p>
            <a:pPr eaLnBrk="1" hangingPunct="1"/>
            <a:r>
              <a:rPr lang="en-US" altLang="ja-JP" smtClean="0"/>
              <a:t>SINQ at the Paul Scherrer Institut (PSI)</a:t>
            </a:r>
          </a:p>
          <a:p>
            <a:pPr eaLnBrk="1" hangingPunct="1"/>
            <a:r>
              <a:rPr lang="en-US" altLang="ja-JP" smtClean="0"/>
              <a:t>SNS at the Oak Ridge National Laboratory (ORNL)</a:t>
            </a:r>
          </a:p>
          <a:p>
            <a:pPr eaLnBrk="1" hangingPunct="1"/>
            <a:r>
              <a:rPr lang="en-US" altLang="ja-JP" smtClean="0"/>
              <a:t>JSNS at the Japan Atomic Energy Agency (JAEA)</a:t>
            </a:r>
          </a:p>
        </p:txBody>
      </p:sp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2"/>
          <a:srcRect l="1221" r="2428"/>
          <a:stretch>
            <a:fillRect/>
          </a:stretch>
        </p:blipFill>
        <p:spPr bwMode="auto">
          <a:xfrm>
            <a:off x="4495800" y="684213"/>
            <a:ext cx="4267200" cy="3201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6"/>
          <p:cNvPicPr>
            <a:picLocks noChangeAspect="1" noChangeArrowheads="1"/>
          </p:cNvPicPr>
          <p:nvPr/>
        </p:nvPicPr>
        <p:blipFill>
          <a:blip r:embed="rId3">
            <a:lum bright="30000" contrast="18000"/>
          </a:blip>
          <a:srcRect/>
          <a:stretch>
            <a:fillRect/>
          </a:stretch>
        </p:blipFill>
        <p:spPr bwMode="auto">
          <a:xfrm>
            <a:off x="381000" y="4038600"/>
            <a:ext cx="37338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Oval 7"/>
          <p:cNvSpPr>
            <a:spLocks noChangeArrowheads="1"/>
          </p:cNvSpPr>
          <p:nvPr/>
        </p:nvSpPr>
        <p:spPr bwMode="auto">
          <a:xfrm>
            <a:off x="2247900" y="4908550"/>
            <a:ext cx="519113" cy="484188"/>
          </a:xfrm>
          <a:prstGeom prst="ellips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0486" name="Oval 9"/>
          <p:cNvSpPr>
            <a:spLocks noChangeArrowheads="1"/>
          </p:cNvSpPr>
          <p:nvPr/>
        </p:nvSpPr>
        <p:spPr bwMode="auto">
          <a:xfrm>
            <a:off x="5715000" y="2286000"/>
            <a:ext cx="457200" cy="533400"/>
          </a:xfrm>
          <a:prstGeom prst="ellips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20487" name="Picture 14" descr="05-03671_SUNSET_PPT"/>
          <p:cNvPicPr>
            <a:picLocks noChangeAspect="1" noChangeArrowheads="1"/>
          </p:cNvPicPr>
          <p:nvPr/>
        </p:nvPicPr>
        <p:blipFill>
          <a:blip r:embed="rId4">
            <a:lum bright="6000"/>
          </a:blip>
          <a:srcRect/>
          <a:stretch>
            <a:fillRect/>
          </a:stretch>
        </p:blipFill>
        <p:spPr bwMode="auto">
          <a:xfrm>
            <a:off x="4495800" y="4019550"/>
            <a:ext cx="426720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8" name="Line 15"/>
          <p:cNvSpPr>
            <a:spLocks noChangeShapeType="1"/>
          </p:cNvSpPr>
          <p:nvPr/>
        </p:nvSpPr>
        <p:spPr bwMode="auto">
          <a:xfrm>
            <a:off x="3505200" y="1524000"/>
            <a:ext cx="2209800" cy="83820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489" name="Line 16"/>
          <p:cNvSpPr>
            <a:spLocks noChangeShapeType="1"/>
          </p:cNvSpPr>
          <p:nvPr/>
        </p:nvSpPr>
        <p:spPr bwMode="auto">
          <a:xfrm>
            <a:off x="3962400" y="2743200"/>
            <a:ext cx="3048000" cy="297180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490" name="Line 17"/>
          <p:cNvSpPr>
            <a:spLocks noChangeShapeType="1"/>
          </p:cNvSpPr>
          <p:nvPr/>
        </p:nvSpPr>
        <p:spPr bwMode="auto">
          <a:xfrm flipH="1">
            <a:off x="2514600" y="3733800"/>
            <a:ext cx="152400" cy="114300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6513"/>
            <a:ext cx="8229600" cy="877887"/>
          </a:xfrm>
        </p:spPr>
        <p:txBody>
          <a:bodyPr/>
          <a:lstStyle/>
          <a:p>
            <a:pPr eaLnBrk="1" hangingPunct="1"/>
            <a:r>
              <a:rPr lang="en-US" altLang="ja-JP" smtClean="0"/>
              <a:t>Strong Collaboration Between JSNS and SNS on Hg Target Development</a:t>
            </a:r>
          </a:p>
        </p:txBody>
      </p:sp>
      <p:sp>
        <p:nvSpPr>
          <p:cNvPr id="199682" name="Rectangle 3"/>
          <p:cNvSpPr>
            <a:spLocks noGrp="1" noChangeArrowheads="1"/>
          </p:cNvSpPr>
          <p:nvPr>
            <p:ph idx="1"/>
          </p:nvPr>
        </p:nvSpPr>
        <p:spPr>
          <a:xfrm>
            <a:off x="76200" y="933450"/>
            <a:ext cx="5680075" cy="3419475"/>
          </a:xfrm>
        </p:spPr>
        <p:txBody>
          <a:bodyPr/>
          <a:lstStyle/>
          <a:p>
            <a:pPr eaLnBrk="1" hangingPunct="1"/>
            <a:r>
              <a:rPr lang="en-US" altLang="ja-JP" smtClean="0"/>
              <a:t>Facilities for cavitation damage characterization and mitigation tests:</a:t>
            </a:r>
          </a:p>
          <a:p>
            <a:pPr lvl="1" eaLnBrk="1" hangingPunct="1"/>
            <a:r>
              <a:rPr lang="en-US" altLang="ja-JP" smtClean="0"/>
              <a:t>Off-line tests</a:t>
            </a:r>
          </a:p>
          <a:p>
            <a:pPr lvl="2" eaLnBrk="1" hangingPunct="1"/>
            <a:r>
              <a:rPr lang="en-US" altLang="ja-JP" smtClean="0"/>
              <a:t>JAEAs impact testing apparatus (MIMTM)</a:t>
            </a:r>
          </a:p>
          <a:p>
            <a:pPr lvl="2" eaLnBrk="1" hangingPunct="1"/>
            <a:r>
              <a:rPr lang="en-US" altLang="ja-JP" smtClean="0"/>
              <a:t>ORNLs full-scale Hg loop (TTF)</a:t>
            </a:r>
          </a:p>
          <a:p>
            <a:pPr lvl="1" eaLnBrk="1" hangingPunct="1"/>
            <a:r>
              <a:rPr lang="en-US" altLang="ja-JP" smtClean="0"/>
              <a:t>In-Beam Tests at LANLs WNR facility</a:t>
            </a:r>
          </a:p>
          <a:p>
            <a:pPr eaLnBrk="1" hangingPunct="1"/>
            <a:r>
              <a:rPr lang="en-US" altLang="ja-JP" smtClean="0"/>
              <a:t>Characterize bubbles, measure mitigation effects, etc.</a:t>
            </a:r>
          </a:p>
        </p:txBody>
      </p:sp>
      <p:pic>
        <p:nvPicPr>
          <p:cNvPr id="19968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4527550"/>
            <a:ext cx="3108325" cy="233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9684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86463" y="4343400"/>
            <a:ext cx="3157537" cy="25146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99685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89600" y="914400"/>
            <a:ext cx="34544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9686" name="TextBox 11"/>
          <p:cNvSpPr txBox="1">
            <a:spLocks noChangeArrowheads="1"/>
          </p:cNvSpPr>
          <p:nvPr/>
        </p:nvSpPr>
        <p:spPr bwMode="auto">
          <a:xfrm>
            <a:off x="3581400" y="5410200"/>
            <a:ext cx="76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/>
              <a:t>WNR</a:t>
            </a:r>
          </a:p>
        </p:txBody>
      </p:sp>
      <p:sp>
        <p:nvSpPr>
          <p:cNvPr id="199687" name="TextBox 12"/>
          <p:cNvSpPr txBox="1">
            <a:spLocks noChangeArrowheads="1"/>
          </p:cNvSpPr>
          <p:nvPr/>
        </p:nvSpPr>
        <p:spPr bwMode="auto">
          <a:xfrm>
            <a:off x="5410200" y="5334000"/>
            <a:ext cx="76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/>
              <a:t>TTF</a:t>
            </a:r>
          </a:p>
        </p:txBody>
      </p:sp>
      <p:sp>
        <p:nvSpPr>
          <p:cNvPr id="199688" name="TextBox 13"/>
          <p:cNvSpPr txBox="1">
            <a:spLocks noChangeArrowheads="1"/>
          </p:cNvSpPr>
          <p:nvPr/>
        </p:nvSpPr>
        <p:spPr bwMode="auto">
          <a:xfrm>
            <a:off x="7010400" y="3505200"/>
            <a:ext cx="106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/>
              <a:t>MIMTM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29" name="Rectangle 2"/>
          <p:cNvSpPr>
            <a:spLocks noGrp="1"/>
          </p:cNvSpPr>
          <p:nvPr>
            <p:ph type="title"/>
          </p:nvPr>
        </p:nvSpPr>
        <p:spPr>
          <a:xfrm>
            <a:off x="1447800" y="2643188"/>
            <a:ext cx="6746875" cy="661987"/>
          </a:xfrm>
        </p:spPr>
        <p:txBody>
          <a:bodyPr/>
          <a:lstStyle/>
          <a:p>
            <a:r>
              <a:rPr lang="de-CH" sz="4400" smtClean="0"/>
              <a:t>SNS mercury target</a:t>
            </a:r>
            <a:endParaRPr lang="en-US" sz="4400" smtClean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47800"/>
            <a:ext cx="4953000" cy="376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2754" name="Rectangle 3"/>
          <p:cNvSpPr>
            <a:spLocks noChangeArrowheads="1"/>
          </p:cNvSpPr>
          <p:nvPr/>
        </p:nvSpPr>
        <p:spPr bwMode="auto">
          <a:xfrm>
            <a:off x="5105400" y="990600"/>
            <a:ext cx="3657600" cy="1522413"/>
          </a:xfrm>
          <a:prstGeom prst="rect">
            <a:avLst/>
          </a:prstGeom>
          <a:solidFill>
            <a:srgbClr val="FFFFFF"/>
          </a:solidFill>
          <a:ln w="57150" cmpd="thinThick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228600" indent="-228600"/>
            <a:r>
              <a:rPr lang="en-US" u="sng">
                <a:latin typeface="HELVETICA" pitchFamily="34" charset="0"/>
              </a:rPr>
              <a:t>SNS Ultimate Parameters</a:t>
            </a:r>
            <a:r>
              <a:rPr lang="en-US">
                <a:latin typeface="HELVETICA" pitchFamily="34" charset="0"/>
              </a:rPr>
              <a:t> </a:t>
            </a:r>
          </a:p>
          <a:p>
            <a:pPr marL="228600" indent="-228600">
              <a:buFontTx/>
              <a:buChar char="•"/>
            </a:pPr>
            <a:r>
              <a:rPr lang="en-US">
                <a:latin typeface="HELVETICA" pitchFamily="34" charset="0"/>
              </a:rPr>
              <a:t>1 GeV protons</a:t>
            </a:r>
          </a:p>
          <a:p>
            <a:pPr marL="228600" indent="-228600">
              <a:buFontTx/>
              <a:buChar char="•"/>
            </a:pPr>
            <a:r>
              <a:rPr lang="en-US">
                <a:latin typeface="HELVETICA" pitchFamily="34" charset="0"/>
              </a:rPr>
              <a:t>2 MW average beam power</a:t>
            </a:r>
            <a:endParaRPr lang="en-US" sz="1200">
              <a:latin typeface="HELVETICA" pitchFamily="34" charset="0"/>
            </a:endParaRPr>
          </a:p>
          <a:p>
            <a:pPr marL="228600" indent="-228600">
              <a:buFontTx/>
              <a:buChar char="•"/>
            </a:pPr>
            <a:r>
              <a:rPr lang="en-US">
                <a:latin typeface="HELVETICA" pitchFamily="34" charset="0"/>
              </a:rPr>
              <a:t>Pulse duration ~ 0.7 </a:t>
            </a:r>
            <a:r>
              <a:rPr lang="en-US">
                <a:latin typeface="HELVETICA" pitchFamily="34" charset="0"/>
                <a:sym typeface="Symbol" pitchFamily="18" charset="2"/>
              </a:rPr>
              <a:t></a:t>
            </a:r>
            <a:r>
              <a:rPr lang="en-US">
                <a:latin typeface="HELVETICA" pitchFamily="34" charset="0"/>
              </a:rPr>
              <a:t>s</a:t>
            </a:r>
          </a:p>
          <a:p>
            <a:pPr marL="228600" indent="-228600">
              <a:buFontTx/>
              <a:buChar char="•"/>
            </a:pPr>
            <a:r>
              <a:rPr lang="en-US">
                <a:latin typeface="HELVETICA" pitchFamily="34" charset="0"/>
              </a:rPr>
              <a:t>60 Hz rep rate</a:t>
            </a:r>
          </a:p>
        </p:txBody>
      </p:sp>
      <p:pic>
        <p:nvPicPr>
          <p:cNvPr id="202755" name="Picture 3" descr="Tg_Installed_07070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71975" y="3276600"/>
            <a:ext cx="4772025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2756" name="Rectang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SNS Mercury Target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Mercury Loop Parameters @ 2 MW</a:t>
            </a:r>
          </a:p>
        </p:txBody>
      </p:sp>
      <p:pic>
        <p:nvPicPr>
          <p:cNvPr id="143363" name="Picture 3" descr="heatload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 l="3125" b="5537"/>
          <a:stretch>
            <a:fillRect/>
          </a:stretch>
        </p:blipFill>
        <p:spPr>
          <a:xfrm>
            <a:off x="4722813" y="2225675"/>
            <a:ext cx="4421187" cy="3844925"/>
          </a:xfrm>
        </p:spPr>
      </p:pic>
      <p:sp>
        <p:nvSpPr>
          <p:cNvPr id="203779" name="Rectangle 4"/>
          <p:cNvSpPr>
            <a:spLocks noGrp="1"/>
          </p:cNvSpPr>
          <p:nvPr>
            <p:ph type="body" sz="half" idx="4294967295"/>
          </p:nvPr>
        </p:nvSpPr>
        <p:spPr>
          <a:xfrm>
            <a:off x="0" y="1143000"/>
            <a:ext cx="4495800" cy="3935413"/>
          </a:xfrm>
        </p:spPr>
        <p:txBody>
          <a:bodyPr/>
          <a:lstStyle/>
          <a:p>
            <a:pPr marL="342900" indent="-342900" eaLnBrk="1" hangingPunct="1">
              <a:tabLst>
                <a:tab pos="3149600" algn="l"/>
              </a:tabLst>
            </a:pPr>
            <a:r>
              <a:rPr lang="en-US" sz="2000" smtClean="0"/>
              <a:t>Power absorbed in Hg	1.2 MW </a:t>
            </a:r>
          </a:p>
          <a:p>
            <a:pPr marL="342900" indent="-342900" eaLnBrk="1" hangingPunct="1">
              <a:tabLst>
                <a:tab pos="3149600" algn="l"/>
              </a:tabLst>
            </a:pPr>
            <a:r>
              <a:rPr lang="en-US" sz="2000" smtClean="0"/>
              <a:t>Nom Op Pressure	0.3 MPa </a:t>
            </a:r>
          </a:p>
          <a:p>
            <a:pPr marL="342900" indent="-342900" eaLnBrk="1" hangingPunct="1">
              <a:tabLst>
                <a:tab pos="3149600" algn="l"/>
              </a:tabLst>
            </a:pPr>
            <a:r>
              <a:rPr lang="en-US" sz="2000" smtClean="0"/>
              <a:t>Flow Rate	340 kg/s</a:t>
            </a:r>
          </a:p>
          <a:p>
            <a:pPr marL="342900" indent="-342900" eaLnBrk="1" hangingPunct="1">
              <a:tabLst>
                <a:tab pos="3149600" algn="l"/>
              </a:tabLst>
            </a:pPr>
            <a:r>
              <a:rPr lang="en-US" sz="2000" smtClean="0"/>
              <a:t>V</a:t>
            </a:r>
            <a:r>
              <a:rPr lang="en-US" sz="2000" baseline="-25000" smtClean="0"/>
              <a:t>max</a:t>
            </a:r>
            <a:r>
              <a:rPr lang="en-US" sz="2000" smtClean="0"/>
              <a:t> (In Window)	3.5 m/s</a:t>
            </a:r>
          </a:p>
          <a:p>
            <a:pPr marL="342900" indent="-342900" eaLnBrk="1" hangingPunct="1">
              <a:tabLst>
                <a:tab pos="3149600" algn="l"/>
              </a:tabLst>
            </a:pPr>
            <a:r>
              <a:rPr lang="en-US" sz="2000" smtClean="0"/>
              <a:t>Temperature	</a:t>
            </a:r>
          </a:p>
          <a:p>
            <a:pPr marL="742950" lvl="1" indent="-285750" eaLnBrk="1" hangingPunct="1">
              <a:tabLst>
                <a:tab pos="3149600" algn="l"/>
              </a:tabLst>
            </a:pPr>
            <a:r>
              <a:rPr lang="en-US" sz="2000" smtClean="0"/>
              <a:t>Inlet to target 	60ºC</a:t>
            </a:r>
          </a:p>
          <a:p>
            <a:pPr marL="742950" lvl="1" indent="-285750" eaLnBrk="1" hangingPunct="1">
              <a:tabLst>
                <a:tab pos="3149600" algn="l"/>
              </a:tabLst>
            </a:pPr>
            <a:r>
              <a:rPr lang="en-US" sz="2000" smtClean="0"/>
              <a:t>Exit from target   	90ºC</a:t>
            </a:r>
          </a:p>
          <a:p>
            <a:pPr marL="342900" indent="-342900" eaLnBrk="1" hangingPunct="1">
              <a:tabLst>
                <a:tab pos="3149600" algn="l"/>
              </a:tabLst>
            </a:pPr>
            <a:r>
              <a:rPr lang="en-US" sz="2000" smtClean="0"/>
              <a:t>Total Hg Inventory	1.4 m</a:t>
            </a:r>
            <a:r>
              <a:rPr lang="en-US" sz="2000" baseline="30000" smtClean="0"/>
              <a:t>3</a:t>
            </a:r>
          </a:p>
          <a:p>
            <a:pPr marL="342900" indent="-342900" eaLnBrk="1" hangingPunct="1">
              <a:tabLst>
                <a:tab pos="3149600" algn="l"/>
              </a:tabLst>
            </a:pPr>
            <a:r>
              <a:rPr lang="en-US" sz="2000" smtClean="0"/>
              <a:t>Centrifugal Pump Power	30 kW</a:t>
            </a:r>
          </a:p>
        </p:txBody>
      </p:sp>
      <p:grpSp>
        <p:nvGrpSpPr>
          <p:cNvPr id="203780" name="Group 5"/>
          <p:cNvGrpSpPr>
            <a:grpSpLocks/>
          </p:cNvGrpSpPr>
          <p:nvPr/>
        </p:nvGrpSpPr>
        <p:grpSpPr bwMode="auto">
          <a:xfrm>
            <a:off x="4267200" y="1600200"/>
            <a:ext cx="4343400" cy="1676400"/>
            <a:chOff x="2592" y="816"/>
            <a:chExt cx="2736" cy="1056"/>
          </a:xfrm>
        </p:grpSpPr>
        <p:sp>
          <p:nvSpPr>
            <p:cNvPr id="203782" name="AutoShape 6"/>
            <p:cNvSpPr>
              <a:spLocks noChangeArrowheads="1"/>
            </p:cNvSpPr>
            <p:nvPr/>
          </p:nvSpPr>
          <p:spPr bwMode="auto">
            <a:xfrm rot="2798567">
              <a:off x="2640" y="960"/>
              <a:ext cx="624" cy="336"/>
            </a:xfrm>
            <a:prstGeom prst="leftArrow">
              <a:avLst>
                <a:gd name="adj1" fmla="val 50000"/>
                <a:gd name="adj2" fmla="val 46429"/>
              </a:avLst>
            </a:prstGeom>
            <a:solidFill>
              <a:srgbClr val="839F9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783" name="AutoShape 7"/>
            <p:cNvSpPr>
              <a:spLocks noChangeArrowheads="1"/>
            </p:cNvSpPr>
            <p:nvPr/>
          </p:nvSpPr>
          <p:spPr bwMode="auto">
            <a:xfrm rot="-2358620">
              <a:off x="2592" y="1488"/>
              <a:ext cx="624" cy="384"/>
            </a:xfrm>
            <a:prstGeom prst="leftArrow">
              <a:avLst>
                <a:gd name="adj1" fmla="val 45241"/>
                <a:gd name="adj2" fmla="val 38541"/>
              </a:avLst>
            </a:prstGeom>
            <a:solidFill>
              <a:srgbClr val="839F9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784" name="Text Box 8"/>
            <p:cNvSpPr txBox="1">
              <a:spLocks noChangeArrowheads="1"/>
            </p:cNvSpPr>
            <p:nvPr/>
          </p:nvSpPr>
          <p:spPr bwMode="auto">
            <a:xfrm>
              <a:off x="3072" y="1104"/>
              <a:ext cx="2256" cy="446"/>
            </a:xfrm>
            <a:prstGeom prst="rect">
              <a:avLst/>
            </a:prstGeom>
            <a:solidFill>
              <a:srgbClr val="839F9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>
                  <a:latin typeface="HELVETICA" pitchFamily="34" charset="0"/>
                </a:rPr>
                <a:t>SNS Hg Target operates at low temperature and pressure</a:t>
              </a:r>
            </a:p>
          </p:txBody>
        </p:sp>
      </p:grpSp>
      <p:sp>
        <p:nvSpPr>
          <p:cNvPr id="143369" name="Text Box 9"/>
          <p:cNvSpPr txBox="1">
            <a:spLocks noChangeArrowheads="1"/>
          </p:cNvSpPr>
          <p:nvPr/>
        </p:nvSpPr>
        <p:spPr bwMode="auto">
          <a:xfrm>
            <a:off x="215900" y="5219700"/>
            <a:ext cx="4191000" cy="777875"/>
          </a:xfrm>
          <a:prstGeom prst="rect">
            <a:avLst/>
          </a:prstGeom>
          <a:noFill/>
          <a:ln w="76200" cmpd="tri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/>
              <a:t>Peak power density in mercury ~ 800 MW/m</a:t>
            </a:r>
            <a:r>
              <a:rPr lang="en-US" sz="2000" baseline="30000"/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3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3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3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336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33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336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33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336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33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336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336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6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1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Target Service Bay</a:t>
            </a:r>
          </a:p>
        </p:txBody>
      </p:sp>
      <p:grpSp>
        <p:nvGrpSpPr>
          <p:cNvPr id="204802" name="Group 3"/>
          <p:cNvGrpSpPr>
            <a:grpSpLocks/>
          </p:cNvGrpSpPr>
          <p:nvPr/>
        </p:nvGrpSpPr>
        <p:grpSpPr bwMode="auto">
          <a:xfrm>
            <a:off x="228600" y="914400"/>
            <a:ext cx="3962400" cy="3062288"/>
            <a:chOff x="144" y="576"/>
            <a:chExt cx="2496" cy="1929"/>
          </a:xfrm>
        </p:grpSpPr>
        <p:pic>
          <p:nvPicPr>
            <p:cNvPr id="204809" name="Picture 4" descr="IMG_2060"/>
            <p:cNvPicPr>
              <a:picLocks noChangeAspect="1" noChangeArrowheads="1"/>
            </p:cNvPicPr>
            <p:nvPr/>
          </p:nvPicPr>
          <p:blipFill>
            <a:blip r:embed="rId2">
              <a:lum bright="30000" contrast="48000"/>
            </a:blip>
            <a:srcRect/>
            <a:stretch>
              <a:fillRect/>
            </a:stretch>
          </p:blipFill>
          <p:spPr bwMode="auto">
            <a:xfrm>
              <a:off x="144" y="576"/>
              <a:ext cx="2496" cy="19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4810" name="Text Box 5"/>
            <p:cNvSpPr txBox="1">
              <a:spLocks noChangeArrowheads="1"/>
            </p:cNvSpPr>
            <p:nvPr/>
          </p:nvSpPr>
          <p:spPr bwMode="auto">
            <a:xfrm>
              <a:off x="1584" y="1776"/>
              <a:ext cx="677" cy="212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b="1">
                  <a:solidFill>
                    <a:srgbClr val="A05F00"/>
                  </a:solidFill>
                </a:rPr>
                <a:t>Hg Pump</a:t>
              </a:r>
            </a:p>
          </p:txBody>
        </p:sp>
        <p:sp>
          <p:nvSpPr>
            <p:cNvPr id="204811" name="Text Box 6"/>
            <p:cNvSpPr txBox="1">
              <a:spLocks noChangeArrowheads="1"/>
            </p:cNvSpPr>
            <p:nvPr/>
          </p:nvSpPr>
          <p:spPr bwMode="auto">
            <a:xfrm>
              <a:off x="336" y="2016"/>
              <a:ext cx="635" cy="212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b="1">
                  <a:solidFill>
                    <a:schemeClr val="bg1"/>
                  </a:solidFill>
                </a:rPr>
                <a:t>Carriage</a:t>
              </a:r>
            </a:p>
          </p:txBody>
        </p:sp>
      </p:grpSp>
      <p:sp>
        <p:nvSpPr>
          <p:cNvPr id="204803" name="Text Box 7"/>
          <p:cNvSpPr txBox="1">
            <a:spLocks noChangeArrowheads="1"/>
          </p:cNvSpPr>
          <p:nvPr/>
        </p:nvSpPr>
        <p:spPr bwMode="auto">
          <a:xfrm>
            <a:off x="304800" y="3971925"/>
            <a:ext cx="3760788" cy="213518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ct val="20000"/>
              </a:spcAft>
              <a:buClr>
                <a:schemeClr val="tx2"/>
              </a:buClr>
            </a:pPr>
            <a:r>
              <a:rPr lang="en-US" b="1"/>
              <a:t>Target Service Bay </a:t>
            </a:r>
          </a:p>
          <a:p>
            <a:pPr marL="171450" lvl="1" indent="171450">
              <a:spcAft>
                <a:spcPct val="20000"/>
              </a:spcAft>
              <a:buClr>
                <a:schemeClr val="tx2"/>
              </a:buClr>
              <a:buFontTx/>
              <a:buChar char="•"/>
            </a:pPr>
            <a:r>
              <a:rPr lang="en-US" sz="1600" b="1"/>
              <a:t>Stainless-steel lined</a:t>
            </a:r>
          </a:p>
          <a:p>
            <a:pPr marL="171450" lvl="1" indent="171450">
              <a:spcAft>
                <a:spcPct val="20000"/>
              </a:spcAft>
              <a:buClr>
                <a:schemeClr val="tx2"/>
              </a:buClr>
              <a:buFontTx/>
              <a:buChar char="•"/>
            </a:pPr>
            <a:r>
              <a:rPr lang="en-US" sz="1600" b="1"/>
              <a:t>4 window workstations</a:t>
            </a:r>
          </a:p>
          <a:p>
            <a:pPr marL="171450" lvl="1" indent="171450">
              <a:spcAft>
                <a:spcPct val="20000"/>
              </a:spcAft>
              <a:buClr>
                <a:schemeClr val="tx2"/>
              </a:buClr>
              <a:buFontTx/>
              <a:buChar char="•"/>
            </a:pPr>
            <a:r>
              <a:rPr lang="en-US" sz="1600" b="1"/>
              <a:t>8 through-the-wall manipulators</a:t>
            </a:r>
          </a:p>
          <a:p>
            <a:pPr marL="171450" lvl="1" indent="171450">
              <a:spcAft>
                <a:spcPct val="20000"/>
              </a:spcAft>
              <a:buClr>
                <a:schemeClr val="tx2"/>
              </a:buClr>
              <a:buFontTx/>
              <a:buChar char="•"/>
            </a:pPr>
            <a:r>
              <a:rPr lang="en-US" sz="1600" b="1"/>
              <a:t>7.5 ton crane</a:t>
            </a:r>
          </a:p>
          <a:p>
            <a:pPr marL="171450" lvl="1" indent="171450">
              <a:spcAft>
                <a:spcPct val="20000"/>
              </a:spcAft>
              <a:buClr>
                <a:schemeClr val="tx2"/>
              </a:buClr>
              <a:buFontTx/>
              <a:buChar char="•"/>
            </a:pPr>
            <a:r>
              <a:rPr lang="en-US" sz="1600" b="1"/>
              <a:t>Pedestal mounted manipulator</a:t>
            </a:r>
          </a:p>
          <a:p>
            <a:pPr marL="171450" lvl="1" indent="171450">
              <a:spcAft>
                <a:spcPct val="20000"/>
              </a:spcAft>
              <a:buClr>
                <a:schemeClr val="tx2"/>
              </a:buClr>
              <a:buFontTx/>
              <a:buChar char="•"/>
            </a:pPr>
            <a:r>
              <a:rPr lang="en-US" sz="1600" b="1"/>
              <a:t>Shielded transfer bay</a:t>
            </a:r>
          </a:p>
        </p:txBody>
      </p:sp>
      <p:grpSp>
        <p:nvGrpSpPr>
          <p:cNvPr id="204804" name="Group 8"/>
          <p:cNvGrpSpPr>
            <a:grpSpLocks/>
          </p:cNvGrpSpPr>
          <p:nvPr/>
        </p:nvGrpSpPr>
        <p:grpSpPr bwMode="auto">
          <a:xfrm>
            <a:off x="4578350" y="790575"/>
            <a:ext cx="3881438" cy="5175250"/>
            <a:chOff x="2884" y="498"/>
            <a:chExt cx="2445" cy="3260"/>
          </a:xfrm>
        </p:grpSpPr>
        <p:pic>
          <p:nvPicPr>
            <p:cNvPr id="204805" name="Picture 9" descr="IMG_003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884" y="498"/>
              <a:ext cx="2445" cy="32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4806" name="Line 10"/>
            <p:cNvSpPr>
              <a:spLocks noChangeShapeType="1"/>
            </p:cNvSpPr>
            <p:nvPr/>
          </p:nvSpPr>
          <p:spPr bwMode="auto">
            <a:xfrm flipV="1">
              <a:off x="4686" y="2556"/>
              <a:ext cx="0" cy="312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04807" name="Text Box 11"/>
            <p:cNvSpPr txBox="1">
              <a:spLocks noChangeArrowheads="1"/>
            </p:cNvSpPr>
            <p:nvPr/>
          </p:nvSpPr>
          <p:spPr bwMode="auto">
            <a:xfrm>
              <a:off x="3236" y="1112"/>
              <a:ext cx="962" cy="212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b="1">
                  <a:solidFill>
                    <a:schemeClr val="bg1"/>
                  </a:solidFill>
                </a:rPr>
                <a:t>7.5 Ton Crane</a:t>
              </a:r>
            </a:p>
          </p:txBody>
        </p:sp>
        <p:sp>
          <p:nvSpPr>
            <p:cNvPr id="204808" name="Text Box 12"/>
            <p:cNvSpPr txBox="1">
              <a:spLocks noChangeArrowheads="1"/>
            </p:cNvSpPr>
            <p:nvPr/>
          </p:nvSpPr>
          <p:spPr bwMode="auto">
            <a:xfrm>
              <a:off x="4194" y="2808"/>
              <a:ext cx="1018" cy="753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600" b="1">
                  <a:solidFill>
                    <a:schemeClr val="bg1"/>
                  </a:solidFill>
                </a:rPr>
                <a:t>Dual Arm Telerob Manipulator on extended pedestal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5" name="Picture 2"/>
          <p:cNvPicPr>
            <a:picLocks noChangeAspect="1" noChangeArrowheads="1"/>
          </p:cNvPicPr>
          <p:nvPr/>
        </p:nvPicPr>
        <p:blipFill>
          <a:blip r:embed="rId2"/>
          <a:srcRect l="1717" t="7150" r="1414" b="2429"/>
          <a:stretch>
            <a:fillRect/>
          </a:stretch>
        </p:blipFill>
        <p:spPr bwMode="auto">
          <a:xfrm>
            <a:off x="598488" y="1289050"/>
            <a:ext cx="7972425" cy="472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826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SNS Power Ramp-Up</a:t>
            </a:r>
          </a:p>
        </p:txBody>
      </p:sp>
      <p:sp>
        <p:nvSpPr>
          <p:cNvPr id="205827" name="Text Box 4"/>
          <p:cNvSpPr txBox="1">
            <a:spLocks noChangeArrowheads="1"/>
          </p:cNvSpPr>
          <p:nvPr/>
        </p:nvSpPr>
        <p:spPr bwMode="auto">
          <a:xfrm>
            <a:off x="1905000" y="762000"/>
            <a:ext cx="3962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4625" indent="-174625">
              <a:spcBef>
                <a:spcPct val="50000"/>
              </a:spcBef>
              <a:buFontTx/>
              <a:buChar char="•"/>
            </a:pPr>
            <a:r>
              <a:rPr lang="en-US" sz="2000"/>
              <a:t>Currently operating at ~ 1 MW</a:t>
            </a:r>
          </a:p>
        </p:txBody>
      </p:sp>
      <p:sp>
        <p:nvSpPr>
          <p:cNvPr id="205828" name="TextBox 1"/>
          <p:cNvSpPr txBox="1">
            <a:spLocks noChangeArrowheads="1"/>
          </p:cNvSpPr>
          <p:nvPr/>
        </p:nvSpPr>
        <p:spPr bwMode="auto">
          <a:xfrm>
            <a:off x="2978150" y="2300288"/>
            <a:ext cx="8255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Target #1</a:t>
            </a:r>
          </a:p>
        </p:txBody>
      </p:sp>
      <p:sp>
        <p:nvSpPr>
          <p:cNvPr id="205829" name="TextBox 6"/>
          <p:cNvSpPr txBox="1">
            <a:spLocks noChangeArrowheads="1"/>
          </p:cNvSpPr>
          <p:nvPr/>
        </p:nvSpPr>
        <p:spPr bwMode="auto">
          <a:xfrm>
            <a:off x="5721350" y="1476375"/>
            <a:ext cx="8255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Target #2</a:t>
            </a:r>
          </a:p>
        </p:txBody>
      </p:sp>
      <p:sp>
        <p:nvSpPr>
          <p:cNvPr id="205830" name="TextBox 7"/>
          <p:cNvSpPr txBox="1">
            <a:spLocks noChangeArrowheads="1"/>
          </p:cNvSpPr>
          <p:nvPr/>
        </p:nvSpPr>
        <p:spPr bwMode="auto">
          <a:xfrm>
            <a:off x="6921500" y="1289050"/>
            <a:ext cx="823913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Target #3</a:t>
            </a: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5410200" y="1212850"/>
            <a:ext cx="0" cy="42735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6858000" y="1212850"/>
            <a:ext cx="0" cy="42735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7848600" y="1212850"/>
            <a:ext cx="0" cy="4273550"/>
          </a:xfrm>
          <a:prstGeom prst="line">
            <a:avLst/>
          </a:prstGeom>
          <a:ln>
            <a:headEnd type="oval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1371600" y="2514600"/>
            <a:ext cx="40386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410200" y="1752600"/>
            <a:ext cx="14478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6858000" y="1600200"/>
            <a:ext cx="9906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7848600" y="1289050"/>
            <a:ext cx="9144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/>
          <p:cNvGrpSpPr>
            <a:grpSpLocks/>
          </p:cNvGrpSpPr>
          <p:nvPr/>
        </p:nvGrpSpPr>
        <p:grpSpPr bwMode="auto">
          <a:xfrm>
            <a:off x="7893050" y="131763"/>
            <a:ext cx="1174750" cy="1135062"/>
            <a:chOff x="7893379" y="131526"/>
            <a:chExt cx="1174421" cy="1136073"/>
          </a:xfrm>
        </p:grpSpPr>
        <p:sp>
          <p:nvSpPr>
            <p:cNvPr id="205839" name="TextBox 20"/>
            <p:cNvSpPr txBox="1">
              <a:spLocks noChangeArrowheads="1"/>
            </p:cNvSpPr>
            <p:nvPr/>
          </p:nvSpPr>
          <p:spPr bwMode="auto">
            <a:xfrm>
              <a:off x="7893379" y="990600"/>
              <a:ext cx="824841" cy="27699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/>
                <a:t>Target #4</a:t>
              </a:r>
            </a:p>
          </p:txBody>
        </p:sp>
        <p:sp>
          <p:nvSpPr>
            <p:cNvPr id="18" name="Line Callout 1 17"/>
            <p:cNvSpPr/>
            <p:nvPr/>
          </p:nvSpPr>
          <p:spPr>
            <a:xfrm>
              <a:off x="8077477" y="131526"/>
              <a:ext cx="990323" cy="630798"/>
            </a:xfrm>
            <a:prstGeom prst="borderCallout1">
              <a:avLst>
                <a:gd name="adj1" fmla="val 18750"/>
                <a:gd name="adj2" fmla="val -8333"/>
                <a:gd name="adj3" fmla="val 159966"/>
                <a:gd name="adj4" fmla="val -21550"/>
              </a:avLst>
            </a:prstGeom>
            <a:solidFill>
              <a:schemeClr val="bg1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April 3:</a:t>
              </a:r>
            </a:p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End of life reached!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49" name="Title 1"/>
          <p:cNvSpPr>
            <a:spLocks noGrp="1"/>
          </p:cNvSpPr>
          <p:nvPr>
            <p:ph type="title" idx="4294967295"/>
          </p:nvPr>
        </p:nvSpPr>
        <p:spPr>
          <a:xfrm>
            <a:off x="111125" y="177800"/>
            <a:ext cx="8229600" cy="487363"/>
          </a:xfrm>
        </p:spPr>
        <p:txBody>
          <a:bodyPr/>
          <a:lstStyle/>
          <a:p>
            <a:pPr eaLnBrk="1" hangingPunct="1"/>
            <a:r>
              <a:rPr lang="en-US" smtClean="0"/>
              <a:t>Mercury Target Status</a:t>
            </a:r>
          </a:p>
        </p:txBody>
      </p:sp>
      <p:sp>
        <p:nvSpPr>
          <p:cNvPr id="206850" name="Content Placeholder 2"/>
          <p:cNvSpPr>
            <a:spLocks noGrp="1"/>
          </p:cNvSpPr>
          <p:nvPr>
            <p:ph idx="4294967295"/>
          </p:nvPr>
        </p:nvSpPr>
        <p:spPr>
          <a:xfrm>
            <a:off x="111125" y="779463"/>
            <a:ext cx="8229600" cy="4748212"/>
          </a:xfrm>
        </p:spPr>
        <p:txBody>
          <a:bodyPr/>
          <a:lstStyle/>
          <a:p>
            <a:pPr eaLnBrk="1" hangingPunct="1"/>
            <a:r>
              <a:rPr lang="en-US" smtClean="0"/>
              <a:t>1st target module replaced July 2009; 2nd target replaced July 2010</a:t>
            </a:r>
          </a:p>
          <a:p>
            <a:pPr lvl="1" eaLnBrk="1" hangingPunct="1"/>
            <a:r>
              <a:rPr lang="en-US" smtClean="0"/>
              <a:t>Both during planned extended maintenance periods</a:t>
            </a:r>
          </a:p>
          <a:p>
            <a:pPr lvl="1" eaLnBrk="1" hangingPunct="1"/>
            <a:r>
              <a:rPr lang="en-US" smtClean="0"/>
              <a:t>Both exceeded original goal of 5 dpa (reaching almost 8 dpa)</a:t>
            </a:r>
          </a:p>
          <a:p>
            <a:pPr eaLnBrk="1" hangingPunct="1"/>
            <a:r>
              <a:rPr lang="en-US" smtClean="0"/>
              <a:t>Plans are still to run the next few targets to end-of-life, i.e. mercury leaks from primary container to its water-cooled shroud (or 10 dpa) </a:t>
            </a:r>
          </a:p>
          <a:p>
            <a:pPr lvl="1" eaLnBrk="1" hangingPunct="1"/>
            <a:r>
              <a:rPr lang="en-US" smtClean="0"/>
              <a:t>If cavitation damage limits lifetime, will operate at a power level consistent with using four targets/year (~ 1250 hour lifetime)</a:t>
            </a:r>
          </a:p>
          <a:p>
            <a:pPr eaLnBrk="1" hangingPunct="1"/>
            <a:r>
              <a:rPr lang="en-US" smtClean="0"/>
              <a:t>Three spare target modules on-site; five more by 2012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3" name="Title 1"/>
          <p:cNvSpPr>
            <a:spLocks noGrp="1"/>
          </p:cNvSpPr>
          <p:nvPr>
            <p:ph type="title" idx="4294967295"/>
          </p:nvPr>
        </p:nvSpPr>
        <p:spPr>
          <a:xfrm>
            <a:off x="111125" y="177800"/>
            <a:ext cx="8229600" cy="879475"/>
          </a:xfrm>
        </p:spPr>
        <p:txBody>
          <a:bodyPr/>
          <a:lstStyle/>
          <a:p>
            <a:pPr eaLnBrk="1" hangingPunct="1"/>
            <a:r>
              <a:rPr lang="en-US" smtClean="0"/>
              <a:t>3 April 2011:  </a:t>
            </a:r>
            <a:br>
              <a:rPr lang="en-US" smtClean="0"/>
            </a:br>
            <a:r>
              <a:rPr lang="en-US" smtClean="0"/>
              <a:t>Target #3 reached an early end of life</a:t>
            </a:r>
          </a:p>
        </p:txBody>
      </p:sp>
      <p:sp>
        <p:nvSpPr>
          <p:cNvPr id="207874" name="Content Placeholder 2"/>
          <p:cNvSpPr>
            <a:spLocks noGrp="1"/>
          </p:cNvSpPr>
          <p:nvPr>
            <p:ph idx="4294967295"/>
          </p:nvPr>
        </p:nvSpPr>
        <p:spPr>
          <a:xfrm>
            <a:off x="111125" y="1162050"/>
            <a:ext cx="8583613" cy="3875088"/>
          </a:xfrm>
        </p:spPr>
        <p:txBody>
          <a:bodyPr/>
          <a:lstStyle/>
          <a:p>
            <a:pPr eaLnBrk="1" hangingPunct="1"/>
            <a:r>
              <a:rPr lang="en-US" smtClean="0"/>
              <a:t>Leak detectors in interstitial space between mercury vessel and shroud gave unanimous indications of a leak</a:t>
            </a:r>
          </a:p>
          <a:p>
            <a:pPr eaLnBrk="1" hangingPunct="1"/>
            <a:r>
              <a:rPr lang="en-US" smtClean="0"/>
              <a:t>Plan was to replace T3 during summer maintenance period</a:t>
            </a:r>
          </a:p>
          <a:p>
            <a:pPr lvl="1" eaLnBrk="1" hangingPunct="1"/>
            <a:r>
              <a:rPr lang="en-US" smtClean="0"/>
              <a:t>It would have reached ca. 10 dpa by that time</a:t>
            </a:r>
          </a:p>
          <a:p>
            <a:pPr eaLnBrk="1" hangingPunct="1"/>
            <a:r>
              <a:rPr lang="en-US" smtClean="0"/>
              <a:t>Target replacement to be completed by 17 April </a:t>
            </a:r>
          </a:p>
          <a:p>
            <a:pPr eaLnBrk="1" hangingPunct="1"/>
            <a:r>
              <a:rPr lang="en-US" smtClean="0"/>
              <a:t>Investigation / PIE now under way </a:t>
            </a:r>
          </a:p>
          <a:p>
            <a:pPr lvl="1" eaLnBrk="1" hangingPunct="1"/>
            <a:r>
              <a:rPr lang="en-US" smtClean="0"/>
              <a:t>Must locate and characterize the leak</a:t>
            </a:r>
          </a:p>
          <a:p>
            <a:pPr lvl="1" eaLnBrk="1" hangingPunct="1"/>
            <a:r>
              <a:rPr lang="en-US" smtClean="0"/>
              <a:t>It is not confirmed that cavitation is the cause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11125" y="76200"/>
            <a:ext cx="8229600" cy="484188"/>
          </a:xfrm>
        </p:spPr>
        <p:txBody>
          <a:bodyPr/>
          <a:lstStyle/>
          <a:p>
            <a:pPr eaLnBrk="1" hangingPunct="1"/>
            <a:r>
              <a:rPr lang="en-US" smtClean="0"/>
              <a:t>Mercury target module lifetime remains uncertain</a:t>
            </a:r>
          </a:p>
        </p:txBody>
      </p:sp>
      <p:pic>
        <p:nvPicPr>
          <p:cNvPr id="2088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1066800"/>
            <a:ext cx="6858000" cy="496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6"/>
          <p:cNvSpPr txBox="1"/>
          <p:nvPr/>
        </p:nvSpPr>
        <p:spPr>
          <a:xfrm>
            <a:off x="5975350" y="2730500"/>
            <a:ext cx="2044700" cy="752475"/>
          </a:xfrm>
          <a:prstGeom prst="rect">
            <a:avLst/>
          </a:prstGeom>
          <a:solidFill>
            <a:schemeClr val="bg1"/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400" dirty="0"/>
              <a:t>1250 hours corresponds to goal of 4 target replacements/year 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812925" y="3870325"/>
            <a:ext cx="5784850" cy="0"/>
          </a:xfrm>
          <a:prstGeom prst="line">
            <a:avLst/>
          </a:prstGeom>
          <a:ln w="317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 flipV="1">
            <a:off x="1130300" y="1528763"/>
            <a:ext cx="0" cy="2052637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362200" y="6107668"/>
            <a:ext cx="4564070" cy="369332"/>
          </a:xfrm>
          <a:prstGeom prst="rect">
            <a:avLst/>
          </a:prstGeom>
          <a:noFill/>
          <a:ln w="28575" cmpd="thinThick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>
              <a:defRPr/>
            </a:pPr>
            <a:r>
              <a:rPr lang="en-US" dirty="0"/>
              <a:t>Demonstrated power limit is now &gt; 900 kW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1" name="Picture 2" descr="\\ornl\nscd\Groups\NFDD\Neutron_Source_Development_Group\Target\PIE\B&amp;W\Spec#5-Pics_12Aug10\Img007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6525" y="3200400"/>
            <a:ext cx="264795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9922" name="Title 1"/>
          <p:cNvSpPr>
            <a:spLocks noGrp="1"/>
          </p:cNvSpPr>
          <p:nvPr>
            <p:ph type="title" idx="4294967295"/>
          </p:nvPr>
        </p:nvSpPr>
        <p:spPr>
          <a:xfrm>
            <a:off x="111125" y="177800"/>
            <a:ext cx="8229600" cy="881063"/>
          </a:xfrm>
        </p:spPr>
        <p:txBody>
          <a:bodyPr/>
          <a:lstStyle/>
          <a:p>
            <a:pPr eaLnBrk="1" hangingPunct="1"/>
            <a:r>
              <a:rPr lang="en-US" smtClean="0"/>
              <a:t>Results of Post-Irradiation Examination of Hg Target Module #1</a:t>
            </a:r>
          </a:p>
        </p:txBody>
      </p:sp>
      <p:pic>
        <p:nvPicPr>
          <p:cNvPr id="209923" name="Picture 7"/>
          <p:cNvPicPr>
            <a:picLocks noChangeAspect="1" noChangeArrowheads="1"/>
          </p:cNvPicPr>
          <p:nvPr/>
        </p:nvPicPr>
        <p:blipFill>
          <a:blip r:embed="rId3"/>
          <a:srcRect t="-1126"/>
          <a:stretch>
            <a:fillRect/>
          </a:stretch>
        </p:blipFill>
        <p:spPr bwMode="auto">
          <a:xfrm>
            <a:off x="304800" y="1143000"/>
            <a:ext cx="2514600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9924" name="Line 10"/>
          <p:cNvSpPr>
            <a:spLocks noChangeShapeType="1"/>
          </p:cNvSpPr>
          <p:nvPr/>
        </p:nvSpPr>
        <p:spPr bwMode="auto">
          <a:xfrm>
            <a:off x="1600200" y="2362200"/>
            <a:ext cx="76200" cy="1219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209925" name="Picture 5" descr="window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86200" y="1041400"/>
            <a:ext cx="3886200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Straight Arrow Connector 11"/>
          <p:cNvCxnSpPr/>
          <p:nvPr/>
        </p:nvCxnSpPr>
        <p:spPr>
          <a:xfrm flipV="1">
            <a:off x="2514600" y="2895600"/>
            <a:ext cx="4191000" cy="7620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9927" name="TextBox 15"/>
          <p:cNvSpPr txBox="1">
            <a:spLocks noChangeArrowheads="1"/>
          </p:cNvSpPr>
          <p:nvPr/>
        </p:nvSpPr>
        <p:spPr bwMode="auto">
          <a:xfrm>
            <a:off x="304800" y="5934075"/>
            <a:ext cx="3352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/>
              <a:t>Inner surface of wall between bulk Hg and small channel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05200" y="3962400"/>
            <a:ext cx="5562600" cy="2554288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228600" indent="-228600">
              <a:buFont typeface="Arial" pitchFamily="34" charset="0"/>
              <a:buChar char="•"/>
              <a:defRPr/>
            </a:pPr>
            <a:r>
              <a:rPr lang="en-US" sz="2000" dirty="0"/>
              <a:t>Target #1: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sz="2000" dirty="0" err="1"/>
              <a:t>Cavitation</a:t>
            </a:r>
            <a:r>
              <a:rPr lang="en-US" sz="2000" dirty="0"/>
              <a:t> damage phenomenon confirmed on inner wall at center of target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sz="2000" dirty="0"/>
              <a:t>Outer wall fully intact; inner wall at off-center location shows little or no damage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sz="2000" dirty="0"/>
              <a:t>Damage region appears to correlate with regions of low Hg velocity, but not such a clear distinction on Target #2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762000" y="5776913"/>
            <a:ext cx="1905000" cy="1587"/>
          </a:xfrm>
          <a:prstGeom prst="straightConnector1">
            <a:avLst/>
          </a:prstGeom>
          <a:ln w="28575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9930" name="TextBox 17"/>
          <p:cNvSpPr txBox="1">
            <a:spLocks noChangeArrowheads="1"/>
          </p:cNvSpPr>
          <p:nvPr/>
        </p:nvSpPr>
        <p:spPr bwMode="auto">
          <a:xfrm>
            <a:off x="1143000" y="5729288"/>
            <a:ext cx="1295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/>
              <a:t>60 mm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/>
          </p:cNvSpPr>
          <p:nvPr>
            <p:ph type="title"/>
          </p:nvPr>
        </p:nvSpPr>
        <p:spPr>
          <a:xfrm>
            <a:off x="1863725" y="2643188"/>
            <a:ext cx="6061075" cy="661987"/>
          </a:xfrm>
        </p:spPr>
        <p:txBody>
          <a:bodyPr/>
          <a:lstStyle/>
          <a:p>
            <a:r>
              <a:rPr lang="de-CH" sz="4400" smtClean="0"/>
              <a:t>SINQ experience</a:t>
            </a:r>
            <a:endParaRPr lang="en-US" sz="4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5" name="Title 1"/>
          <p:cNvSpPr>
            <a:spLocks noGrp="1"/>
          </p:cNvSpPr>
          <p:nvPr>
            <p:ph type="title" idx="4294967295"/>
          </p:nvPr>
        </p:nvSpPr>
        <p:spPr>
          <a:xfrm>
            <a:off x="111125" y="177800"/>
            <a:ext cx="8783638" cy="719138"/>
          </a:xfrm>
        </p:spPr>
        <p:txBody>
          <a:bodyPr/>
          <a:lstStyle/>
          <a:p>
            <a:pPr eaLnBrk="1" hangingPunct="1"/>
            <a:r>
              <a:rPr lang="en-US" sz="2400" smtClean="0"/>
              <a:t>Target #2 survived through planned operating period but </a:t>
            </a:r>
            <a:r>
              <a:rPr lang="en-US" sz="2400" u="sng" smtClean="0"/>
              <a:t>inner wall </a:t>
            </a:r>
            <a:r>
              <a:rPr lang="en-US" sz="2400" smtClean="0"/>
              <a:t>suffered more damage </a:t>
            </a:r>
          </a:p>
        </p:txBody>
      </p:sp>
      <p:pic>
        <p:nvPicPr>
          <p:cNvPr id="210946" name="Picture 7" descr="Disk 5 bulk flow surfac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1143000"/>
            <a:ext cx="7315200" cy="497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0947" name="TextBox 8"/>
          <p:cNvSpPr txBox="1">
            <a:spLocks noChangeArrowheads="1"/>
          </p:cNvSpPr>
          <p:nvPr/>
        </p:nvSpPr>
        <p:spPr bwMode="auto">
          <a:xfrm>
            <a:off x="2065338" y="6096000"/>
            <a:ext cx="50403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b="1"/>
              <a:t>Bulk Hg Flow Surface - UNCLEANED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631825" y="1006475"/>
            <a:ext cx="223838" cy="5011738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0949" name="TextBox 4"/>
          <p:cNvSpPr txBox="1">
            <a:spLocks noChangeArrowheads="1"/>
          </p:cNvSpPr>
          <p:nvPr/>
        </p:nvSpPr>
        <p:spPr bwMode="auto">
          <a:xfrm rot="-5576369">
            <a:off x="-862012" y="2973388"/>
            <a:ext cx="26701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Horizontal operating orientation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69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Hg Target Development Plans</a:t>
            </a:r>
          </a:p>
        </p:txBody>
      </p:sp>
      <p:sp>
        <p:nvSpPr>
          <p:cNvPr id="211970" name="Content Placeholder 2"/>
          <p:cNvSpPr>
            <a:spLocks noGrp="1"/>
          </p:cNvSpPr>
          <p:nvPr>
            <p:ph idx="4294967295"/>
          </p:nvPr>
        </p:nvSpPr>
        <p:spPr>
          <a:xfrm>
            <a:off x="76200" y="831850"/>
            <a:ext cx="8118475" cy="425450"/>
          </a:xfrm>
        </p:spPr>
        <p:txBody>
          <a:bodyPr/>
          <a:lstStyle/>
          <a:p>
            <a:pPr eaLnBrk="1" hangingPunct="1"/>
            <a:r>
              <a:rPr lang="en-US" sz="2400" smtClean="0"/>
              <a:t>New mercury laboratory now operational in SNS Experiment Hall</a:t>
            </a:r>
          </a:p>
        </p:txBody>
      </p:sp>
      <p:pic>
        <p:nvPicPr>
          <p:cNvPr id="7" name="7A31903m.avi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724400" y="4419600"/>
            <a:ext cx="2925763" cy="219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1972" name="Picture 3" descr="pitted_structur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96200" y="5089525"/>
            <a:ext cx="1447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6803399m.avi"/>
          <p:cNvPicPr>
            <a:picLocks noRot="1" noChangeAspect="1" noChangeArrowheads="1"/>
          </p:cNvPicPr>
          <p:nvPr>
            <a:videoFile r:link="rId2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838200" y="4435475"/>
            <a:ext cx="2903538" cy="217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1974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867400" y="1219200"/>
            <a:ext cx="32004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76201" y="1241411"/>
            <a:ext cx="6019800" cy="3075714"/>
          </a:xfrm>
          <a:prstGeom prst="rect">
            <a:avLst/>
          </a:prstGeom>
        </p:spPr>
        <p:txBody>
          <a:bodyPr>
            <a:spAutoFit/>
          </a:bodyPr>
          <a:lstStyle>
            <a:lvl1pPr marL="230188" indent="-230188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rgbClr val="006C3A"/>
              </a:buClr>
              <a:buFont typeface="Arial" pitchFamily="34" charset="0"/>
              <a:buChar char="•"/>
              <a:defRPr sz="28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625475" indent="-2794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pitchFamily="34" charset="0"/>
              <a:buChar char="–"/>
              <a:defRPr sz="24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indent="-2301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pitchFamily="34" charset="0"/>
              <a:buChar char="•"/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144588" indent="-17303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pitchFamily="34" charset="0"/>
              <a:buChar char="–"/>
              <a:defRPr sz="18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482725" indent="-2222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006C3A"/>
              </a:buClr>
              <a:buFont typeface="Arial" pitchFamily="34" charset="0"/>
              <a:buChar char="»"/>
              <a:defRPr sz="18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400" dirty="0" smtClean="0"/>
              <a:t>Continue to pursue gas injection schemes for                          mitigating cavitation damage</a:t>
            </a:r>
          </a:p>
          <a:p>
            <a:pPr marL="508000" lvl="1" indent="-217488">
              <a:spcBef>
                <a:spcPct val="20000"/>
              </a:spcBef>
              <a:defRPr/>
            </a:pPr>
            <a:r>
              <a:rPr lang="en-US" sz="2000" dirty="0" smtClean="0"/>
              <a:t>Gas injection looks promising, but work remains to optimize and implement</a:t>
            </a:r>
          </a:p>
          <a:p>
            <a:pPr marL="739775" lvl="2" indent="-115888">
              <a:spcBef>
                <a:spcPct val="20000"/>
              </a:spcBef>
              <a:defRPr/>
            </a:pPr>
            <a:r>
              <a:rPr lang="en-US" sz="1800" dirty="0" smtClean="0"/>
              <a:t>Small gas bubbles and/or gas curtain near wall</a:t>
            </a:r>
          </a:p>
          <a:p>
            <a:pPr marL="739775" lvl="2" indent="-115888">
              <a:spcBef>
                <a:spcPct val="20000"/>
              </a:spcBef>
              <a:defRPr/>
            </a:pPr>
            <a:r>
              <a:rPr lang="en-US" sz="1800" dirty="0" smtClean="0"/>
              <a:t>Collaborating with JAEA, RAL, and several university                                          and industrial partners</a:t>
            </a:r>
          </a:p>
          <a:p>
            <a:pPr>
              <a:defRPr/>
            </a:pPr>
            <a:r>
              <a:rPr lang="en-US" sz="2400" dirty="0" smtClean="0"/>
              <a:t>More detailed PIE of samples from first </a:t>
            </a:r>
            <a:r>
              <a:rPr lang="en-US" sz="2400" strike="sngStrike" dirty="0" smtClean="0"/>
              <a:t>two</a:t>
            </a:r>
            <a:r>
              <a:rPr lang="en-US" sz="2400" dirty="0" smtClean="0"/>
              <a:t> </a:t>
            </a:r>
            <a:r>
              <a:rPr lang="en-US" sz="2400" i="1" dirty="0" smtClean="0"/>
              <a:t>three</a:t>
            </a:r>
            <a:r>
              <a:rPr lang="en-US" sz="2400" dirty="0" smtClean="0"/>
              <a:t> spent target modules will be conducted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05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vide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3" name="Content Placeholder 1"/>
          <p:cNvSpPr>
            <a:spLocks noGrp="1"/>
          </p:cNvSpPr>
          <p:nvPr>
            <p:ph idx="4294967295"/>
          </p:nvPr>
        </p:nvSpPr>
        <p:spPr>
          <a:xfrm>
            <a:off x="111125" y="1344613"/>
            <a:ext cx="8509000" cy="2117725"/>
          </a:xfrm>
        </p:spPr>
        <p:txBody>
          <a:bodyPr/>
          <a:lstStyle/>
          <a:p>
            <a:pPr eaLnBrk="1" hangingPunct="1"/>
            <a:r>
              <a:rPr lang="en-US" smtClean="0"/>
              <a:t>Implemented Target Imaging System on second target</a:t>
            </a:r>
          </a:p>
          <a:p>
            <a:pPr lvl="1" eaLnBrk="1" hangingPunct="1"/>
            <a:r>
              <a:rPr lang="en-US" smtClean="0"/>
              <a:t>System was functional for full life of 2nd target (3200 MW-h)</a:t>
            </a:r>
          </a:p>
          <a:p>
            <a:pPr lvl="1" eaLnBrk="1" hangingPunct="1"/>
            <a:r>
              <a:rPr lang="en-US" smtClean="0"/>
              <a:t>3rd target installed with enlarged and improved coating pattern</a:t>
            </a:r>
          </a:p>
          <a:p>
            <a:pPr lvl="1" eaLnBrk="1" hangingPunct="1"/>
            <a:r>
              <a:rPr lang="en-US" smtClean="0"/>
              <a:t>Improved resolution system was installed with 3rd Proton Beam Window in December 2010</a:t>
            </a:r>
          </a:p>
        </p:txBody>
      </p:sp>
      <p:sp>
        <p:nvSpPr>
          <p:cNvPr id="212994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Target Imaging System </a:t>
            </a:r>
          </a:p>
        </p:txBody>
      </p:sp>
      <p:sp>
        <p:nvSpPr>
          <p:cNvPr id="212995" name="Content Placeholder 2"/>
          <p:cNvSpPr>
            <a:spLocks/>
          </p:cNvSpPr>
          <p:nvPr/>
        </p:nvSpPr>
        <p:spPr bwMode="auto">
          <a:xfrm>
            <a:off x="3200400" y="5646738"/>
            <a:ext cx="27432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sz="1600" b="1"/>
              <a:t>Target Imaging System</a:t>
            </a:r>
          </a:p>
        </p:txBody>
      </p:sp>
      <p:pic>
        <p:nvPicPr>
          <p:cNvPr id="21299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29200" y="3649663"/>
            <a:ext cx="2986088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2997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4675" y="3649663"/>
            <a:ext cx="3463925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2998" name="Text Box 9"/>
          <p:cNvSpPr txBox="1">
            <a:spLocks noChangeArrowheads="1"/>
          </p:cNvSpPr>
          <p:nvPr/>
        </p:nvSpPr>
        <p:spPr bwMode="auto">
          <a:xfrm>
            <a:off x="1524000" y="3735388"/>
            <a:ext cx="2743200" cy="523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Flame Sprayed 0.25 mm thick coating (Al</a:t>
            </a:r>
            <a:r>
              <a:rPr lang="en-US" sz="1400" baseline="-25000"/>
              <a:t>2</a:t>
            </a:r>
            <a:r>
              <a:rPr lang="en-US" sz="1400"/>
              <a:t>O</a:t>
            </a:r>
            <a:r>
              <a:rPr lang="en-US" sz="1400" baseline="-25000"/>
              <a:t>3</a:t>
            </a:r>
            <a:r>
              <a:rPr lang="en-US" sz="1400"/>
              <a:t>+ 1.5% CrO)</a:t>
            </a:r>
          </a:p>
        </p:txBody>
      </p:sp>
      <p:sp>
        <p:nvSpPr>
          <p:cNvPr id="212999" name="Line 12"/>
          <p:cNvSpPr>
            <a:spLocks noChangeShapeType="1"/>
          </p:cNvSpPr>
          <p:nvPr/>
        </p:nvSpPr>
        <p:spPr bwMode="auto">
          <a:xfrm flipH="1">
            <a:off x="2819400" y="4183063"/>
            <a:ext cx="381000" cy="7604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13000" name="Text Box 7"/>
          <p:cNvSpPr txBox="1">
            <a:spLocks noChangeArrowheads="1"/>
          </p:cNvSpPr>
          <p:nvPr/>
        </p:nvSpPr>
        <p:spPr bwMode="auto">
          <a:xfrm>
            <a:off x="1208088" y="5354638"/>
            <a:ext cx="2525712" cy="3381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200mm x 70 mm pattern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7" name="Rectangle 4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Concluding Remarks</a:t>
            </a:r>
          </a:p>
        </p:txBody>
      </p:sp>
      <p:sp>
        <p:nvSpPr>
          <p:cNvPr id="214018" name="Rectangle 5"/>
          <p:cNvSpPr>
            <a:spLocks noGrp="1"/>
          </p:cNvSpPr>
          <p:nvPr>
            <p:ph idx="4294967295"/>
          </p:nvPr>
        </p:nvSpPr>
        <p:spPr>
          <a:xfrm>
            <a:off x="111125" y="927100"/>
            <a:ext cx="8634413" cy="549751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000" smtClean="0"/>
              <a:t>MEGAPIE, SNS, and JSNS projects successfully implemented liquid metal targets designed for ~ 1 MW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smtClean="0"/>
              <a:t>MEGAPIE experiment completed in 2006; demonstrated ~ 1 MW reliable operation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smtClean="0"/>
              <a:t>SNS operating reliably at 1 MW; </a:t>
            </a:r>
            <a:r>
              <a:rPr lang="en-US" sz="1800" i="1" smtClean="0"/>
              <a:t>3</a:t>
            </a:r>
            <a:r>
              <a:rPr lang="en-US" sz="1800" i="1" baseline="30000" smtClean="0"/>
              <a:t>rd</a:t>
            </a:r>
            <a:r>
              <a:rPr lang="en-US" sz="1800" i="1" smtClean="0"/>
              <a:t> target end of life</a:t>
            </a:r>
            <a:r>
              <a:rPr lang="en-US" sz="1800" smtClean="0"/>
              <a:t>; ramp-up to 1.4 MW may be impacted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smtClean="0"/>
              <a:t>JSNS was operating reliably at 220 kW; plan to ultimately achieve 1 MW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smtClean="0"/>
              <a:t>SINQ is pursuing more optimal solid targets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smtClean="0"/>
              <a:t>Liquid metal target is not being pursued in view of cost and effort, and because the neutron flux of new solid targets is within 15% of MEGAPIE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smtClean="0"/>
              <a:t>Next generation Pb-Bi target (LIMETS) being pursued as an experiment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smtClean="0"/>
              <a:t>Cavitation damage remains a concern for pulsed sources with liquid metal targets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smtClean="0"/>
              <a:t>Target lifetime uncertain but reasonably long lifetime established for SNS at 1 MW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400" smtClean="0"/>
              <a:t>Cause of target 3 end 0f life not yet determined; ultimate power / lifetime limit remains to be discovered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smtClean="0"/>
              <a:t>Strong R&amp;D collaboration between SNS and JSNS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smtClean="0"/>
              <a:t>Future projects considering target alternatives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smtClean="0"/>
              <a:t>SINQ upgrades, CSNS, ESS, SNS-STS, MTS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smtClean="0"/>
              <a:t>Both liquid and solid target options under consideration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/>
          <p:cNvPicPr>
            <a:picLocks noChangeAspect="1" noChangeArrowheads="1"/>
          </p:cNvPicPr>
          <p:nvPr/>
        </p:nvPicPr>
        <p:blipFill>
          <a:blip r:embed="rId2"/>
          <a:srcRect t="9428"/>
          <a:stretch>
            <a:fillRect/>
          </a:stretch>
        </p:blipFill>
        <p:spPr bwMode="auto">
          <a:xfrm>
            <a:off x="0" y="773113"/>
            <a:ext cx="9144000" cy="585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374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72200" y="914400"/>
            <a:ext cx="2944813" cy="50403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54374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8" y="3573463"/>
            <a:ext cx="3779837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Text Box 6"/>
          <p:cNvSpPr txBox="1">
            <a:spLocks noChangeArrowheads="1"/>
          </p:cNvSpPr>
          <p:nvPr/>
        </p:nvSpPr>
        <p:spPr bwMode="auto">
          <a:xfrm>
            <a:off x="2667000" y="638175"/>
            <a:ext cx="3810000" cy="64611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>
                <a:solidFill>
                  <a:srgbClr val="FFFF00"/>
                </a:solidFill>
                <a:latin typeface="HELVETICA" pitchFamily="34" charset="0"/>
              </a:rPr>
              <a:t>SINQ Target Station</a:t>
            </a:r>
          </a:p>
          <a:p>
            <a:pPr algn="ctr"/>
            <a:endParaRPr lang="de-DE">
              <a:solidFill>
                <a:srgbClr val="FFFF00"/>
              </a:solidFill>
              <a:latin typeface="HELVETICA" pitchFamily="34" charset="0"/>
            </a:endParaRPr>
          </a:p>
        </p:txBody>
      </p:sp>
      <p:sp>
        <p:nvSpPr>
          <p:cNvPr id="543751" name="Text Box 7"/>
          <p:cNvSpPr txBox="1">
            <a:spLocks noChangeArrowheads="1"/>
          </p:cNvSpPr>
          <p:nvPr/>
        </p:nvSpPr>
        <p:spPr bwMode="auto">
          <a:xfrm>
            <a:off x="179388" y="5972175"/>
            <a:ext cx="2228850" cy="336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de-CH" sz="1600" b="1">
                <a:solidFill>
                  <a:schemeClr val="bg1"/>
                </a:solidFill>
              </a:rPr>
              <a:t>Target bulk shielding</a:t>
            </a:r>
          </a:p>
        </p:txBody>
      </p:sp>
      <p:sp>
        <p:nvSpPr>
          <p:cNvPr id="543753" name="Oval 9"/>
          <p:cNvSpPr>
            <a:spLocks noChangeArrowheads="1"/>
          </p:cNvSpPr>
          <p:nvPr/>
        </p:nvSpPr>
        <p:spPr bwMode="auto">
          <a:xfrm>
            <a:off x="4572000" y="2708275"/>
            <a:ext cx="431800" cy="1008063"/>
          </a:xfrm>
          <a:prstGeom prst="ellipse">
            <a:avLst/>
          </a:prstGeom>
          <a:noFill/>
          <a:ln w="38100">
            <a:solidFill>
              <a:srgbClr val="CC00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543754" name="Line 10"/>
          <p:cNvSpPr>
            <a:spLocks noChangeShapeType="1"/>
          </p:cNvSpPr>
          <p:nvPr/>
        </p:nvSpPr>
        <p:spPr bwMode="auto">
          <a:xfrm flipH="1">
            <a:off x="5003800" y="2852738"/>
            <a:ext cx="2232025" cy="360362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 type="none" w="sm" len="sm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44041" name="Text Box 12"/>
          <p:cNvSpPr txBox="1">
            <a:spLocks noChangeArrowheads="1"/>
          </p:cNvSpPr>
          <p:nvPr/>
        </p:nvSpPr>
        <p:spPr bwMode="auto">
          <a:xfrm>
            <a:off x="103188" y="1006475"/>
            <a:ext cx="2514600" cy="120332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>
            <a:spAutoFit/>
          </a:bodyPr>
          <a:lstStyle/>
          <a:p>
            <a:pPr marL="231775" indent="-231775">
              <a:defRPr/>
            </a:pPr>
            <a:r>
              <a:rPr lang="de-CH" b="1">
                <a:solidFill>
                  <a:srgbClr val="CC0000"/>
                </a:solidFill>
              </a:rPr>
              <a:t>Proton beam:</a:t>
            </a:r>
          </a:p>
          <a:p>
            <a:pPr marL="231775" indent="-231775">
              <a:buFontTx/>
              <a:buChar char="•"/>
              <a:defRPr/>
            </a:pPr>
            <a:r>
              <a:rPr lang="de-CH" b="1"/>
              <a:t>CW</a:t>
            </a:r>
          </a:p>
          <a:p>
            <a:pPr marL="231775" indent="-231775">
              <a:buFontTx/>
              <a:buChar char="•"/>
              <a:defRPr/>
            </a:pPr>
            <a:r>
              <a:rPr lang="de-CH" b="1"/>
              <a:t>590 MeV</a:t>
            </a:r>
          </a:p>
          <a:p>
            <a:pPr marL="231775" indent="-231775">
              <a:buFontTx/>
              <a:buChar char="•"/>
              <a:defRPr/>
            </a:pPr>
            <a:r>
              <a:rPr lang="de-CH" b="1"/>
              <a:t>~ 1.5 mA </a:t>
            </a:r>
            <a:r>
              <a:rPr lang="de-CH" b="1">
                <a:sym typeface="Symbol" pitchFamily="18" charset="2"/>
              </a:rPr>
              <a:t></a:t>
            </a:r>
            <a:r>
              <a:rPr lang="de-CH"/>
              <a:t> </a:t>
            </a:r>
            <a:r>
              <a:rPr lang="de-CH" b="1">
                <a:solidFill>
                  <a:srgbClr val="CC0000"/>
                </a:solidFill>
              </a:rPr>
              <a:t>0.9 MW</a:t>
            </a:r>
          </a:p>
        </p:txBody>
      </p:sp>
      <p:sp>
        <p:nvSpPr>
          <p:cNvPr id="22539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mtClean="0"/>
              <a:t>SINQ Facility</a:t>
            </a:r>
            <a:br>
              <a:rPr lang="de-DE" smtClean="0"/>
            </a:b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43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43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543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437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437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43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437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437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43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3751" grpId="0"/>
      <p:bldP spid="543753" grpId="0" animBg="1"/>
      <p:bldP spid="54375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428750"/>
            <a:ext cx="365760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4" name="Text Box 3"/>
          <p:cNvSpPr txBox="1">
            <a:spLocks noChangeArrowheads="1"/>
          </p:cNvSpPr>
          <p:nvPr/>
        </p:nvSpPr>
        <p:spPr bwMode="auto">
          <a:xfrm>
            <a:off x="4419600" y="1143000"/>
            <a:ext cx="4192588" cy="1190625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defTabSz="762000"/>
            <a:r>
              <a:rPr lang="de-CH" b="1"/>
              <a:t>2000 - 2009:SINQ-Target Mark 3:  </a:t>
            </a:r>
          </a:p>
          <a:p>
            <a:pPr algn="ctr" defTabSz="762000"/>
            <a:r>
              <a:rPr lang="de-CH" b="1"/>
              <a:t>Lead rods, with steel clad</a:t>
            </a:r>
          </a:p>
          <a:p>
            <a:pPr algn="ctr" defTabSz="762000"/>
            <a:r>
              <a:rPr lang="de-CH" b="1"/>
              <a:t>42% increase in neutron yield</a:t>
            </a:r>
            <a:endParaRPr lang="en-GB" b="1"/>
          </a:p>
          <a:p>
            <a:pPr algn="ctr" defTabSz="762000"/>
            <a:endParaRPr lang="en-GB" b="1"/>
          </a:p>
        </p:txBody>
      </p:sp>
      <p:pic>
        <p:nvPicPr>
          <p:cNvPr id="48537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6950" y="2028825"/>
            <a:ext cx="3651250" cy="23336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23556" name="Rectangle 2"/>
          <p:cNvSpPr>
            <a:spLocks noChangeArrowheads="1"/>
          </p:cNvSpPr>
          <p:nvPr/>
        </p:nvSpPr>
        <p:spPr bwMode="auto">
          <a:xfrm>
            <a:off x="152400" y="760413"/>
            <a:ext cx="4114800" cy="9159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indent="180975" algn="ctr" defTabSz="762000"/>
            <a:r>
              <a:rPr lang="en-GB" b="1"/>
              <a:t>1997-1999: SINQ Target Mark 2</a:t>
            </a:r>
          </a:p>
          <a:p>
            <a:pPr indent="180975" algn="ctr" defTabSz="762000"/>
            <a:r>
              <a:rPr lang="en-GB" b="1"/>
              <a:t>Water-cooled Zircaloy rods</a:t>
            </a:r>
          </a:p>
          <a:p>
            <a:pPr indent="180975" defTabSz="762000"/>
            <a:endParaRPr lang="de-CH">
              <a:latin typeface="HELVETICA" pitchFamily="34" charset="0"/>
              <a:cs typeface="Times New Roman" pitchFamily="18" charset="0"/>
            </a:endParaRPr>
          </a:p>
        </p:txBody>
      </p:sp>
      <p:sp>
        <p:nvSpPr>
          <p:cNvPr id="547844" name="Text Box 4"/>
          <p:cNvSpPr txBox="1">
            <a:spLocks noChangeArrowheads="1"/>
          </p:cNvSpPr>
          <p:nvPr/>
        </p:nvSpPr>
        <p:spPr bwMode="auto">
          <a:xfrm>
            <a:off x="2286000" y="5030788"/>
            <a:ext cx="5105400" cy="1522412"/>
          </a:xfrm>
          <a:prstGeom prst="rect">
            <a:avLst/>
          </a:prstGeom>
          <a:noFill/>
          <a:ln w="57150" cmpd="thickThin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defTabSz="762000"/>
            <a:r>
              <a:rPr lang="de-CH" b="1"/>
              <a:t>Aug- Dec 2006: MEGAwatt Pilot Experiment: </a:t>
            </a:r>
          </a:p>
          <a:p>
            <a:pPr defTabSz="762000">
              <a:buFont typeface="Wingdings" pitchFamily="2" charset="2"/>
              <a:buChar char="Ø"/>
            </a:pPr>
            <a:r>
              <a:rPr lang="de-CH" b="1"/>
              <a:t>  Joint international initiative to design,</a:t>
            </a:r>
          </a:p>
          <a:p>
            <a:pPr defTabSz="762000">
              <a:buFont typeface="Wingdings" pitchFamily="2" charset="2"/>
              <a:buNone/>
            </a:pPr>
            <a:r>
              <a:rPr lang="de-CH" b="1"/>
              <a:t>     build, licence, operate and explore</a:t>
            </a:r>
          </a:p>
          <a:p>
            <a:pPr defTabSz="762000">
              <a:buFont typeface="Wingdings" pitchFamily="2" charset="2"/>
              <a:buNone/>
            </a:pPr>
            <a:r>
              <a:rPr lang="de-CH" b="1"/>
              <a:t>     a liquid metal spallation target</a:t>
            </a:r>
          </a:p>
          <a:p>
            <a:pPr defTabSz="762000">
              <a:buFont typeface="Wingdings" pitchFamily="2" charset="2"/>
              <a:buNone/>
            </a:pPr>
            <a:r>
              <a:rPr lang="de-CH" b="1"/>
              <a:t>     for 1 MW beam power      </a:t>
            </a:r>
            <a:endParaRPr lang="en-GB" b="1"/>
          </a:p>
        </p:txBody>
      </p:sp>
      <p:sp>
        <p:nvSpPr>
          <p:cNvPr id="23558" name="AutoShape 12"/>
          <p:cNvSpPr>
            <a:spLocks noChangeArrowheads="1"/>
          </p:cNvSpPr>
          <p:nvPr/>
        </p:nvSpPr>
        <p:spPr bwMode="auto">
          <a:xfrm>
            <a:off x="4038600" y="2895600"/>
            <a:ext cx="685800" cy="457200"/>
          </a:xfrm>
          <a:prstGeom prst="rightArrow">
            <a:avLst>
              <a:gd name="adj1" fmla="val 50000"/>
              <a:gd name="adj2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59" name="AutoShape 13"/>
          <p:cNvSpPr>
            <a:spLocks noChangeArrowheads="1"/>
          </p:cNvSpPr>
          <p:nvPr/>
        </p:nvSpPr>
        <p:spPr bwMode="auto">
          <a:xfrm rot="18188414" flipH="1">
            <a:off x="3924300" y="4305300"/>
            <a:ext cx="685800" cy="457200"/>
          </a:xfrm>
          <a:prstGeom prst="rightArrow">
            <a:avLst>
              <a:gd name="adj1" fmla="val 50000"/>
              <a:gd name="adj2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60" name="AutoShape 16"/>
          <p:cNvSpPr>
            <a:spLocks noChangeArrowheads="1"/>
          </p:cNvSpPr>
          <p:nvPr/>
        </p:nvSpPr>
        <p:spPr bwMode="auto">
          <a:xfrm rot="7340261" flipH="1">
            <a:off x="5246687" y="4506913"/>
            <a:ext cx="631825" cy="457200"/>
          </a:xfrm>
          <a:prstGeom prst="rightArrow">
            <a:avLst>
              <a:gd name="adj1" fmla="val 50000"/>
              <a:gd name="adj2" fmla="val 3454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61" name="Title 11"/>
          <p:cNvSpPr>
            <a:spLocks noGrp="1"/>
          </p:cNvSpPr>
          <p:nvPr>
            <p:ph type="title"/>
          </p:nvPr>
        </p:nvSpPr>
        <p:spPr>
          <a:xfrm>
            <a:off x="111125" y="177800"/>
            <a:ext cx="8229600" cy="487363"/>
          </a:xfrm>
        </p:spPr>
        <p:txBody>
          <a:bodyPr/>
          <a:lstStyle/>
          <a:p>
            <a:pPr eaLnBrk="1" hangingPunct="1"/>
            <a:r>
              <a:rPr lang="en-US" smtClean="0"/>
              <a:t>Target Evolution at SINQ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853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53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85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478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78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47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784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3" descr="image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56488" y="476250"/>
            <a:ext cx="1004887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7844" name="Text Box 4"/>
          <p:cNvSpPr txBox="1">
            <a:spLocks noChangeArrowheads="1"/>
          </p:cNvSpPr>
          <p:nvPr/>
        </p:nvSpPr>
        <p:spPr bwMode="auto">
          <a:xfrm>
            <a:off x="533400" y="1143000"/>
            <a:ext cx="6934200" cy="28003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231775" indent="-231775" defTabSz="762000">
              <a:lnSpc>
                <a:spcPct val="150000"/>
              </a:lnSpc>
            </a:pPr>
            <a:r>
              <a:rPr lang="de-CH" sz="2400" b="1" u="sng">
                <a:solidFill>
                  <a:srgbClr val="FF0000"/>
                </a:solidFill>
              </a:rPr>
              <a:t>MEGAwatt Pilot Experiment:</a:t>
            </a:r>
            <a:r>
              <a:rPr lang="de-CH" sz="2400" b="1"/>
              <a:t> </a:t>
            </a:r>
          </a:p>
          <a:p>
            <a:pPr marL="231775" indent="-231775" defTabSz="762000">
              <a:lnSpc>
                <a:spcPct val="150000"/>
              </a:lnSpc>
              <a:buFontTx/>
              <a:buChar char="•"/>
            </a:pPr>
            <a:r>
              <a:rPr lang="de-CH" sz="2000" b="1"/>
              <a:t>Lead-Bismuth-Eutectic (LBE, T</a:t>
            </a:r>
            <a:r>
              <a:rPr lang="de-CH" sz="2000" b="1" baseline="-25000"/>
              <a:t>m</a:t>
            </a:r>
            <a:r>
              <a:rPr lang="de-CH" sz="2000" b="1"/>
              <a:t>=125</a:t>
            </a:r>
            <a:r>
              <a:rPr lang="de-CH" sz="2000" b="1" baseline="30000"/>
              <a:t>o</a:t>
            </a:r>
            <a:r>
              <a:rPr lang="de-CH" sz="2000" b="1"/>
              <a:t>C)</a:t>
            </a:r>
          </a:p>
          <a:p>
            <a:pPr marL="231775" indent="-231775" defTabSz="762000">
              <a:lnSpc>
                <a:spcPct val="150000"/>
              </a:lnSpc>
              <a:buFontTx/>
              <a:buChar char="•"/>
            </a:pPr>
            <a:r>
              <a:rPr lang="de-CH" sz="2000" b="1"/>
              <a:t>Increase the neutron flux at SINQ</a:t>
            </a:r>
          </a:p>
          <a:p>
            <a:pPr marL="231775" indent="-231775" defTabSz="762000">
              <a:spcBef>
                <a:spcPts val="600"/>
              </a:spcBef>
              <a:spcAft>
                <a:spcPts val="600"/>
              </a:spcAft>
              <a:buFontTx/>
              <a:buChar char="•"/>
            </a:pPr>
            <a:r>
              <a:rPr lang="de-CH" sz="2000" b="1"/>
              <a:t>Demonstrate the feasibility of a liquid metal target for high-power spallation and ADS applications</a:t>
            </a:r>
            <a:endParaRPr lang="en-GB" sz="2000" b="1"/>
          </a:p>
          <a:p>
            <a:pPr marL="231775" indent="-231775" defTabSz="762000">
              <a:lnSpc>
                <a:spcPct val="150000"/>
              </a:lnSpc>
            </a:pPr>
            <a:endParaRPr lang="en-GB" sz="2000" b="1"/>
          </a:p>
        </p:txBody>
      </p:sp>
      <p:sp>
        <p:nvSpPr>
          <p:cNvPr id="24579" name="Text Box 5"/>
          <p:cNvSpPr txBox="1">
            <a:spLocks noChangeArrowheads="1"/>
          </p:cNvSpPr>
          <p:nvPr/>
        </p:nvSpPr>
        <p:spPr bwMode="auto">
          <a:xfrm>
            <a:off x="822325" y="5299075"/>
            <a:ext cx="18415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defTabSz="762000"/>
            <a:endParaRPr lang="en-US"/>
          </a:p>
        </p:txBody>
      </p:sp>
      <p:sp>
        <p:nvSpPr>
          <p:cNvPr id="24580" name="Title 6"/>
          <p:cNvSpPr>
            <a:spLocks noGrp="1"/>
          </p:cNvSpPr>
          <p:nvPr>
            <p:ph type="title"/>
          </p:nvPr>
        </p:nvSpPr>
        <p:spPr>
          <a:xfrm>
            <a:off x="152400" y="185738"/>
            <a:ext cx="8229600" cy="881062"/>
          </a:xfrm>
        </p:spPr>
        <p:txBody>
          <a:bodyPr/>
          <a:lstStyle/>
          <a:p>
            <a:pPr eaLnBrk="1" hangingPunct="1"/>
            <a:r>
              <a:rPr lang="nb-NO" smtClean="0"/>
              <a:t>MEGAPIE     </a:t>
            </a:r>
            <a:br>
              <a:rPr lang="nb-NO" smtClean="0"/>
            </a:br>
            <a:r>
              <a:rPr lang="nb-NO" smtClean="0"/>
              <a:t>A liquid metal target for SINQ</a:t>
            </a:r>
            <a:endParaRPr lang="en-US" smtClean="0"/>
          </a:p>
        </p:txBody>
      </p:sp>
      <p:pic>
        <p:nvPicPr>
          <p:cNvPr id="547847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2971800" y="3657600"/>
            <a:ext cx="3254375" cy="3024188"/>
          </a:xfrm>
          <a:ln w="57150" cmpd="thickThin">
            <a:solidFill>
              <a:schemeClr val="tx1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478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78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47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478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78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47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784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61" name="Text Box 2"/>
          <p:cNvSpPr txBox="1">
            <a:spLocks noChangeArrowheads="1"/>
          </p:cNvSpPr>
          <p:nvPr/>
        </p:nvSpPr>
        <p:spPr bwMode="auto">
          <a:xfrm>
            <a:off x="5627688" y="3429000"/>
            <a:ext cx="98425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defTabSz="762000">
              <a:spcBef>
                <a:spcPct val="50000"/>
              </a:spcBef>
            </a:pPr>
            <a:endParaRPr lang="de-CH"/>
          </a:p>
        </p:txBody>
      </p:sp>
      <p:sp>
        <p:nvSpPr>
          <p:cNvPr id="121862" name="Rectangle 3"/>
          <p:cNvSpPr>
            <a:spLocks noChangeArrowheads="1"/>
          </p:cNvSpPr>
          <p:nvPr/>
        </p:nvSpPr>
        <p:spPr bwMode="auto">
          <a:xfrm>
            <a:off x="3868738" y="-414338"/>
            <a:ext cx="9144000" cy="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endParaRPr lang="es-ES"/>
          </a:p>
        </p:txBody>
      </p:sp>
      <p:sp>
        <p:nvSpPr>
          <p:cNvPr id="121863" name="Rectangle 4"/>
          <p:cNvSpPr>
            <a:spLocks noChangeArrowheads="1"/>
          </p:cNvSpPr>
          <p:nvPr/>
        </p:nvSpPr>
        <p:spPr bwMode="auto">
          <a:xfrm>
            <a:off x="3973513" y="-419100"/>
            <a:ext cx="9144000" cy="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endParaRPr lang="es-ES"/>
          </a:p>
        </p:txBody>
      </p:sp>
      <p:sp>
        <p:nvSpPr>
          <p:cNvPr id="121864" name="Rectangle 5"/>
          <p:cNvSpPr>
            <a:spLocks noChangeArrowheads="1"/>
          </p:cNvSpPr>
          <p:nvPr/>
        </p:nvSpPr>
        <p:spPr bwMode="auto">
          <a:xfrm>
            <a:off x="3925888" y="-479425"/>
            <a:ext cx="9144000" cy="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endParaRPr lang="es-ES"/>
          </a:p>
        </p:txBody>
      </p:sp>
      <p:sp>
        <p:nvSpPr>
          <p:cNvPr id="121865" name="Text Box 6"/>
          <p:cNvSpPr txBox="1">
            <a:spLocks noChangeArrowheads="1"/>
          </p:cNvSpPr>
          <p:nvPr/>
        </p:nvSpPr>
        <p:spPr bwMode="auto">
          <a:xfrm>
            <a:off x="7245350" y="3505200"/>
            <a:ext cx="1546225" cy="2444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defTabSz="762000">
              <a:spcBef>
                <a:spcPct val="50000"/>
              </a:spcBef>
            </a:pPr>
            <a:endParaRPr lang="de-CH" sz="1000"/>
          </a:p>
        </p:txBody>
      </p:sp>
      <p:graphicFrame>
        <p:nvGraphicFramePr>
          <p:cNvPr id="121858" name="Object 7"/>
          <p:cNvGraphicFramePr>
            <a:graphicFrameLocks noChangeAspect="1"/>
          </p:cNvGraphicFramePr>
          <p:nvPr/>
        </p:nvGraphicFramePr>
        <p:xfrm>
          <a:off x="874713" y="609600"/>
          <a:ext cx="2025650" cy="579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861" name="iGrafx Image Objekt" r:id="rId3" imgW="3642480" imgH="8191440" progId="">
                  <p:embed/>
                </p:oleObj>
              </mc:Choice>
              <mc:Fallback>
                <p:oleObj name="iGrafx Image Objekt" r:id="rId3" imgW="3642480" imgH="8191440" progId="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4825"/>
                      <a:stretch>
                        <a:fillRect/>
                      </a:stretch>
                    </p:blipFill>
                    <p:spPr bwMode="auto">
                      <a:xfrm>
                        <a:off x="874713" y="609600"/>
                        <a:ext cx="2025650" cy="579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1866" name="Rectangle 8"/>
          <p:cNvSpPr>
            <a:spLocks noGrp="1" noChangeArrowheads="1"/>
          </p:cNvSpPr>
          <p:nvPr>
            <p:ph type="title"/>
          </p:nvPr>
        </p:nvSpPr>
        <p:spPr>
          <a:xfrm>
            <a:off x="111125" y="177800"/>
            <a:ext cx="8229600" cy="487363"/>
          </a:xfrm>
        </p:spPr>
        <p:txBody>
          <a:bodyPr/>
          <a:lstStyle/>
          <a:p>
            <a:pPr eaLnBrk="1" hangingPunct="1"/>
            <a:r>
              <a:rPr lang="de-CH" smtClean="0"/>
              <a:t>MEGAPIE (Pb-Bi) Target Features</a:t>
            </a:r>
            <a:endParaRPr lang="en-GB" smtClean="0"/>
          </a:p>
        </p:txBody>
      </p:sp>
      <p:pic>
        <p:nvPicPr>
          <p:cNvPr id="121867" name="Picture 9" descr="ATEA_041119 001"/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2819400" y="3581400"/>
            <a:ext cx="1420813" cy="2006600"/>
          </a:xfrm>
        </p:spPr>
      </p:pic>
      <p:graphicFrame>
        <p:nvGraphicFramePr>
          <p:cNvPr id="121859" name="Object 10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5486400" y="1125538"/>
          <a:ext cx="1989138" cy="511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862" name="iGrafx Image Objekt" r:id="rId6" imgW="5120640" imgH="13144680" progId="">
                  <p:embed/>
                </p:oleObj>
              </mc:Choice>
              <mc:Fallback>
                <p:oleObj name="iGrafx Image Objekt" r:id="rId6" imgW="5120640" imgH="13144680" progId="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0" y="1125538"/>
                        <a:ext cx="1989138" cy="5111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1868" name="Picture 11" descr="DSCN789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8"/>
          <a:srcRect/>
          <a:stretch>
            <a:fillRect/>
          </a:stretch>
        </p:blipFill>
        <p:spPr>
          <a:xfrm>
            <a:off x="7010400" y="2060575"/>
            <a:ext cx="1728788" cy="2305050"/>
          </a:xfrm>
        </p:spPr>
      </p:pic>
      <p:graphicFrame>
        <p:nvGraphicFramePr>
          <p:cNvPr id="121860" name="Object 24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7467600" y="4868863"/>
          <a:ext cx="1079500" cy="865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863" name="CorelPhotoPaint.Image.11" r:id="rId9" imgW="7479365" imgH="5993651" progId="">
                  <p:embed/>
                </p:oleObj>
              </mc:Choice>
              <mc:Fallback>
                <p:oleObj name="CorelPhotoPaint.Image.11" r:id="rId9" imgW="7479365" imgH="5993651" progId="">
                  <p:embed/>
                  <p:pic>
                    <p:nvPicPr>
                      <p:cNvPr id="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7600" y="4868863"/>
                        <a:ext cx="1079500" cy="86518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66FFFF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1869" name="Text Box 12"/>
          <p:cNvSpPr txBox="1">
            <a:spLocks noChangeArrowheads="1"/>
          </p:cNvSpPr>
          <p:nvPr/>
        </p:nvSpPr>
        <p:spPr bwMode="auto">
          <a:xfrm>
            <a:off x="34925" y="1119188"/>
            <a:ext cx="889000" cy="7016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de-CH" sz="2000" b="1"/>
              <a:t>target</a:t>
            </a:r>
          </a:p>
          <a:p>
            <a:r>
              <a:rPr lang="de-CH" sz="2000" b="1"/>
              <a:t>head</a:t>
            </a:r>
          </a:p>
        </p:txBody>
      </p:sp>
      <p:sp>
        <p:nvSpPr>
          <p:cNvPr id="121870" name="Text Box 13"/>
          <p:cNvSpPr txBox="1">
            <a:spLocks noChangeArrowheads="1"/>
          </p:cNvSpPr>
          <p:nvPr/>
        </p:nvSpPr>
        <p:spPr bwMode="auto">
          <a:xfrm>
            <a:off x="0" y="4797425"/>
            <a:ext cx="1298575" cy="10064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de-CH" sz="2000" b="1"/>
              <a:t>electro-</a:t>
            </a:r>
          </a:p>
          <a:p>
            <a:r>
              <a:rPr lang="de-CH" sz="2000" b="1"/>
              <a:t>magnetic</a:t>
            </a:r>
          </a:p>
          <a:p>
            <a:r>
              <a:rPr lang="de-CH" sz="2000" b="1"/>
              <a:t>pumps</a:t>
            </a:r>
          </a:p>
        </p:txBody>
      </p:sp>
      <p:sp>
        <p:nvSpPr>
          <p:cNvPr id="121871" name="Text Box 14"/>
          <p:cNvSpPr txBox="1">
            <a:spLocks noChangeArrowheads="1"/>
          </p:cNvSpPr>
          <p:nvPr/>
        </p:nvSpPr>
        <p:spPr bwMode="auto">
          <a:xfrm>
            <a:off x="7561263" y="5751513"/>
            <a:ext cx="1114425" cy="7016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de-CH" sz="2000" b="1"/>
              <a:t>beam</a:t>
            </a:r>
          </a:p>
          <a:p>
            <a:r>
              <a:rPr lang="de-CH" sz="2000" b="1"/>
              <a:t>window</a:t>
            </a:r>
          </a:p>
        </p:txBody>
      </p:sp>
      <p:sp>
        <p:nvSpPr>
          <p:cNvPr id="121872" name="Line 15"/>
          <p:cNvSpPr>
            <a:spLocks noChangeShapeType="1"/>
          </p:cNvSpPr>
          <p:nvPr/>
        </p:nvSpPr>
        <p:spPr bwMode="auto">
          <a:xfrm>
            <a:off x="827088" y="1700213"/>
            <a:ext cx="215900" cy="2889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1873" name="Line 16"/>
          <p:cNvSpPr>
            <a:spLocks noChangeShapeType="1"/>
          </p:cNvSpPr>
          <p:nvPr/>
        </p:nvSpPr>
        <p:spPr bwMode="auto">
          <a:xfrm flipH="1" flipV="1">
            <a:off x="6877050" y="5734050"/>
            <a:ext cx="647700" cy="2873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1874" name="Text Box 17"/>
          <p:cNvSpPr txBox="1">
            <a:spLocks noChangeArrowheads="1"/>
          </p:cNvSpPr>
          <p:nvPr/>
        </p:nvSpPr>
        <p:spPr bwMode="auto">
          <a:xfrm>
            <a:off x="2611438" y="5680075"/>
            <a:ext cx="1455737" cy="7016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de-CH" sz="2000" b="1"/>
              <a:t>heat</a:t>
            </a:r>
          </a:p>
          <a:p>
            <a:r>
              <a:rPr lang="de-CH" sz="2000" b="1"/>
              <a:t>exchanger</a:t>
            </a:r>
          </a:p>
        </p:txBody>
      </p:sp>
      <p:sp>
        <p:nvSpPr>
          <p:cNvPr id="121875" name="Line 18"/>
          <p:cNvSpPr>
            <a:spLocks noChangeShapeType="1"/>
          </p:cNvSpPr>
          <p:nvPr/>
        </p:nvSpPr>
        <p:spPr bwMode="auto">
          <a:xfrm flipH="1" flipV="1">
            <a:off x="2179638" y="5589588"/>
            <a:ext cx="447675" cy="2873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1876" name="Line 19"/>
          <p:cNvSpPr>
            <a:spLocks noChangeShapeType="1"/>
          </p:cNvSpPr>
          <p:nvPr/>
        </p:nvSpPr>
        <p:spPr bwMode="auto">
          <a:xfrm>
            <a:off x="971550" y="5589588"/>
            <a:ext cx="720725" cy="5762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1877" name="Text Box 20"/>
          <p:cNvSpPr txBox="1">
            <a:spLocks noChangeArrowheads="1"/>
          </p:cNvSpPr>
          <p:nvPr/>
        </p:nvSpPr>
        <p:spPr bwMode="auto">
          <a:xfrm>
            <a:off x="4787900" y="5607050"/>
            <a:ext cx="917575" cy="7016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de-CH" sz="2000" b="1"/>
              <a:t>safety</a:t>
            </a:r>
          </a:p>
          <a:p>
            <a:r>
              <a:rPr lang="de-CH" sz="2000" b="1"/>
              <a:t>hull</a:t>
            </a:r>
          </a:p>
        </p:txBody>
      </p:sp>
      <p:sp>
        <p:nvSpPr>
          <p:cNvPr id="121878" name="Line 21"/>
          <p:cNvSpPr>
            <a:spLocks noChangeShapeType="1"/>
          </p:cNvSpPr>
          <p:nvPr/>
        </p:nvSpPr>
        <p:spPr bwMode="auto">
          <a:xfrm flipV="1">
            <a:off x="5508625" y="6021388"/>
            <a:ext cx="576263" cy="714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1879" name="Text Box 22"/>
          <p:cNvSpPr txBox="1">
            <a:spLocks noChangeArrowheads="1"/>
          </p:cNvSpPr>
          <p:nvPr/>
        </p:nvSpPr>
        <p:spPr bwMode="auto">
          <a:xfrm>
            <a:off x="7054850" y="1341438"/>
            <a:ext cx="1620838" cy="7016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de-CH" sz="2000" b="1"/>
              <a:t>lower target</a:t>
            </a:r>
          </a:p>
          <a:p>
            <a:r>
              <a:rPr lang="de-CH" sz="2000" b="1"/>
              <a:t>assembly</a:t>
            </a:r>
          </a:p>
        </p:txBody>
      </p:sp>
      <p:sp>
        <p:nvSpPr>
          <p:cNvPr id="121880" name="Oval 23"/>
          <p:cNvSpPr>
            <a:spLocks noChangeArrowheads="1"/>
          </p:cNvSpPr>
          <p:nvPr/>
        </p:nvSpPr>
        <p:spPr bwMode="auto">
          <a:xfrm>
            <a:off x="6084888" y="5518150"/>
            <a:ext cx="719137" cy="4318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s-ES"/>
          </a:p>
        </p:txBody>
      </p:sp>
      <p:pic>
        <p:nvPicPr>
          <p:cNvPr id="121881" name="Picture 25" descr="DSCN2737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429000" y="1447800"/>
            <a:ext cx="2376488" cy="158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1882" name="Text Box 26"/>
          <p:cNvSpPr txBox="1">
            <a:spLocks noChangeArrowheads="1"/>
          </p:cNvSpPr>
          <p:nvPr/>
        </p:nvSpPr>
        <p:spPr bwMode="auto">
          <a:xfrm>
            <a:off x="4500563" y="3141663"/>
            <a:ext cx="1592262" cy="7016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de-CH" sz="2000" b="1"/>
              <a:t>central flow</a:t>
            </a:r>
          </a:p>
          <a:p>
            <a:r>
              <a:rPr lang="de-CH" sz="2000" b="1"/>
              <a:t>guide tube</a:t>
            </a:r>
          </a:p>
        </p:txBody>
      </p:sp>
      <p:sp>
        <p:nvSpPr>
          <p:cNvPr id="121883" name="Line 27"/>
          <p:cNvSpPr>
            <a:spLocks noChangeShapeType="1"/>
          </p:cNvSpPr>
          <p:nvPr/>
        </p:nvSpPr>
        <p:spPr bwMode="auto">
          <a:xfrm>
            <a:off x="5940425" y="3573463"/>
            <a:ext cx="576263" cy="2873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triangle" w="lg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2"/>
          <p:cNvSpPr>
            <a:spLocks noChangeArrowheads="1"/>
          </p:cNvSpPr>
          <p:nvPr/>
        </p:nvSpPr>
        <p:spPr bwMode="auto">
          <a:xfrm>
            <a:off x="8370888" y="4343400"/>
            <a:ext cx="211137" cy="4572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22882" name="Rectangle 3"/>
          <p:cNvSpPr>
            <a:spLocks noChangeArrowheads="1"/>
          </p:cNvSpPr>
          <p:nvPr/>
        </p:nvSpPr>
        <p:spPr bwMode="auto">
          <a:xfrm>
            <a:off x="3949700" y="1573213"/>
            <a:ext cx="9144000" cy="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endParaRPr lang="es-ES"/>
          </a:p>
        </p:txBody>
      </p:sp>
      <p:sp>
        <p:nvSpPr>
          <p:cNvPr id="122883" name="Rectangle 4"/>
          <p:cNvSpPr>
            <a:spLocks noGrp="1" noChangeArrowheads="1"/>
          </p:cNvSpPr>
          <p:nvPr>
            <p:ph type="title"/>
          </p:nvPr>
        </p:nvSpPr>
        <p:spPr>
          <a:xfrm>
            <a:off x="111125" y="177800"/>
            <a:ext cx="8229600" cy="877888"/>
          </a:xfrm>
        </p:spPr>
        <p:txBody>
          <a:bodyPr/>
          <a:lstStyle/>
          <a:p>
            <a:pPr eaLnBrk="1" hangingPunct="1"/>
            <a:r>
              <a:rPr lang="en-US" smtClean="0"/>
              <a:t>MEGAPIE Target Operated Continuously for Four Months </a:t>
            </a:r>
          </a:p>
        </p:txBody>
      </p:sp>
      <p:sp>
        <p:nvSpPr>
          <p:cNvPr id="122884" name="Text Box 5"/>
          <p:cNvSpPr txBox="1">
            <a:spLocks noChangeArrowheads="1"/>
          </p:cNvSpPr>
          <p:nvPr/>
        </p:nvSpPr>
        <p:spPr bwMode="auto">
          <a:xfrm>
            <a:off x="5103813" y="5734050"/>
            <a:ext cx="3124200" cy="336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CH" sz="1600"/>
              <a:t>First protons on target, August 14</a:t>
            </a:r>
            <a:endParaRPr lang="en-US" sz="1600"/>
          </a:p>
        </p:txBody>
      </p:sp>
      <p:pic>
        <p:nvPicPr>
          <p:cNvPr id="122885" name="Picture 6" descr="Beam2_av"/>
          <p:cNvPicPr>
            <a:picLocks noChangeAspect="1" noChangeArrowheads="1"/>
          </p:cNvPicPr>
          <p:nvPr/>
        </p:nvPicPr>
        <p:blipFill>
          <a:blip r:embed="rId2"/>
          <a:srcRect l="11516" t="18454" r="2068" b="35065"/>
          <a:stretch>
            <a:fillRect/>
          </a:stretch>
        </p:blipFill>
        <p:spPr bwMode="auto">
          <a:xfrm>
            <a:off x="450850" y="2708275"/>
            <a:ext cx="8272463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886" name="Text Box 9"/>
          <p:cNvSpPr txBox="1">
            <a:spLocks noChangeArrowheads="1"/>
          </p:cNvSpPr>
          <p:nvPr/>
        </p:nvSpPr>
        <p:spPr bwMode="auto">
          <a:xfrm>
            <a:off x="1182688" y="3500438"/>
            <a:ext cx="2093912" cy="517525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CH" sz="1400" b="1"/>
              <a:t>First protons on target August 14, 2006</a:t>
            </a:r>
            <a:endParaRPr lang="en-US" sz="1400" b="1"/>
          </a:p>
        </p:txBody>
      </p:sp>
      <p:sp>
        <p:nvSpPr>
          <p:cNvPr id="46089" name="Text Box 10"/>
          <p:cNvSpPr txBox="1">
            <a:spLocks noChangeArrowheads="1"/>
          </p:cNvSpPr>
          <p:nvPr/>
        </p:nvSpPr>
        <p:spPr bwMode="auto">
          <a:xfrm>
            <a:off x="1676400" y="1143000"/>
            <a:ext cx="5648325" cy="1730375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/>
              <a:t>On beam: August 14 – December 21, 2006</a:t>
            </a:r>
          </a:p>
          <a:p>
            <a:pPr marL="234950" indent="234950">
              <a:spcBef>
                <a:spcPct val="20000"/>
              </a:spcBef>
              <a:buFontTx/>
              <a:buChar char="•"/>
              <a:defRPr/>
            </a:pPr>
            <a:r>
              <a:rPr lang="en-US" dirty="0"/>
              <a:t> Accumulated charge:	2.8 Ah</a:t>
            </a:r>
          </a:p>
          <a:p>
            <a:pPr marL="234950" indent="234950">
              <a:spcBef>
                <a:spcPct val="20000"/>
              </a:spcBef>
              <a:buFontTx/>
              <a:buChar char="•"/>
              <a:defRPr/>
            </a:pPr>
            <a:r>
              <a:rPr lang="en-US" dirty="0"/>
              <a:t> Peak Current:		1400 </a:t>
            </a:r>
            <a:r>
              <a:rPr lang="en-US" dirty="0" err="1">
                <a:latin typeface="Symbol" pitchFamily="18" charset="2"/>
              </a:rPr>
              <a:t>m</a:t>
            </a:r>
            <a:r>
              <a:rPr lang="en-US" dirty="0" err="1"/>
              <a:t>A</a:t>
            </a:r>
            <a:endParaRPr lang="en-US" dirty="0"/>
          </a:p>
          <a:p>
            <a:pPr marL="234950" indent="234950">
              <a:spcBef>
                <a:spcPct val="20000"/>
              </a:spcBef>
              <a:buFontTx/>
              <a:buChar char="•"/>
              <a:defRPr/>
            </a:pPr>
            <a:r>
              <a:rPr lang="en-US" dirty="0"/>
              <a:t> Beam trips (&lt; 1 min):	5500</a:t>
            </a:r>
          </a:p>
          <a:p>
            <a:pPr marL="234950" indent="234950">
              <a:spcBef>
                <a:spcPct val="20000"/>
              </a:spcBef>
              <a:buFontTx/>
              <a:buChar char="•"/>
              <a:defRPr/>
            </a:pPr>
            <a:r>
              <a:rPr lang="en-US" dirty="0"/>
              <a:t> Interrupts (&lt; 8 h):	570</a:t>
            </a:r>
          </a:p>
        </p:txBody>
      </p:sp>
      <p:sp>
        <p:nvSpPr>
          <p:cNvPr id="122888" name="TextBox 10"/>
          <p:cNvSpPr txBox="1">
            <a:spLocks noChangeArrowheads="1"/>
          </p:cNvSpPr>
          <p:nvPr/>
        </p:nvSpPr>
        <p:spPr bwMode="auto">
          <a:xfrm>
            <a:off x="3886200" y="5181600"/>
            <a:ext cx="2590800" cy="646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PIE will be discussed in Wagner presentation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2"/>
          <p:cNvSpPr>
            <a:spLocks noChangeArrowheads="1"/>
          </p:cNvSpPr>
          <p:nvPr/>
        </p:nvSpPr>
        <p:spPr bwMode="auto">
          <a:xfrm>
            <a:off x="250825" y="1052513"/>
            <a:ext cx="8497888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defTabSz="762000">
              <a:spcBef>
                <a:spcPct val="20000"/>
              </a:spcBef>
            </a:pPr>
            <a:endParaRPr lang="de-CH" sz="2000"/>
          </a:p>
        </p:txBody>
      </p:sp>
      <p:sp>
        <p:nvSpPr>
          <p:cNvPr id="123906" name="Text Box 3"/>
          <p:cNvSpPr txBox="1">
            <a:spLocks noChangeArrowheads="1"/>
          </p:cNvSpPr>
          <p:nvPr/>
        </p:nvSpPr>
        <p:spPr bwMode="auto">
          <a:xfrm>
            <a:off x="990600" y="1447800"/>
            <a:ext cx="7162800" cy="400050"/>
          </a:xfrm>
          <a:prstGeom prst="rect">
            <a:avLst/>
          </a:prstGeom>
          <a:noFill/>
          <a:ln w="349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Fluxes measured by Au foil activation (in neutrons/cm</a:t>
            </a:r>
            <a:r>
              <a:rPr lang="en-US" sz="2000" baseline="30000"/>
              <a:t>2</a:t>
            </a:r>
            <a:r>
              <a:rPr lang="en-US" sz="2000"/>
              <a:t>/s/mA)</a:t>
            </a:r>
            <a:endParaRPr lang="de-CH" sz="2000"/>
          </a:p>
        </p:txBody>
      </p:sp>
      <p:sp>
        <p:nvSpPr>
          <p:cNvPr id="123907" name="Text Box 4"/>
          <p:cNvSpPr txBox="1">
            <a:spLocks noChangeArrowheads="1"/>
          </p:cNvSpPr>
          <p:nvPr/>
        </p:nvSpPr>
        <p:spPr bwMode="auto">
          <a:xfrm>
            <a:off x="3059113" y="1268413"/>
            <a:ext cx="2952750" cy="336550"/>
          </a:xfrm>
          <a:prstGeom prst="rect">
            <a:avLst/>
          </a:prstGeom>
          <a:noFill/>
          <a:ln w="349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de-CH" sz="1600"/>
          </a:p>
        </p:txBody>
      </p:sp>
      <p:graphicFrame>
        <p:nvGraphicFramePr>
          <p:cNvPr id="490501" name="Group 5"/>
          <p:cNvGraphicFramePr>
            <a:graphicFrameLocks noGrp="1"/>
          </p:cNvGraphicFramePr>
          <p:nvPr/>
        </p:nvGraphicFramePr>
        <p:xfrm>
          <a:off x="989013" y="2184400"/>
          <a:ext cx="6985000" cy="3384551"/>
        </p:xfrm>
        <a:graphic>
          <a:graphicData uri="http://schemas.openxmlformats.org/drawingml/2006/table">
            <a:tbl>
              <a:tblPr/>
              <a:tblGrid>
                <a:gridCol w="1292225"/>
                <a:gridCol w="1266825"/>
                <a:gridCol w="908050"/>
                <a:gridCol w="1566862"/>
                <a:gridCol w="906463"/>
                <a:gridCol w="1044575"/>
              </a:tblGrid>
              <a:tr h="8128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CH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charset="0"/>
                        </a:rPr>
                        <a:t>SINQ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2005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Err.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(%)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MEGAPIE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2006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Err.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(%)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ratio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70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ICON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3.80E+8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~5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6.89E+8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~5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1.81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92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NEUTRA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2.59E+7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~5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4.80E+7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~5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1.85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EIGER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6.46E+8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~5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1.04E+9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~5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1.61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NAA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5.82E+12*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~5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1.04E+13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~5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1.79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90547" name="Oval 51"/>
          <p:cNvSpPr>
            <a:spLocks noChangeArrowheads="1"/>
          </p:cNvSpPr>
          <p:nvPr/>
        </p:nvSpPr>
        <p:spPr bwMode="auto">
          <a:xfrm>
            <a:off x="6604000" y="1824038"/>
            <a:ext cx="1657350" cy="4103687"/>
          </a:xfrm>
          <a:prstGeom prst="ellipse">
            <a:avLst/>
          </a:prstGeom>
          <a:noFill/>
          <a:ln w="38100">
            <a:solidFill>
              <a:srgbClr val="CC00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endParaRPr lang="de-CH">
              <a:solidFill>
                <a:srgbClr val="CC0000"/>
              </a:solidFill>
            </a:endParaRPr>
          </a:p>
        </p:txBody>
      </p:sp>
      <p:sp>
        <p:nvSpPr>
          <p:cNvPr id="123953" name="Title 9"/>
          <p:cNvSpPr>
            <a:spLocks noGrp="1"/>
          </p:cNvSpPr>
          <p:nvPr>
            <p:ph type="title"/>
          </p:nvPr>
        </p:nvSpPr>
        <p:spPr>
          <a:xfrm>
            <a:off x="111125" y="177800"/>
            <a:ext cx="8229600" cy="881063"/>
          </a:xfrm>
        </p:spPr>
        <p:txBody>
          <a:bodyPr/>
          <a:lstStyle/>
          <a:p>
            <a:pPr eaLnBrk="1" hangingPunct="1"/>
            <a:r>
              <a:rPr lang="en-US" smtClean="0"/>
              <a:t>MEGAPIE Target Enhanced SINQ Neutron Flux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90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0547" grpId="0" animBg="1"/>
    </p:bldLst>
  </p:timing>
</p:sld>
</file>

<file path=ppt/theme/theme1.xml><?xml version="1.0" encoding="utf-8"?>
<a:theme xmlns:a="http://schemas.openxmlformats.org/drawingml/2006/main" name="Default Theme">
  <a:themeElements>
    <a:clrScheme name="ORNL 0812 new">
      <a:dk1>
        <a:sysClr val="windowText" lastClr="000000"/>
      </a:dk1>
      <a:lt1>
        <a:sysClr val="window" lastClr="FFFFFF"/>
      </a:lt1>
      <a:dk2>
        <a:srgbClr val="006C3A"/>
      </a:dk2>
      <a:lt2>
        <a:srgbClr val="FFFFFF"/>
      </a:lt2>
      <a:accent1>
        <a:srgbClr val="4F81BD"/>
      </a:accent1>
      <a:accent2>
        <a:srgbClr val="C0504D"/>
      </a:accent2>
      <a:accent3>
        <a:srgbClr val="00B274"/>
      </a:accent3>
      <a:accent4>
        <a:srgbClr val="F79646"/>
      </a:accent4>
      <a:accent5>
        <a:srgbClr val="4BACC6"/>
      </a:accent5>
      <a:accent6>
        <a:srgbClr val="8064A2"/>
      </a:accent6>
      <a:hlink>
        <a:srgbClr val="1F497D"/>
      </a:hlink>
      <a:folHlink>
        <a:srgbClr val="006C3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Theme">
  <a:themeElements>
    <a:clrScheme name="ORNL 0812 new">
      <a:dk1>
        <a:sysClr val="windowText" lastClr="000000"/>
      </a:dk1>
      <a:lt1>
        <a:sysClr val="window" lastClr="FFFFFF"/>
      </a:lt1>
      <a:dk2>
        <a:srgbClr val="006C3A"/>
      </a:dk2>
      <a:lt2>
        <a:srgbClr val="FFFFFF"/>
      </a:lt2>
      <a:accent1>
        <a:srgbClr val="4F81BD"/>
      </a:accent1>
      <a:accent2>
        <a:srgbClr val="C0504D"/>
      </a:accent2>
      <a:accent3>
        <a:srgbClr val="00B274"/>
      </a:accent3>
      <a:accent4>
        <a:srgbClr val="F79646"/>
      </a:accent4>
      <a:accent5>
        <a:srgbClr val="4BACC6"/>
      </a:accent5>
      <a:accent6>
        <a:srgbClr val="8064A2"/>
      </a:accent6>
      <a:hlink>
        <a:srgbClr val="1F497D"/>
      </a:hlink>
      <a:folHlink>
        <a:srgbClr val="006C3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12184</TotalTime>
  <Words>1549</Words>
  <Application>Microsoft Office PowerPoint</Application>
  <PresentationFormat>On-screen Show (4:3)</PresentationFormat>
  <Paragraphs>307</Paragraphs>
  <Slides>33</Slides>
  <Notes>7</Notes>
  <HiddenSlides>0</HiddenSlides>
  <MMClips>2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Default Theme</vt:lpstr>
      <vt:lpstr>1_Default Theme</vt:lpstr>
      <vt:lpstr>iGrafx Image Objekt</vt:lpstr>
      <vt:lpstr>CorelPhotoPaint.Image.11</vt:lpstr>
      <vt:lpstr>Chart</vt:lpstr>
      <vt:lpstr>Photo Editor Photo</vt:lpstr>
      <vt:lpstr>Operational Experience for High Power Spallation Targets</vt:lpstr>
      <vt:lpstr>MW-Class Spallation Targets</vt:lpstr>
      <vt:lpstr>SINQ experience</vt:lpstr>
      <vt:lpstr>SINQ Facility </vt:lpstr>
      <vt:lpstr>Target Evolution at SINQ</vt:lpstr>
      <vt:lpstr>MEGAPIE      A liquid metal target for SINQ</vt:lpstr>
      <vt:lpstr>MEGAPIE (Pb-Bi) Target Features</vt:lpstr>
      <vt:lpstr>MEGAPIE Target Operated Continuously for Four Months </vt:lpstr>
      <vt:lpstr>MEGAPIE Target Enhanced SINQ Neutron Flux</vt:lpstr>
      <vt:lpstr>Improvement options for the solid Pb canneloni target</vt:lpstr>
      <vt:lpstr>PowerPoint Presentation</vt:lpstr>
      <vt:lpstr>SINQ neutron production statistics 1997-2010</vt:lpstr>
      <vt:lpstr>JSNS mercury target</vt:lpstr>
      <vt:lpstr>PowerPoint Presentation</vt:lpstr>
      <vt:lpstr>PowerPoint Presentation</vt:lpstr>
      <vt:lpstr>PowerPoint Presentation</vt:lpstr>
      <vt:lpstr>Bubble Injection Needed to Mitigate Cavitation Damage</vt:lpstr>
      <vt:lpstr>Bubblers applicable to target </vt:lpstr>
      <vt:lpstr>Gas supply system for bubblers </vt:lpstr>
      <vt:lpstr>Strong Collaboration Between JSNS and SNS on Hg Target Development</vt:lpstr>
      <vt:lpstr>SNS mercury target</vt:lpstr>
      <vt:lpstr>SNS Mercury Target</vt:lpstr>
      <vt:lpstr>Mercury Loop Parameters @ 2 MW</vt:lpstr>
      <vt:lpstr>Target Service Bay</vt:lpstr>
      <vt:lpstr>SNS Power Ramp-Up</vt:lpstr>
      <vt:lpstr>Mercury Target Status</vt:lpstr>
      <vt:lpstr>3 April 2011:   Target #3 reached an early end of life</vt:lpstr>
      <vt:lpstr>Mercury target module lifetime remains uncertain</vt:lpstr>
      <vt:lpstr>Results of Post-Irradiation Examination of Hg Target Module #1</vt:lpstr>
      <vt:lpstr>Target #2 survived through planned operating period but inner wall suffered more damage </vt:lpstr>
      <vt:lpstr>Hg Target Development Plans</vt:lpstr>
      <vt:lpstr>Target Imaging System </vt:lpstr>
      <vt:lpstr>Concluding Remarks</vt:lpstr>
    </vt:vector>
  </TitlesOfParts>
  <Company>ORNL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Donna Jo Roy</dc:creator>
  <cp:lastModifiedBy>Kirk T McDonald</cp:lastModifiedBy>
  <cp:revision>206</cp:revision>
  <cp:lastPrinted>2011-05-09T19:14:32Z</cp:lastPrinted>
  <dcterms:created xsi:type="dcterms:W3CDTF">2008-12-10T13:33:36Z</dcterms:created>
  <dcterms:modified xsi:type="dcterms:W3CDTF">2011-05-09T19:15:07Z</dcterms:modified>
</cp:coreProperties>
</file>