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67" r:id="rId9"/>
    <p:sldId id="273" r:id="rId10"/>
    <p:sldId id="265" r:id="rId11"/>
    <p:sldId id="269" r:id="rId12"/>
    <p:sldId id="266" r:id="rId13"/>
    <p:sldId id="270" r:id="rId14"/>
    <p:sldId id="271" r:id="rId15"/>
    <p:sldId id="272" r:id="rId16"/>
    <p:sldId id="275" r:id="rId17"/>
    <p:sldId id="274"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F5B37-3D69-488C-A236-D2408D577B4B}" type="datetimeFigureOut">
              <a:rPr lang="zh-CN" altLang="en-US" smtClean="0"/>
              <a:pPr/>
              <a:t>2013/4/3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31870-5945-4D6D-A2EB-79A806B0F49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E34693-CDD7-433E-9073-15C383F3589B}" type="datetime1">
              <a:rPr lang="zh-CN" altLang="en-US" smtClean="0"/>
              <a:pPr/>
              <a:t>2013/4/3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3D61565-B186-4062-8C79-31370A2ED3A9}" type="datetime1">
              <a:rPr lang="zh-CN" altLang="en-US" smtClean="0"/>
              <a:pPr/>
              <a:t>2013/4/3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25CA47-EDCE-487B-981E-1160237CD2A4}" type="datetime1">
              <a:rPr lang="zh-CN" altLang="en-US" smtClean="0"/>
              <a:pPr/>
              <a:t>2013/4/3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E89839-64FB-48D5-BE42-81084924B364}" type="datetime1">
              <a:rPr lang="zh-CN" altLang="en-US" smtClean="0"/>
              <a:pPr/>
              <a:t>2013/4/3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A4E3DEC-4B11-4FB8-8666-4CE719FA4C70}" type="datetime1">
              <a:rPr lang="zh-CN" altLang="en-US" smtClean="0"/>
              <a:pPr/>
              <a:t>2013/4/3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B1CE08-0FA0-48F3-ADF2-DDD386E5D33F}" type="datetime1">
              <a:rPr lang="zh-CN" altLang="en-US" smtClean="0"/>
              <a:pPr/>
              <a:t>2013/4/3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0BD8D54-6462-41D8-B616-9BA56C2B413E}" type="datetime1">
              <a:rPr lang="zh-CN" altLang="en-US" smtClean="0"/>
              <a:pPr/>
              <a:t>2013/4/3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3985EB4-16DF-4AE9-AE82-8BB19F88C0EB}" type="datetime1">
              <a:rPr lang="zh-CN" altLang="en-US" smtClean="0"/>
              <a:pPr/>
              <a:t>2013/4/3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6BDBEA-3376-4F21-825C-B02E0200223E}" type="datetime1">
              <a:rPr lang="zh-CN" altLang="en-US" smtClean="0"/>
              <a:pPr/>
              <a:t>2013/4/3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C4C1191-37CC-4175-B989-38C7DF65E7B2}" type="datetime1">
              <a:rPr lang="zh-CN" altLang="en-US" smtClean="0"/>
              <a:pPr/>
              <a:t>2013/4/3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72AEAF-BF20-4048-94E4-E066015680B0}" type="datetime1">
              <a:rPr lang="zh-CN" altLang="en-US" smtClean="0"/>
              <a:pPr/>
              <a:t>2013/4/3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123A-F0C9-44F3-B9E6-AAAADD3D1530}" type="datetime1">
              <a:rPr lang="zh-CN" altLang="en-US" smtClean="0"/>
              <a:pPr/>
              <a:t>2013/4/3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eb.dyb.ihep.ac.cn:8099/RPCs/20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RPC Operation</a:t>
            </a:r>
            <a:endParaRPr lang="zh-CN" altLang="en-US" dirty="0"/>
          </a:p>
        </p:txBody>
      </p:sp>
      <p:sp>
        <p:nvSpPr>
          <p:cNvPr id="3" name="副标题 2"/>
          <p:cNvSpPr>
            <a:spLocks noGrp="1"/>
          </p:cNvSpPr>
          <p:nvPr>
            <p:ph type="subTitle" idx="1"/>
          </p:nvPr>
        </p:nvSpPr>
        <p:spPr/>
        <p:txBody>
          <a:bodyPr/>
          <a:lstStyle/>
          <a:p>
            <a:r>
              <a:rPr lang="en-US" altLang="zh-CN" dirty="0" err="1" smtClean="0"/>
              <a:t>Jilei</a:t>
            </a:r>
            <a:r>
              <a:rPr lang="en-US" altLang="zh-CN" dirty="0" smtClean="0"/>
              <a:t>, </a:t>
            </a:r>
            <a:r>
              <a:rPr lang="en-US" altLang="zh-CN" dirty="0" err="1" smtClean="0"/>
              <a:t>Qingmin</a:t>
            </a:r>
            <a:r>
              <a:rPr lang="en-US" altLang="zh-CN" dirty="0" smtClean="0"/>
              <a:t>, </a:t>
            </a:r>
            <a:r>
              <a:rPr lang="en-US" altLang="zh-CN" dirty="0" err="1" smtClean="0"/>
              <a:t>Changguo</a:t>
            </a:r>
            <a:r>
              <a:rPr lang="en-US" altLang="zh-CN" dirty="0" smtClean="0"/>
              <a:t>, </a:t>
            </a:r>
            <a:r>
              <a:rPr lang="en-US" altLang="zh-CN" dirty="0" err="1" smtClean="0"/>
              <a:t>Ningzhe</a:t>
            </a:r>
            <a:endParaRPr lang="en-US" altLang="zh-CN" dirty="0" smtClean="0"/>
          </a:p>
          <a:p>
            <a:r>
              <a:rPr lang="en-US" altLang="zh-CN" dirty="0" smtClean="0"/>
              <a:t>2013/4/3</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smtClean="0">
                <a:latin typeface="Comic Sans MS" pitchFamily="66" charset="0"/>
              </a:rPr>
              <a:t>Gas peaks </a:t>
            </a:r>
            <a:r>
              <a:rPr lang="en-US" sz="3000" dirty="0" smtClean="0">
                <a:latin typeface="Comic Sans MS" pitchFamily="66" charset="0"/>
              </a:rPr>
              <a:t>shifting(</a:t>
            </a:r>
            <a:r>
              <a:rPr lang="en-US" sz="3000" dirty="0" err="1" smtClean="0">
                <a:latin typeface="Comic Sans MS" pitchFamily="66" charset="0"/>
              </a:rPr>
              <a:t>Changguo</a:t>
            </a:r>
            <a:r>
              <a:rPr lang="en-US" sz="3000" dirty="0" smtClean="0">
                <a:latin typeface="Comic Sans MS" pitchFamily="66" charset="0"/>
              </a:rPr>
              <a:t>)</a:t>
            </a:r>
            <a:endParaRPr lang="en-US" sz="3000" dirty="0">
              <a:latin typeface="Comic Sans MS" pitchFamily="66" charset="0"/>
            </a:endParaRPr>
          </a:p>
        </p:txBody>
      </p:sp>
      <p:sp>
        <p:nvSpPr>
          <p:cNvPr id="7" name="Content Placeholder 6"/>
          <p:cNvSpPr>
            <a:spLocks noGrp="1"/>
          </p:cNvSpPr>
          <p:nvPr>
            <p:ph idx="1"/>
          </p:nvPr>
        </p:nvSpPr>
        <p:spPr>
          <a:xfrm>
            <a:off x="457200" y="1371600"/>
            <a:ext cx="8229600" cy="2209800"/>
          </a:xfrm>
        </p:spPr>
        <p:txBody>
          <a:bodyPr>
            <a:normAutofit/>
          </a:bodyPr>
          <a:lstStyle/>
          <a:p>
            <a:pPr marL="0" indent="0">
              <a:buNone/>
            </a:pPr>
            <a:r>
              <a:rPr lang="en-US" sz="1800" dirty="0" smtClean="0">
                <a:latin typeface="Comic Sans MS" pitchFamily="66" charset="0"/>
              </a:rPr>
              <a:t>I also notice that the gas peak’s positions (retaining time) are changing from time to time. We didn’t put the retaining time information into database before. It looks useful to have these retaining times in the database. I have modified the software, beginning from 3/27/2013 the peak retaining times are available. We can monitor the peaks to see if any performance change related to the peak position.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0C913308-F349-4B6D-A68A-DD1791B4A57B}" type="slidenum">
              <a:rPr lang="zh-CN" altLang="en-US" smtClean="0"/>
              <a:pPr/>
              <a:t>10</a:t>
            </a:fld>
            <a:endParaRPr lang="zh-CN" altLang="en-US"/>
          </a:p>
        </p:txBody>
      </p:sp>
    </p:spTree>
    <p:extLst>
      <p:ext uri="{BB962C8B-B14F-4D97-AF65-F5344CB8AC3E}">
        <p14:creationId xmlns="" xmlns:p14="http://schemas.microsoft.com/office/powerpoint/2010/main" val="2989354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778098"/>
          </a:xfrm>
        </p:spPr>
        <p:txBody>
          <a:bodyPr/>
          <a:lstStyle/>
          <a:p>
            <a:r>
              <a:rPr lang="en-US" altLang="zh-CN" dirty="0" smtClean="0"/>
              <a:t>HV </a:t>
            </a:r>
            <a:endParaRPr lang="zh-CN" altLang="en-US" dirty="0"/>
          </a:p>
        </p:txBody>
      </p:sp>
      <p:sp>
        <p:nvSpPr>
          <p:cNvPr id="3" name="内容占位符 2"/>
          <p:cNvSpPr>
            <a:spLocks noGrp="1"/>
          </p:cNvSpPr>
          <p:nvPr>
            <p:ph idx="1"/>
          </p:nvPr>
        </p:nvSpPr>
        <p:spPr>
          <a:xfrm>
            <a:off x="539552" y="692696"/>
            <a:ext cx="7715200" cy="1036712"/>
          </a:xfrm>
        </p:spPr>
        <p:txBody>
          <a:bodyPr>
            <a:normAutofit fontScale="70000" lnSpcReduction="20000"/>
          </a:bodyPr>
          <a:lstStyle/>
          <a:p>
            <a:r>
              <a:rPr lang="en-US" altLang="zh-CN" dirty="0" smtClean="0"/>
              <a:t>Working stably.</a:t>
            </a:r>
          </a:p>
          <a:p>
            <a:r>
              <a:rPr lang="en-US" altLang="zh-CN" dirty="0" smtClean="0"/>
              <a:t>Except one pair of HV channel trip in EH3.</a:t>
            </a:r>
          </a:p>
          <a:p>
            <a:r>
              <a:rPr lang="en-US" altLang="zh-CN" dirty="0" smtClean="0"/>
              <a:t>RPC HV 15NP channel trip at Apr 1, 20:00-22:00.</a:t>
            </a:r>
            <a:endParaRPr lang="zh-CN" altLang="en-US" dirty="0" smtClean="0"/>
          </a:p>
          <a:p>
            <a:endParaRPr lang="zh-CN" altLang="en-US" dirty="0"/>
          </a:p>
        </p:txBody>
      </p:sp>
      <p:sp>
        <p:nvSpPr>
          <p:cNvPr id="4" name="TextBox 3"/>
          <p:cNvSpPr txBox="1"/>
          <p:nvPr/>
        </p:nvSpPr>
        <p:spPr>
          <a:xfrm>
            <a:off x="251520" y="4509120"/>
            <a:ext cx="8388424" cy="1754326"/>
          </a:xfrm>
          <a:prstGeom prst="rect">
            <a:avLst/>
          </a:prstGeom>
          <a:noFill/>
        </p:spPr>
        <p:txBody>
          <a:bodyPr wrap="square" rtlCol="0">
            <a:spAutoFit/>
          </a:bodyPr>
          <a:lstStyle/>
          <a:p>
            <a:r>
              <a:rPr lang="en-US" altLang="zh-CN" dirty="0" smtClean="0"/>
              <a:t>This is the 1st tripping happened after last commissioning, I </a:t>
            </a:r>
            <a:r>
              <a:rPr lang="en-US" altLang="zh-CN" dirty="0" smtClean="0">
                <a:solidFill>
                  <a:srgbClr val="FF0000"/>
                </a:solidFill>
              </a:rPr>
              <a:t>think maybe it is because the moist weather in southern of china comes.</a:t>
            </a:r>
          </a:p>
          <a:p>
            <a:r>
              <a:rPr lang="en-US" altLang="zh-CN" dirty="0" smtClean="0"/>
              <a:t>I checked the humidity from Jan. to now, the humidity had increased about </a:t>
            </a:r>
            <a:r>
              <a:rPr lang="en-US" altLang="zh-CN" dirty="0" smtClean="0">
                <a:solidFill>
                  <a:srgbClr val="FF0000"/>
                </a:solidFill>
              </a:rPr>
              <a:t>10%. </a:t>
            </a:r>
            <a:r>
              <a:rPr lang="en-US" altLang="zh-CN" dirty="0" smtClean="0"/>
              <a:t>so the insulation at some place may become weak.</a:t>
            </a:r>
          </a:p>
          <a:p>
            <a:r>
              <a:rPr lang="en-US" altLang="zh-CN" dirty="0" smtClean="0"/>
              <a:t>The accumulated charge sometimes sparks at there. </a:t>
            </a:r>
          </a:p>
          <a:p>
            <a:endParaRPr lang="zh-CN" altLang="en-US" dirty="0"/>
          </a:p>
        </p:txBody>
      </p:sp>
      <p:grpSp>
        <p:nvGrpSpPr>
          <p:cNvPr id="5" name="组合 4"/>
          <p:cNvGrpSpPr/>
          <p:nvPr/>
        </p:nvGrpSpPr>
        <p:grpSpPr>
          <a:xfrm>
            <a:off x="179512" y="1746682"/>
            <a:ext cx="4225577" cy="2343721"/>
            <a:chOff x="179512" y="1268760"/>
            <a:chExt cx="4225577" cy="2343721"/>
          </a:xfrm>
        </p:grpSpPr>
        <p:pic>
          <p:nvPicPr>
            <p:cNvPr id="6" name="Picture 2" descr="C:\Users\xujl\Desktop\20130402_current_15NP.JPG"/>
            <p:cNvPicPr>
              <a:picLocks noChangeAspect="1" noChangeArrowheads="1"/>
            </p:cNvPicPr>
            <p:nvPr/>
          </p:nvPicPr>
          <p:blipFill>
            <a:blip r:embed="rId2" cstate="print"/>
            <a:srcRect/>
            <a:stretch>
              <a:fillRect/>
            </a:stretch>
          </p:blipFill>
          <p:spPr bwMode="auto">
            <a:xfrm>
              <a:off x="179512" y="1268760"/>
              <a:ext cx="4225577" cy="2343721"/>
            </a:xfrm>
            <a:prstGeom prst="rect">
              <a:avLst/>
            </a:prstGeom>
            <a:noFill/>
          </p:spPr>
        </p:pic>
        <p:sp>
          <p:nvSpPr>
            <p:cNvPr id="7" name="TextBox 6"/>
            <p:cNvSpPr txBox="1"/>
            <p:nvPr/>
          </p:nvSpPr>
          <p:spPr>
            <a:xfrm>
              <a:off x="467544" y="1556792"/>
              <a:ext cx="3024336" cy="646331"/>
            </a:xfrm>
            <a:prstGeom prst="rect">
              <a:avLst/>
            </a:prstGeom>
            <a:noFill/>
          </p:spPr>
          <p:txBody>
            <a:bodyPr wrap="square" rtlCol="0">
              <a:spAutoFit/>
            </a:bodyPr>
            <a:lstStyle/>
            <a:p>
              <a:r>
                <a:rPr lang="en-US" altLang="zh-CN" dirty="0" smtClean="0"/>
                <a:t>HV 15NP current</a:t>
              </a:r>
            </a:p>
            <a:p>
              <a:r>
                <a:rPr lang="en-US" altLang="zh-CN" dirty="0" smtClean="0"/>
                <a:t>24 hour plot</a:t>
              </a:r>
              <a:endParaRPr lang="zh-CN" altLang="en-US" dirty="0"/>
            </a:p>
          </p:txBody>
        </p:sp>
      </p:grpSp>
      <p:grpSp>
        <p:nvGrpSpPr>
          <p:cNvPr id="8" name="组合 7"/>
          <p:cNvGrpSpPr/>
          <p:nvPr/>
        </p:nvGrpSpPr>
        <p:grpSpPr>
          <a:xfrm>
            <a:off x="4588936" y="1746682"/>
            <a:ext cx="4555064" cy="2304256"/>
            <a:chOff x="4588936" y="1268760"/>
            <a:chExt cx="4555064" cy="2304256"/>
          </a:xfrm>
        </p:grpSpPr>
        <p:pic>
          <p:nvPicPr>
            <p:cNvPr id="9" name="Picture 3" descr="C:\Users\xujl\Desktop\20130402humidity.JPG"/>
            <p:cNvPicPr>
              <a:picLocks noChangeAspect="1" noChangeArrowheads="1"/>
            </p:cNvPicPr>
            <p:nvPr/>
          </p:nvPicPr>
          <p:blipFill>
            <a:blip r:embed="rId3" cstate="print"/>
            <a:srcRect/>
            <a:stretch>
              <a:fillRect/>
            </a:stretch>
          </p:blipFill>
          <p:spPr bwMode="auto">
            <a:xfrm>
              <a:off x="4588936" y="1268760"/>
              <a:ext cx="4555064" cy="2304256"/>
            </a:xfrm>
            <a:prstGeom prst="rect">
              <a:avLst/>
            </a:prstGeom>
            <a:noFill/>
          </p:spPr>
        </p:pic>
        <p:sp>
          <p:nvSpPr>
            <p:cNvPr id="10" name="TextBox 9"/>
            <p:cNvSpPr txBox="1"/>
            <p:nvPr/>
          </p:nvSpPr>
          <p:spPr>
            <a:xfrm>
              <a:off x="5940152" y="2348880"/>
              <a:ext cx="2160240" cy="646331"/>
            </a:xfrm>
            <a:prstGeom prst="rect">
              <a:avLst/>
            </a:prstGeom>
            <a:noFill/>
          </p:spPr>
          <p:txBody>
            <a:bodyPr wrap="square" rtlCol="0">
              <a:spAutoFit/>
            </a:bodyPr>
            <a:lstStyle/>
            <a:p>
              <a:r>
                <a:rPr lang="en-US" altLang="zh-CN" dirty="0" smtClean="0"/>
                <a:t>Humidity </a:t>
              </a:r>
            </a:p>
            <a:p>
              <a:r>
                <a:rPr lang="en-US" altLang="zh-CN" dirty="0" smtClean="0"/>
                <a:t>Time begin Jan. 1</a:t>
              </a:r>
              <a:endParaRPr lang="zh-CN" altLang="en-US" dirty="0"/>
            </a:p>
          </p:txBody>
        </p:sp>
      </p:grpSp>
      <p:sp>
        <p:nvSpPr>
          <p:cNvPr id="11" name="灯片编号占位符 10"/>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Electronics</a:t>
            </a:r>
            <a:endParaRPr lang="zh-CN" altLang="en-US" dirty="0"/>
          </a:p>
        </p:txBody>
      </p:sp>
      <p:sp>
        <p:nvSpPr>
          <p:cNvPr id="3" name="内容占位符 2"/>
          <p:cNvSpPr>
            <a:spLocks noGrp="1"/>
          </p:cNvSpPr>
          <p:nvPr>
            <p:ph idx="1"/>
          </p:nvPr>
        </p:nvSpPr>
        <p:spPr/>
        <p:txBody>
          <a:bodyPr/>
          <a:lstStyle/>
          <a:p>
            <a:r>
              <a:rPr lang="en-US" altLang="zh-CN" dirty="0" smtClean="0"/>
              <a:t>Working stably.</a:t>
            </a:r>
          </a:p>
          <a:p>
            <a:r>
              <a:rPr lang="en-US" altLang="zh-CN" dirty="0" smtClean="0"/>
              <a:t>Except one “data check error” </a:t>
            </a:r>
            <a:r>
              <a:rPr lang="en-US" altLang="zh-CN" dirty="0" smtClean="0"/>
              <a:t>happened in </a:t>
            </a:r>
            <a:r>
              <a:rPr lang="en-US" altLang="zh-CN" dirty="0" smtClean="0"/>
              <a:t>EH2</a:t>
            </a:r>
            <a:r>
              <a:rPr lang="en-US" altLang="zh-CN" dirty="0" smtClean="0"/>
              <a:t>, March 31.  </a:t>
            </a:r>
            <a:endParaRPr lang="en-US" altLang="zh-CN" dirty="0" smtClean="0"/>
          </a:p>
          <a:p>
            <a:r>
              <a:rPr lang="en-US" altLang="zh-CN" dirty="0" smtClean="0"/>
              <a:t>Fixed, after reboot RPC VME power.</a:t>
            </a:r>
          </a:p>
          <a:p>
            <a:r>
              <a:rPr lang="en-US" altLang="zh-CN" dirty="0" smtClean="0"/>
              <a:t>Maybe too long time power on for </a:t>
            </a:r>
            <a:r>
              <a:rPr lang="en-US" altLang="zh-CN" dirty="0" smtClean="0"/>
              <a:t>VME and caused </a:t>
            </a:r>
            <a:r>
              <a:rPr lang="en-US" altLang="zh-CN" dirty="0" smtClean="0"/>
              <a:t>the time series </a:t>
            </a:r>
            <a:r>
              <a:rPr lang="en-US" altLang="zh-CN" dirty="0" smtClean="0"/>
              <a:t>had </a:t>
            </a:r>
            <a:r>
              <a:rPr lang="en-US" altLang="zh-CN" dirty="0" smtClean="0"/>
              <a:t>some error.</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EH2 running status</a:t>
            </a:r>
            <a:endParaRPr lang="zh-CN" altLang="en-US" dirty="0"/>
          </a:p>
        </p:txBody>
      </p:sp>
      <p:sp>
        <p:nvSpPr>
          <p:cNvPr id="3" name="内容占位符 2"/>
          <p:cNvSpPr>
            <a:spLocks noGrp="1"/>
          </p:cNvSpPr>
          <p:nvPr>
            <p:ph idx="1"/>
          </p:nvPr>
        </p:nvSpPr>
        <p:spPr>
          <a:xfrm>
            <a:off x="539552" y="4005064"/>
            <a:ext cx="3816424" cy="1112987"/>
          </a:xfrm>
        </p:spPr>
        <p:txBody>
          <a:bodyPr>
            <a:normAutofit fontScale="85000" lnSpcReduction="10000"/>
          </a:bodyPr>
          <a:lstStyle/>
          <a:p>
            <a:r>
              <a:rPr lang="en-US" altLang="zh-CN" dirty="0" smtClean="0"/>
              <a:t>Running stable</a:t>
            </a:r>
          </a:p>
          <a:p>
            <a:r>
              <a:rPr lang="en-US" altLang="zh-CN" dirty="0" smtClean="0"/>
              <a:t>No obvious abnormal.</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395536" y="1340768"/>
            <a:ext cx="3922045" cy="230425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99992" y="1268760"/>
            <a:ext cx="3904494" cy="2376264"/>
          </a:xfrm>
          <a:prstGeom prst="rect">
            <a:avLst/>
          </a:prstGeom>
          <a:noFill/>
          <a:ln w="9525">
            <a:noFill/>
            <a:miter lim="800000"/>
            <a:headEnd/>
            <a:tailEnd/>
          </a:ln>
        </p:spPr>
      </p:pic>
      <p:sp>
        <p:nvSpPr>
          <p:cNvPr id="7" name="TextBox 6"/>
          <p:cNvSpPr txBox="1"/>
          <p:nvPr/>
        </p:nvSpPr>
        <p:spPr>
          <a:xfrm>
            <a:off x="1475656" y="1484784"/>
            <a:ext cx="3168352" cy="369332"/>
          </a:xfrm>
          <a:prstGeom prst="rect">
            <a:avLst/>
          </a:prstGeom>
          <a:noFill/>
        </p:spPr>
        <p:txBody>
          <a:bodyPr wrap="square" rtlCol="0">
            <a:spAutoFit/>
          </a:bodyPr>
          <a:lstStyle/>
          <a:p>
            <a:r>
              <a:rPr lang="en-US" altLang="zh-CN" dirty="0" smtClean="0"/>
              <a:t>Aver. Layer Efficiency.</a:t>
            </a:r>
            <a:endParaRPr lang="zh-CN" altLang="en-US" dirty="0"/>
          </a:p>
        </p:txBody>
      </p:sp>
      <p:sp>
        <p:nvSpPr>
          <p:cNvPr id="8" name="TextBox 7"/>
          <p:cNvSpPr txBox="1"/>
          <p:nvPr/>
        </p:nvSpPr>
        <p:spPr>
          <a:xfrm>
            <a:off x="5004048" y="1484784"/>
            <a:ext cx="3168352" cy="369332"/>
          </a:xfrm>
          <a:prstGeom prst="rect">
            <a:avLst/>
          </a:prstGeom>
          <a:noFill/>
        </p:spPr>
        <p:txBody>
          <a:bodyPr wrap="square" rtlCol="0">
            <a:spAutoFit/>
          </a:bodyPr>
          <a:lstStyle/>
          <a:p>
            <a:r>
              <a:rPr lang="en-US" altLang="zh-CN" dirty="0" smtClean="0"/>
              <a:t>Noise Rate</a:t>
            </a:r>
            <a:endParaRPr lang="zh-CN" altLang="en-US" dirty="0"/>
          </a:p>
        </p:txBody>
      </p:sp>
      <p:grpSp>
        <p:nvGrpSpPr>
          <p:cNvPr id="10" name="组合 9"/>
          <p:cNvGrpSpPr/>
          <p:nvPr/>
        </p:nvGrpSpPr>
        <p:grpSpPr>
          <a:xfrm>
            <a:off x="4572000" y="3861048"/>
            <a:ext cx="5688632" cy="2352072"/>
            <a:chOff x="2483768" y="3717032"/>
            <a:chExt cx="5688632" cy="2352072"/>
          </a:xfrm>
        </p:grpSpPr>
        <p:pic>
          <p:nvPicPr>
            <p:cNvPr id="3076" name="Picture 4"/>
            <p:cNvPicPr>
              <a:picLocks noChangeAspect="1" noChangeArrowheads="1"/>
            </p:cNvPicPr>
            <p:nvPr/>
          </p:nvPicPr>
          <p:blipFill>
            <a:blip r:embed="rId4" cstate="print"/>
            <a:srcRect/>
            <a:stretch>
              <a:fillRect/>
            </a:stretch>
          </p:blipFill>
          <p:spPr bwMode="auto">
            <a:xfrm>
              <a:off x="2483768" y="3717032"/>
              <a:ext cx="3831530" cy="2352072"/>
            </a:xfrm>
            <a:prstGeom prst="rect">
              <a:avLst/>
            </a:prstGeom>
            <a:noFill/>
            <a:ln w="9525">
              <a:noFill/>
              <a:miter lim="800000"/>
              <a:headEnd/>
              <a:tailEnd/>
            </a:ln>
          </p:spPr>
        </p:pic>
        <p:sp>
          <p:nvSpPr>
            <p:cNvPr id="9" name="TextBox 8"/>
            <p:cNvSpPr txBox="1"/>
            <p:nvPr/>
          </p:nvSpPr>
          <p:spPr>
            <a:xfrm>
              <a:off x="5004048" y="3861048"/>
              <a:ext cx="3168352" cy="369332"/>
            </a:xfrm>
            <a:prstGeom prst="rect">
              <a:avLst/>
            </a:prstGeom>
            <a:noFill/>
          </p:spPr>
          <p:txBody>
            <a:bodyPr wrap="square" rtlCol="0">
              <a:spAutoFit/>
            </a:bodyPr>
            <a:lstStyle/>
            <a:p>
              <a:r>
                <a:rPr lang="en-US" altLang="zh-CN" dirty="0" smtClean="0"/>
                <a:t>Trigger Rate</a:t>
              </a:r>
              <a:endParaRPr lang="zh-CN" altLang="en-US" dirty="0"/>
            </a:p>
          </p:txBody>
        </p:sp>
      </p:grpSp>
      <p:sp>
        <p:nvSpPr>
          <p:cNvPr id="11" name="灯片编号占位符 10"/>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EH3 running status</a:t>
            </a:r>
            <a:endParaRPr lang="zh-CN" altLang="en-US" dirty="0"/>
          </a:p>
        </p:txBody>
      </p:sp>
      <p:sp>
        <p:nvSpPr>
          <p:cNvPr id="3" name="内容占位符 2"/>
          <p:cNvSpPr>
            <a:spLocks noGrp="1"/>
          </p:cNvSpPr>
          <p:nvPr>
            <p:ph idx="1"/>
          </p:nvPr>
        </p:nvSpPr>
        <p:spPr>
          <a:xfrm>
            <a:off x="395536" y="3861048"/>
            <a:ext cx="8229600" cy="1617043"/>
          </a:xfrm>
        </p:spPr>
        <p:txBody>
          <a:bodyPr/>
          <a:lstStyle/>
          <a:p>
            <a:r>
              <a:rPr lang="en-US" altLang="zh-CN" dirty="0" smtClean="0"/>
              <a:t>Running stable</a:t>
            </a:r>
          </a:p>
          <a:p>
            <a:r>
              <a:rPr lang="en-US" altLang="zh-CN" dirty="0" smtClean="0"/>
              <a:t>No obvious abnormal.</a:t>
            </a:r>
            <a:endParaRPr lang="zh-CN" altLang="en-US" dirty="0" smtClean="0"/>
          </a:p>
        </p:txBody>
      </p:sp>
      <p:pic>
        <p:nvPicPr>
          <p:cNvPr id="4098" name="Picture 2"/>
          <p:cNvPicPr>
            <a:picLocks noChangeAspect="1" noChangeArrowheads="1"/>
          </p:cNvPicPr>
          <p:nvPr/>
        </p:nvPicPr>
        <p:blipFill>
          <a:blip r:embed="rId2" cstate="print"/>
          <a:srcRect/>
          <a:stretch>
            <a:fillRect/>
          </a:stretch>
        </p:blipFill>
        <p:spPr bwMode="auto">
          <a:xfrm>
            <a:off x="539552" y="1340768"/>
            <a:ext cx="3733853" cy="223609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860032" y="1412776"/>
            <a:ext cx="3611965" cy="2140273"/>
          </a:xfrm>
          <a:prstGeom prst="rect">
            <a:avLst/>
          </a:prstGeom>
          <a:noFill/>
          <a:ln w="9525">
            <a:noFill/>
            <a:miter lim="800000"/>
            <a:headEnd/>
            <a:tailEnd/>
          </a:ln>
        </p:spPr>
      </p:pic>
      <p:sp>
        <p:nvSpPr>
          <p:cNvPr id="7" name="TextBox 6"/>
          <p:cNvSpPr txBox="1"/>
          <p:nvPr/>
        </p:nvSpPr>
        <p:spPr>
          <a:xfrm>
            <a:off x="1475656" y="1484784"/>
            <a:ext cx="3168352" cy="369332"/>
          </a:xfrm>
          <a:prstGeom prst="rect">
            <a:avLst/>
          </a:prstGeom>
          <a:noFill/>
        </p:spPr>
        <p:txBody>
          <a:bodyPr wrap="square" rtlCol="0">
            <a:spAutoFit/>
          </a:bodyPr>
          <a:lstStyle/>
          <a:p>
            <a:r>
              <a:rPr lang="en-US" altLang="zh-CN" dirty="0" smtClean="0"/>
              <a:t>Aver. Layer Efficiency.</a:t>
            </a:r>
            <a:endParaRPr lang="zh-CN" altLang="en-US" dirty="0"/>
          </a:p>
        </p:txBody>
      </p:sp>
      <p:sp>
        <p:nvSpPr>
          <p:cNvPr id="8" name="TextBox 7"/>
          <p:cNvSpPr txBox="1"/>
          <p:nvPr/>
        </p:nvSpPr>
        <p:spPr>
          <a:xfrm>
            <a:off x="5436096" y="1484784"/>
            <a:ext cx="3168352" cy="369332"/>
          </a:xfrm>
          <a:prstGeom prst="rect">
            <a:avLst/>
          </a:prstGeom>
          <a:noFill/>
        </p:spPr>
        <p:txBody>
          <a:bodyPr wrap="square" rtlCol="0">
            <a:spAutoFit/>
          </a:bodyPr>
          <a:lstStyle/>
          <a:p>
            <a:r>
              <a:rPr lang="en-US" altLang="zh-CN" dirty="0" smtClean="0"/>
              <a:t>Noise Rate</a:t>
            </a:r>
            <a:endParaRPr lang="zh-CN" altLang="en-US" dirty="0"/>
          </a:p>
        </p:txBody>
      </p:sp>
      <p:grpSp>
        <p:nvGrpSpPr>
          <p:cNvPr id="10" name="组合 9"/>
          <p:cNvGrpSpPr/>
          <p:nvPr/>
        </p:nvGrpSpPr>
        <p:grpSpPr>
          <a:xfrm>
            <a:off x="4427984" y="3933056"/>
            <a:ext cx="5904656" cy="2516851"/>
            <a:chOff x="2051720" y="3645024"/>
            <a:chExt cx="5904656" cy="2516851"/>
          </a:xfrm>
        </p:grpSpPr>
        <p:pic>
          <p:nvPicPr>
            <p:cNvPr id="4100" name="Picture 4"/>
            <p:cNvPicPr>
              <a:picLocks noChangeAspect="1" noChangeArrowheads="1"/>
            </p:cNvPicPr>
            <p:nvPr/>
          </p:nvPicPr>
          <p:blipFill>
            <a:blip r:embed="rId4" cstate="print"/>
            <a:srcRect/>
            <a:stretch>
              <a:fillRect/>
            </a:stretch>
          </p:blipFill>
          <p:spPr bwMode="auto">
            <a:xfrm>
              <a:off x="2051720" y="3645024"/>
              <a:ext cx="4131791" cy="2516851"/>
            </a:xfrm>
            <a:prstGeom prst="rect">
              <a:avLst/>
            </a:prstGeom>
            <a:noFill/>
            <a:ln w="9525">
              <a:noFill/>
              <a:miter lim="800000"/>
              <a:headEnd/>
              <a:tailEnd/>
            </a:ln>
          </p:spPr>
        </p:pic>
        <p:sp>
          <p:nvSpPr>
            <p:cNvPr id="9" name="TextBox 8"/>
            <p:cNvSpPr txBox="1"/>
            <p:nvPr/>
          </p:nvSpPr>
          <p:spPr>
            <a:xfrm>
              <a:off x="4788024" y="3861048"/>
              <a:ext cx="3168352" cy="369332"/>
            </a:xfrm>
            <a:prstGeom prst="rect">
              <a:avLst/>
            </a:prstGeom>
            <a:noFill/>
          </p:spPr>
          <p:txBody>
            <a:bodyPr wrap="square" rtlCol="0">
              <a:spAutoFit/>
            </a:bodyPr>
            <a:lstStyle/>
            <a:p>
              <a:r>
                <a:rPr lang="en-US" altLang="zh-CN" dirty="0" smtClean="0"/>
                <a:t>Trigger Rate</a:t>
              </a:r>
              <a:endParaRPr lang="zh-CN" altLang="en-US" dirty="0"/>
            </a:p>
          </p:txBody>
        </p:sp>
      </p:grpSp>
      <p:sp>
        <p:nvSpPr>
          <p:cNvPr id="11" name="灯片编号占位符 10"/>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About EH3 5.5 dead module</a:t>
            </a:r>
            <a:endParaRPr lang="zh-CN" altLang="en-US" dirty="0"/>
          </a:p>
        </p:txBody>
      </p:sp>
      <p:sp>
        <p:nvSpPr>
          <p:cNvPr id="3" name="内容占位符 2"/>
          <p:cNvSpPr>
            <a:spLocks noGrp="1"/>
          </p:cNvSpPr>
          <p:nvPr>
            <p:ph idx="1"/>
          </p:nvPr>
        </p:nvSpPr>
        <p:spPr>
          <a:xfrm>
            <a:off x="395536" y="4221088"/>
            <a:ext cx="8229600" cy="2636912"/>
          </a:xfrm>
        </p:spPr>
        <p:txBody>
          <a:bodyPr>
            <a:normAutofit fontScale="85000" lnSpcReduction="10000"/>
          </a:bodyPr>
          <a:lstStyle/>
          <a:p>
            <a:r>
              <a:rPr lang="en-US" altLang="zh-CN" dirty="0" smtClean="0"/>
              <a:t>16NP connect 1</a:t>
            </a:r>
            <a:r>
              <a:rPr lang="en-US" altLang="zh-CN" baseline="30000" dirty="0" smtClean="0"/>
              <a:t>st</a:t>
            </a:r>
            <a:r>
              <a:rPr lang="en-US" altLang="zh-CN" dirty="0" smtClean="0"/>
              <a:t> layer, 17NP = 3</a:t>
            </a:r>
            <a:r>
              <a:rPr lang="en-US" altLang="zh-CN" baseline="30000" dirty="0" smtClean="0"/>
              <a:t>rd</a:t>
            </a:r>
            <a:r>
              <a:rPr lang="en-US" altLang="zh-CN" dirty="0" smtClean="0"/>
              <a:t> layer, 18NP = 2</a:t>
            </a:r>
            <a:r>
              <a:rPr lang="en-US" altLang="zh-CN" baseline="30000" dirty="0" smtClean="0"/>
              <a:t>nd</a:t>
            </a:r>
            <a:r>
              <a:rPr lang="en-US" altLang="zh-CN" dirty="0" smtClean="0"/>
              <a:t> layer, 19NP = 4</a:t>
            </a:r>
            <a:r>
              <a:rPr lang="en-US" altLang="zh-CN" baseline="30000" dirty="0" smtClean="0"/>
              <a:t>th</a:t>
            </a:r>
            <a:r>
              <a:rPr lang="en-US" altLang="zh-CN" dirty="0" smtClean="0"/>
              <a:t> layer. Tested in 18 March.</a:t>
            </a:r>
          </a:p>
          <a:p>
            <a:r>
              <a:rPr lang="en-US" altLang="zh-CN" dirty="0" smtClean="0"/>
              <a:t>Power on HV, there are charge currents for each layer. Means the 4 couple HV channels all have loads(module). Disconnect the load, the charge current is almost zero. Means the HV cable connection is OK. </a:t>
            </a:r>
          </a:p>
          <a:p>
            <a:endParaRPr lang="zh-CN" altLang="en-US" dirty="0"/>
          </a:p>
        </p:txBody>
      </p:sp>
      <p:grpSp>
        <p:nvGrpSpPr>
          <p:cNvPr id="7" name="组合 6"/>
          <p:cNvGrpSpPr/>
          <p:nvPr/>
        </p:nvGrpSpPr>
        <p:grpSpPr>
          <a:xfrm>
            <a:off x="251520" y="1268760"/>
            <a:ext cx="2713038" cy="2547744"/>
            <a:chOff x="5652120" y="1340768"/>
            <a:chExt cx="2713038" cy="2547744"/>
          </a:xfrm>
        </p:grpSpPr>
        <p:pic>
          <p:nvPicPr>
            <p:cNvPr id="4" name="Picture 2"/>
            <p:cNvPicPr>
              <a:picLocks noChangeAspect="1" noChangeArrowheads="1"/>
            </p:cNvPicPr>
            <p:nvPr/>
          </p:nvPicPr>
          <p:blipFill>
            <a:blip r:embed="rId2" cstate="print"/>
            <a:srcRect/>
            <a:stretch>
              <a:fillRect/>
            </a:stretch>
          </p:blipFill>
          <p:spPr bwMode="auto">
            <a:xfrm>
              <a:off x="5652120" y="1340768"/>
              <a:ext cx="2713038" cy="2547744"/>
            </a:xfrm>
            <a:prstGeom prst="rect">
              <a:avLst/>
            </a:prstGeom>
            <a:noFill/>
            <a:ln w="9525">
              <a:noFill/>
              <a:miter lim="800000"/>
              <a:headEnd/>
              <a:tailEnd/>
            </a:ln>
          </p:spPr>
        </p:pic>
        <p:sp>
          <p:nvSpPr>
            <p:cNvPr id="5" name="椭圆 4"/>
            <p:cNvSpPr/>
            <p:nvPr/>
          </p:nvSpPr>
          <p:spPr>
            <a:xfrm>
              <a:off x="6759092" y="242088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059832" y="1196752"/>
            <a:ext cx="5938748" cy="2952328"/>
            <a:chOff x="3059832" y="1196752"/>
            <a:chExt cx="5938748" cy="2952328"/>
          </a:xfrm>
        </p:grpSpPr>
        <p:pic>
          <p:nvPicPr>
            <p:cNvPr id="6146" name="Picture 2" descr="C:\Users\xujl\Desktop\23layerExchange_HVadd.JPG"/>
            <p:cNvPicPr>
              <a:picLocks noChangeAspect="1" noChangeArrowheads="1"/>
            </p:cNvPicPr>
            <p:nvPr/>
          </p:nvPicPr>
          <p:blipFill>
            <a:blip r:embed="rId3" cstate="print"/>
            <a:srcRect/>
            <a:stretch>
              <a:fillRect/>
            </a:stretch>
          </p:blipFill>
          <p:spPr bwMode="auto">
            <a:xfrm>
              <a:off x="3059832" y="1196752"/>
              <a:ext cx="5938748" cy="2952328"/>
            </a:xfrm>
            <a:prstGeom prst="rect">
              <a:avLst/>
            </a:prstGeom>
            <a:noFill/>
          </p:spPr>
        </p:pic>
        <p:sp>
          <p:nvSpPr>
            <p:cNvPr id="8" name="TextBox 7"/>
            <p:cNvSpPr txBox="1"/>
            <p:nvPr/>
          </p:nvSpPr>
          <p:spPr>
            <a:xfrm>
              <a:off x="4716016" y="2267580"/>
              <a:ext cx="1512168" cy="369332"/>
            </a:xfrm>
            <a:prstGeom prst="rect">
              <a:avLst/>
            </a:prstGeom>
            <a:noFill/>
          </p:spPr>
          <p:txBody>
            <a:bodyPr wrap="square" rtlCol="0">
              <a:spAutoFit/>
            </a:bodyPr>
            <a:lstStyle/>
            <a:p>
              <a:r>
                <a:rPr lang="en-US" altLang="zh-CN" dirty="0" smtClean="0"/>
                <a:t>1</a:t>
              </a:r>
              <a:r>
                <a:rPr lang="en-US" altLang="zh-CN" baseline="30000" dirty="0" smtClean="0"/>
                <a:t>st</a:t>
              </a:r>
              <a:r>
                <a:rPr lang="en-US" altLang="zh-CN" dirty="0" smtClean="0"/>
                <a:t> layer</a:t>
              </a:r>
              <a:endParaRPr lang="zh-CN" altLang="en-US" dirty="0"/>
            </a:p>
          </p:txBody>
        </p:sp>
        <p:sp>
          <p:nvSpPr>
            <p:cNvPr id="9" name="TextBox 8"/>
            <p:cNvSpPr txBox="1"/>
            <p:nvPr/>
          </p:nvSpPr>
          <p:spPr>
            <a:xfrm>
              <a:off x="4716016" y="2627620"/>
              <a:ext cx="1512168" cy="369332"/>
            </a:xfrm>
            <a:prstGeom prst="rect">
              <a:avLst/>
            </a:prstGeom>
            <a:noFill/>
          </p:spPr>
          <p:txBody>
            <a:bodyPr wrap="square" rtlCol="0">
              <a:spAutoFit/>
            </a:bodyPr>
            <a:lstStyle/>
            <a:p>
              <a:r>
                <a:rPr lang="en-US" altLang="zh-CN" dirty="0" smtClean="0"/>
                <a:t>4th layer</a:t>
              </a:r>
              <a:endParaRPr lang="zh-CN" altLang="en-US" dirty="0"/>
            </a:p>
          </p:txBody>
        </p:sp>
        <p:sp>
          <p:nvSpPr>
            <p:cNvPr id="10" name="TextBox 9"/>
            <p:cNvSpPr txBox="1"/>
            <p:nvPr/>
          </p:nvSpPr>
          <p:spPr>
            <a:xfrm>
              <a:off x="4716016" y="2996952"/>
              <a:ext cx="1512168" cy="369332"/>
            </a:xfrm>
            <a:prstGeom prst="rect">
              <a:avLst/>
            </a:prstGeom>
            <a:noFill/>
          </p:spPr>
          <p:txBody>
            <a:bodyPr wrap="square" rtlCol="0">
              <a:spAutoFit/>
            </a:bodyPr>
            <a:lstStyle/>
            <a:p>
              <a:r>
                <a:rPr lang="en-US" altLang="zh-CN" dirty="0" smtClean="0"/>
                <a:t>3rd layer</a:t>
              </a:r>
              <a:endParaRPr lang="zh-CN" altLang="en-US" dirty="0"/>
            </a:p>
          </p:txBody>
        </p:sp>
        <p:sp>
          <p:nvSpPr>
            <p:cNvPr id="11" name="TextBox 10"/>
            <p:cNvSpPr txBox="1"/>
            <p:nvPr/>
          </p:nvSpPr>
          <p:spPr>
            <a:xfrm>
              <a:off x="4716016" y="3347700"/>
              <a:ext cx="2448272" cy="369332"/>
            </a:xfrm>
            <a:prstGeom prst="rect">
              <a:avLst/>
            </a:prstGeom>
            <a:noFill/>
          </p:spPr>
          <p:txBody>
            <a:bodyPr wrap="square" rtlCol="0">
              <a:spAutoFit/>
            </a:bodyPr>
            <a:lstStyle/>
            <a:p>
              <a:r>
                <a:rPr lang="en-US" altLang="zh-CN" dirty="0" smtClean="0"/>
                <a:t>2nd layer</a:t>
              </a:r>
              <a:endParaRPr lang="zh-CN" altLang="en-US" dirty="0"/>
            </a:p>
          </p:txBody>
        </p:sp>
        <p:cxnSp>
          <p:nvCxnSpPr>
            <p:cNvPr id="13" name="直接箭头连接符 12"/>
            <p:cNvCxnSpPr>
              <a:endCxn id="8" idx="1"/>
            </p:cNvCxnSpPr>
            <p:nvPr/>
          </p:nvCxnSpPr>
          <p:spPr>
            <a:xfrm flipV="1">
              <a:off x="4427984" y="2452246"/>
              <a:ext cx="288032" cy="112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endCxn id="9" idx="1"/>
            </p:cNvCxnSpPr>
            <p:nvPr/>
          </p:nvCxnSpPr>
          <p:spPr>
            <a:xfrm flipV="1">
              <a:off x="4427984" y="2812286"/>
              <a:ext cx="288032"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10" idx="1"/>
            </p:cNvCxnSpPr>
            <p:nvPr/>
          </p:nvCxnSpPr>
          <p:spPr>
            <a:xfrm>
              <a:off x="4283968" y="3109610"/>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11" idx="1"/>
            </p:cNvCxnSpPr>
            <p:nvPr/>
          </p:nvCxnSpPr>
          <p:spPr>
            <a:xfrm flipV="1">
              <a:off x="4283968" y="3532366"/>
              <a:ext cx="432048"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580112" y="1484784"/>
            <a:ext cx="2232248" cy="369332"/>
          </a:xfrm>
          <a:prstGeom prst="rect">
            <a:avLst/>
          </a:prstGeom>
          <a:noFill/>
        </p:spPr>
        <p:txBody>
          <a:bodyPr wrap="square" rtlCol="0">
            <a:spAutoFit/>
          </a:bodyPr>
          <a:lstStyle/>
          <a:p>
            <a:r>
              <a:rPr lang="en-US" altLang="zh-CN" dirty="0" smtClean="0"/>
              <a:t>Charge Current test</a:t>
            </a:r>
            <a:endParaRPr lang="zh-CN" altLang="en-US" dirty="0"/>
          </a:p>
        </p:txBody>
      </p:sp>
      <p:sp>
        <p:nvSpPr>
          <p:cNvPr id="22" name="灯片编号占位符 21"/>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10000"/>
          </a:bodyPr>
          <a:lstStyle/>
          <a:p>
            <a:r>
              <a:rPr lang="en-US" altLang="zh-CN" dirty="0" smtClean="0"/>
              <a:t>After HV reach the set value, current is stable, but 2</a:t>
            </a:r>
            <a:r>
              <a:rPr lang="en-US" altLang="zh-CN" baseline="30000" dirty="0" smtClean="0"/>
              <a:t>nd</a:t>
            </a:r>
            <a:r>
              <a:rPr lang="en-US" altLang="zh-CN" dirty="0" smtClean="0"/>
              <a:t> layer current is very small, almost 0.  That is why we think the 2</a:t>
            </a:r>
            <a:r>
              <a:rPr lang="en-US" altLang="zh-CN" baseline="30000" dirty="0" smtClean="0"/>
              <a:t>nd</a:t>
            </a:r>
            <a:r>
              <a:rPr lang="en-US" altLang="zh-CN" dirty="0" smtClean="0"/>
              <a:t> layer disconnected tested by Viktor and </a:t>
            </a:r>
            <a:r>
              <a:rPr lang="en-US" altLang="zh-CN" dirty="0" err="1" smtClean="0"/>
              <a:t>Zhimin</a:t>
            </a:r>
            <a:r>
              <a:rPr lang="en-US" altLang="zh-CN" dirty="0" smtClean="0"/>
              <a:t>. </a:t>
            </a:r>
            <a:r>
              <a:rPr lang="en-US" altLang="zh-CN" dirty="0" smtClean="0">
                <a:hlinkClick r:id="rId2"/>
              </a:rPr>
              <a:t>http://web.dyb.ihep.ac.cn:8099/RPCs/204</a:t>
            </a:r>
            <a:endParaRPr lang="en-US" altLang="zh-CN" dirty="0" smtClean="0"/>
          </a:p>
          <a:p>
            <a:r>
              <a:rPr lang="en-US" altLang="zh-CN" dirty="0" smtClean="0"/>
              <a:t>The FEC Electronics self-test no error found.</a:t>
            </a:r>
          </a:p>
          <a:p>
            <a:r>
              <a:rPr lang="en-US" altLang="zh-CN" dirty="0" smtClean="0"/>
              <a:t>Gas pipe is bubbling. No gas leakage for this module.</a:t>
            </a:r>
          </a:p>
          <a:p>
            <a:r>
              <a:rPr lang="en-US" altLang="zh-CN" dirty="0" smtClean="0"/>
              <a:t>All the </a:t>
            </a:r>
            <a:r>
              <a:rPr lang="en-US" altLang="zh-CN" dirty="0" smtClean="0"/>
              <a:t>connections are </a:t>
            </a:r>
            <a:r>
              <a:rPr lang="en-US" altLang="zh-CN" dirty="0" smtClean="0"/>
              <a:t>OK, however, very little hits. So this module is still puzzling us. One possible reason is the spacers in RPC chambers in the module </a:t>
            </a:r>
            <a:r>
              <a:rPr lang="en-US" altLang="zh-CN" dirty="0" smtClean="0"/>
              <a:t>unglued much. </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EH1 RPC data have a valley, may caused by RPC gas. </a:t>
            </a:r>
            <a:r>
              <a:rPr lang="en-US" altLang="zh-CN" dirty="0" smtClean="0"/>
              <a:t>From the data we can see it is </a:t>
            </a:r>
            <a:r>
              <a:rPr lang="en-US" altLang="zh-CN" dirty="0" smtClean="0"/>
              <a:t>slowly going back to normal.</a:t>
            </a:r>
          </a:p>
          <a:p>
            <a:r>
              <a:rPr lang="en-US" altLang="zh-CN" dirty="0" smtClean="0"/>
              <a:t>Suggest change the cylinder a couple of days in advance before gas </a:t>
            </a:r>
            <a:r>
              <a:rPr lang="en-US" altLang="zh-CN" dirty="0" smtClean="0"/>
              <a:t>cylinder exhaust.</a:t>
            </a:r>
            <a:endParaRPr lang="en-US" altLang="zh-CN" dirty="0" smtClean="0"/>
          </a:p>
          <a:p>
            <a:r>
              <a:rPr lang="en-US" altLang="zh-CN" dirty="0" smtClean="0"/>
              <a:t>EH2 and EH3 is running stably. </a:t>
            </a:r>
          </a:p>
          <a:p>
            <a:r>
              <a:rPr lang="en-US" altLang="zh-CN" dirty="0" smtClean="0"/>
              <a:t>HV trip appeared </a:t>
            </a:r>
            <a:r>
              <a:rPr lang="en-US" altLang="zh-CN" dirty="0" smtClean="0"/>
              <a:t>once in EH3, fixed.</a:t>
            </a:r>
          </a:p>
          <a:p>
            <a:r>
              <a:rPr lang="en-US" altLang="zh-CN" dirty="0" smtClean="0"/>
              <a:t>Electronics error </a:t>
            </a:r>
            <a:r>
              <a:rPr lang="en-US" altLang="zh-CN" dirty="0" smtClean="0"/>
              <a:t>appeared </a:t>
            </a:r>
            <a:r>
              <a:rPr lang="en-US" altLang="zh-CN" dirty="0" smtClean="0"/>
              <a:t>once in EH2, fixed.</a:t>
            </a:r>
          </a:p>
          <a:p>
            <a:r>
              <a:rPr lang="en-US" altLang="zh-CN" dirty="0" smtClean="0"/>
              <a:t>The reason of 5.5 module rare triggers is still </a:t>
            </a:r>
            <a:r>
              <a:rPr lang="en-US" altLang="zh-CN" dirty="0" smtClean="0"/>
              <a:t>un-confirm. </a:t>
            </a:r>
            <a:endParaRPr lang="en-US" altLang="zh-CN" dirty="0" smtClean="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EH1 RPC gas and data fluctuate. </a:t>
            </a:r>
          </a:p>
          <a:p>
            <a:r>
              <a:rPr lang="en-US" altLang="zh-CN" dirty="0" smtClean="0"/>
              <a:t>EH2,3 data running status</a:t>
            </a:r>
          </a:p>
          <a:p>
            <a:r>
              <a:rPr lang="en-US" altLang="zh-CN" dirty="0" smtClean="0"/>
              <a:t>Electronics</a:t>
            </a:r>
          </a:p>
          <a:p>
            <a:r>
              <a:rPr lang="en-US" altLang="zh-CN" dirty="0" smtClean="0"/>
              <a:t>HV</a:t>
            </a:r>
          </a:p>
          <a:p>
            <a:r>
              <a:rPr lang="en-US" altLang="zh-CN" dirty="0" smtClean="0"/>
              <a:t>Conclusions</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smtClean="0">
                <a:latin typeface="Comic Sans MS" pitchFamily="66" charset="0"/>
              </a:rPr>
              <a:t>EH1 RPC gas purity</a:t>
            </a:r>
            <a:endParaRPr lang="en-US" sz="3000" dirty="0">
              <a:latin typeface="Comic Sans MS" pitchFamily="66" charset="0"/>
            </a:endParaRPr>
          </a:p>
        </p:txBody>
      </p:sp>
      <p:sp>
        <p:nvSpPr>
          <p:cNvPr id="7" name="Content Placeholder 6"/>
          <p:cNvSpPr>
            <a:spLocks noGrp="1"/>
          </p:cNvSpPr>
          <p:nvPr>
            <p:ph idx="1"/>
          </p:nvPr>
        </p:nvSpPr>
        <p:spPr>
          <a:xfrm>
            <a:off x="457200" y="1318419"/>
            <a:ext cx="8229600" cy="967582"/>
          </a:xfrm>
        </p:spPr>
        <p:txBody>
          <a:bodyPr>
            <a:normAutofit/>
          </a:bodyPr>
          <a:lstStyle/>
          <a:p>
            <a:pPr marL="0" indent="0">
              <a:buNone/>
            </a:pPr>
            <a:r>
              <a:rPr lang="en-US" sz="1800" dirty="0" smtClean="0">
                <a:latin typeface="Comic Sans MS" pitchFamily="66" charset="0"/>
              </a:rPr>
              <a:t>During 2/18 – 2/26/2013 EH#1 RPC gas flow rate showed anomaly, the total gas and branch #2 flow rate displayed a bump, but all four gases showed quite stable rates.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9550" y="2438400"/>
            <a:ext cx="4362450" cy="21109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37835" y="4313346"/>
            <a:ext cx="4295040" cy="20874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4572000" y="2438400"/>
            <a:ext cx="3886200" cy="646331"/>
          </a:xfrm>
          <a:prstGeom prst="rect">
            <a:avLst/>
          </a:prstGeom>
          <a:noFill/>
        </p:spPr>
        <p:txBody>
          <a:bodyPr wrap="square" rtlCol="0">
            <a:spAutoFit/>
          </a:bodyPr>
          <a:lstStyle/>
          <a:p>
            <a:r>
              <a:rPr lang="en-US" dirty="0" smtClean="0">
                <a:latin typeface="Comic Sans MS" pitchFamily="66" charset="0"/>
              </a:rPr>
              <a:t>Flow rates of 4 gases show no change in 2/18 – 2/26 period. </a:t>
            </a:r>
            <a:endParaRPr lang="en-US" dirty="0">
              <a:latin typeface="Comic Sans MS" pitchFamily="66" charset="0"/>
            </a:endParaRPr>
          </a:p>
        </p:txBody>
      </p:sp>
      <p:sp>
        <p:nvSpPr>
          <p:cNvPr id="11" name="TextBox 10"/>
          <p:cNvSpPr txBox="1"/>
          <p:nvPr/>
        </p:nvSpPr>
        <p:spPr>
          <a:xfrm>
            <a:off x="381000" y="5754469"/>
            <a:ext cx="4419600" cy="646331"/>
          </a:xfrm>
          <a:prstGeom prst="rect">
            <a:avLst/>
          </a:prstGeom>
          <a:noFill/>
        </p:spPr>
        <p:txBody>
          <a:bodyPr wrap="square" rtlCol="0">
            <a:spAutoFit/>
          </a:bodyPr>
          <a:lstStyle/>
          <a:p>
            <a:r>
              <a:rPr lang="en-US" dirty="0" smtClean="0">
                <a:latin typeface="Comic Sans MS" pitchFamily="66" charset="0"/>
              </a:rPr>
              <a:t>But total and branch #2 flow rates show a big bump in 2/18 – 2/26 period. </a:t>
            </a:r>
            <a:endParaRPr lang="en-US" dirty="0">
              <a:latin typeface="Comic Sans MS" pitchFamily="66" charset="0"/>
            </a:endParaRPr>
          </a:p>
        </p:txBody>
      </p:sp>
      <p:cxnSp>
        <p:nvCxnSpPr>
          <p:cNvPr id="4" name="Straight Arrow Connector 3"/>
          <p:cNvCxnSpPr/>
          <p:nvPr/>
        </p:nvCxnSpPr>
        <p:spPr>
          <a:xfrm flipV="1">
            <a:off x="3810000" y="4648200"/>
            <a:ext cx="3200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514600" y="2819400"/>
            <a:ext cx="40005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 idx="2"/>
          </p:cNvCxnSpPr>
          <p:nvPr/>
        </p:nvCxnSpPr>
        <p:spPr>
          <a:xfrm flipV="1">
            <a:off x="6515100" y="3084731"/>
            <a:ext cx="0" cy="496669"/>
          </a:xfrm>
          <a:prstGeom prst="line">
            <a:avLst/>
          </a:prstGeom>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extLst>
      <p:ext uri="{BB962C8B-B14F-4D97-AF65-F5344CB8AC3E}">
        <p14:creationId xmlns="" xmlns:p14="http://schemas.microsoft.com/office/powerpoint/2010/main" val="3069820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a:latin typeface="Comic Sans MS" pitchFamily="66" charset="0"/>
              </a:rPr>
              <a:t>Performance of EH#1 RPC </a:t>
            </a: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1000" y="1250527"/>
            <a:ext cx="4191000" cy="1754326"/>
          </a:xfrm>
          <a:prstGeom prst="rect">
            <a:avLst/>
          </a:prstGeom>
        </p:spPr>
        <p:txBody>
          <a:bodyPr wrap="square">
            <a:spAutoFit/>
          </a:bodyPr>
          <a:lstStyle/>
          <a:p>
            <a:r>
              <a:rPr lang="en-US" dirty="0">
                <a:latin typeface="Comic Sans MS" pitchFamily="66" charset="0"/>
              </a:rPr>
              <a:t>During that time period </a:t>
            </a:r>
            <a:r>
              <a:rPr lang="en-US" dirty="0" smtClean="0">
                <a:latin typeface="Comic Sans MS" pitchFamily="66" charset="0"/>
              </a:rPr>
              <a:t>the </a:t>
            </a:r>
            <a:r>
              <a:rPr lang="en-US" dirty="0">
                <a:latin typeface="Comic Sans MS" pitchFamily="66" charset="0"/>
              </a:rPr>
              <a:t>performance of EH#1 RPC system had quite noticeable change. The efficiency was ~7% lower! </a:t>
            </a:r>
            <a:r>
              <a:rPr lang="en-US" dirty="0" smtClean="0">
                <a:latin typeface="Comic Sans MS" pitchFamily="66" charset="0"/>
              </a:rPr>
              <a:t>That is clear indication that gas mixing ratio was changed during that time.  </a:t>
            </a:r>
            <a:endParaRPr lang="en-US" dirty="0">
              <a:latin typeface="Comic Sans MS" pitchFamily="66" charset="0"/>
            </a:endParaRPr>
          </a:p>
        </p:txBody>
      </p:sp>
      <p:pic>
        <p:nvPicPr>
          <p:cNvPr id="1026" name="Picture 2" descr="D:\work\DataAnalysis\RPCStableRunning\20130331_eh1RpcDecrease\eh1_triggerRate.JPG"/>
          <p:cNvPicPr>
            <a:picLocks noChangeAspect="1" noChangeArrowheads="1"/>
          </p:cNvPicPr>
          <p:nvPr/>
        </p:nvPicPr>
        <p:blipFill>
          <a:blip r:embed="rId2" cstate="print"/>
          <a:srcRect/>
          <a:stretch>
            <a:fillRect/>
          </a:stretch>
        </p:blipFill>
        <p:spPr bwMode="auto">
          <a:xfrm>
            <a:off x="179512" y="3645024"/>
            <a:ext cx="3849041" cy="2399518"/>
          </a:xfrm>
          <a:prstGeom prst="rect">
            <a:avLst/>
          </a:prstGeom>
          <a:noFill/>
        </p:spPr>
      </p:pic>
      <p:pic>
        <p:nvPicPr>
          <p:cNvPr id="1027" name="Picture 3" descr="D:\work\DataAnalysis\RPCStableRunning\20130331_eh1RpcDecrease\eh1_eff.JPG"/>
          <p:cNvPicPr>
            <a:picLocks noChangeAspect="1" noChangeArrowheads="1"/>
          </p:cNvPicPr>
          <p:nvPr/>
        </p:nvPicPr>
        <p:blipFill>
          <a:blip r:embed="rId3" cstate="print"/>
          <a:srcRect/>
          <a:stretch>
            <a:fillRect/>
          </a:stretch>
        </p:blipFill>
        <p:spPr bwMode="auto">
          <a:xfrm>
            <a:off x="4499992" y="1196752"/>
            <a:ext cx="4378494" cy="2664296"/>
          </a:xfrm>
          <a:prstGeom prst="rect">
            <a:avLst/>
          </a:prstGeom>
          <a:noFill/>
        </p:spPr>
      </p:pic>
      <p:pic>
        <p:nvPicPr>
          <p:cNvPr id="1028" name="Picture 4" descr="D:\work\DataAnalysis\RPCStableRunning\20130331_eh1RpcDecrease\eh1_noise.JPG"/>
          <p:cNvPicPr>
            <a:picLocks noChangeAspect="1" noChangeArrowheads="1"/>
          </p:cNvPicPr>
          <p:nvPr/>
        </p:nvPicPr>
        <p:blipFill>
          <a:blip r:embed="rId4" cstate="print"/>
          <a:srcRect/>
          <a:stretch>
            <a:fillRect/>
          </a:stretch>
        </p:blipFill>
        <p:spPr bwMode="auto">
          <a:xfrm>
            <a:off x="4499992" y="3861048"/>
            <a:ext cx="4315966" cy="2601404"/>
          </a:xfrm>
          <a:prstGeom prst="rect">
            <a:avLst/>
          </a:prstGeom>
          <a:noFill/>
        </p:spPr>
      </p:pic>
      <p:sp>
        <p:nvSpPr>
          <p:cNvPr id="12" name="灯片编号占位符 11"/>
          <p:cNvSpPr>
            <a:spLocks noGrp="1"/>
          </p:cNvSpPr>
          <p:nvPr>
            <p:ph type="sldNum" sz="quarter" idx="12"/>
          </p:nvPr>
        </p:nvSpPr>
        <p:spPr/>
        <p:txBody>
          <a:bodyPr/>
          <a:lstStyle/>
          <a:p>
            <a:fld id="{0C913308-F349-4B6D-A68A-DD1791B4A57B}" type="slidenum">
              <a:rPr lang="zh-CN" altLang="en-US" smtClean="0"/>
              <a:pPr/>
              <a:t>4</a:t>
            </a:fld>
            <a:endParaRPr lang="zh-CN" altLang="en-US"/>
          </a:p>
        </p:txBody>
      </p:sp>
    </p:spTree>
    <p:extLst>
      <p:ext uri="{BB962C8B-B14F-4D97-AF65-F5344CB8AC3E}">
        <p14:creationId xmlns="" xmlns:p14="http://schemas.microsoft.com/office/powerpoint/2010/main" val="3341977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smtClean="0">
                <a:latin typeface="Comic Sans MS" pitchFamily="66" charset="0"/>
              </a:rPr>
              <a:t>Gas </a:t>
            </a:r>
            <a:r>
              <a:rPr lang="en-US" sz="3000" dirty="0" smtClean="0">
                <a:latin typeface="Comic Sans MS" pitchFamily="66" charset="0"/>
              </a:rPr>
              <a:t>chromatograms</a:t>
            </a:r>
            <a:r>
              <a:rPr lang="en-US" altLang="zh-CN" sz="3000" dirty="0" smtClean="0">
                <a:latin typeface="Comic Sans MS" pitchFamily="66" charset="0"/>
              </a:rPr>
              <a:t> </a:t>
            </a:r>
            <a:r>
              <a:rPr lang="en-US" altLang="zh-CN" sz="2400" dirty="0" smtClean="0">
                <a:latin typeface="Comic Sans MS" pitchFamily="66" charset="0"/>
              </a:rPr>
              <a:t>(</a:t>
            </a:r>
            <a:r>
              <a:rPr lang="en-US" altLang="zh-CN" sz="2400" dirty="0" err="1" smtClean="0">
                <a:latin typeface="Comic Sans MS" pitchFamily="66" charset="0"/>
              </a:rPr>
              <a:t>Changguo</a:t>
            </a:r>
            <a:r>
              <a:rPr lang="en-US" altLang="zh-CN" sz="2400" dirty="0" smtClean="0">
                <a:latin typeface="Comic Sans MS" pitchFamily="66" charset="0"/>
              </a:rPr>
              <a:t>)</a:t>
            </a:r>
            <a:endParaRPr lang="en-US" sz="2400" dirty="0">
              <a:latin typeface="Comic Sans MS" pitchFamily="66" charset="0"/>
            </a:endParaRPr>
          </a:p>
        </p:txBody>
      </p:sp>
      <p:sp>
        <p:nvSpPr>
          <p:cNvPr id="7" name="Content Placeholder 6"/>
          <p:cNvSpPr>
            <a:spLocks noGrp="1"/>
          </p:cNvSpPr>
          <p:nvPr>
            <p:ph idx="1"/>
          </p:nvPr>
        </p:nvSpPr>
        <p:spPr>
          <a:xfrm>
            <a:off x="457200" y="1219200"/>
            <a:ext cx="8435280" cy="4678363"/>
          </a:xfrm>
        </p:spPr>
        <p:txBody>
          <a:bodyPr>
            <a:normAutofit/>
          </a:bodyPr>
          <a:lstStyle/>
          <a:p>
            <a:pPr marL="0" indent="0">
              <a:buNone/>
            </a:pPr>
            <a:r>
              <a:rPr lang="en-US" sz="1800" dirty="0" smtClean="0">
                <a:latin typeface="Comic Sans MS" pitchFamily="66" charset="0"/>
              </a:rPr>
              <a:t>We did find some small peaks stand out during that period.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1876425"/>
            <a:ext cx="3609975" cy="391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Box 11"/>
          <p:cNvSpPr txBox="1"/>
          <p:nvPr/>
        </p:nvSpPr>
        <p:spPr>
          <a:xfrm>
            <a:off x="4648200" y="2895600"/>
            <a:ext cx="1752600" cy="381000"/>
          </a:xfrm>
          <a:prstGeom prst="rect">
            <a:avLst/>
          </a:prstGeom>
          <a:noFill/>
        </p:spPr>
        <p:txBody>
          <a:bodyPr wrap="square" rtlCol="0">
            <a:spAutoFit/>
          </a:bodyPr>
          <a:lstStyle/>
          <a:p>
            <a:r>
              <a:rPr lang="en-US" dirty="0" smtClean="0"/>
              <a:t>2/23/2013 EH#1</a:t>
            </a:r>
            <a:endParaRPr lang="en-US" dirty="0"/>
          </a:p>
        </p:txBody>
      </p:sp>
      <p:sp>
        <p:nvSpPr>
          <p:cNvPr id="3" name="TextBox 2"/>
          <p:cNvSpPr txBox="1"/>
          <p:nvPr/>
        </p:nvSpPr>
        <p:spPr>
          <a:xfrm>
            <a:off x="2971800" y="4130643"/>
            <a:ext cx="1219200" cy="738664"/>
          </a:xfrm>
          <a:prstGeom prst="rect">
            <a:avLst/>
          </a:prstGeom>
          <a:noFill/>
        </p:spPr>
        <p:txBody>
          <a:bodyPr wrap="square" rtlCol="0">
            <a:spAutoFit/>
          </a:bodyPr>
          <a:lstStyle/>
          <a:p>
            <a:r>
              <a:rPr lang="en-US" sz="1400" dirty="0" smtClean="0"/>
              <a:t>2 additional peaks showed up</a:t>
            </a:r>
            <a:endParaRPr lang="en-US" sz="1400" dirty="0"/>
          </a:p>
        </p:txBody>
      </p:sp>
      <p:cxnSp>
        <p:nvCxnSpPr>
          <p:cNvPr id="5" name="Straight Arrow Connector 4"/>
          <p:cNvCxnSpPr/>
          <p:nvPr/>
        </p:nvCxnSpPr>
        <p:spPr>
          <a:xfrm flipH="1">
            <a:off x="2971800" y="4359243"/>
            <a:ext cx="533400" cy="995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05200" y="4359243"/>
            <a:ext cx="304800" cy="995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7600" y="5354797"/>
            <a:ext cx="228600" cy="2236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57500" y="5354797"/>
            <a:ext cx="228600" cy="2236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5</a:t>
            </a:fld>
            <a:endParaRPr lang="zh-CN" altLang="en-US"/>
          </a:p>
        </p:txBody>
      </p:sp>
    </p:spTree>
    <p:extLst>
      <p:ext uri="{BB962C8B-B14F-4D97-AF65-F5344CB8AC3E}">
        <p14:creationId xmlns="" xmlns:p14="http://schemas.microsoft.com/office/powerpoint/2010/main" val="3405263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r>
              <a:rPr lang="en-US" sz="3000" dirty="0" smtClean="0">
                <a:latin typeface="Comic Sans MS" pitchFamily="66" charset="0"/>
              </a:rPr>
              <a:t>A possible explanation of the performance </a:t>
            </a:r>
            <a:r>
              <a:rPr lang="en-US" sz="3000" dirty="0" smtClean="0">
                <a:latin typeface="Comic Sans MS" pitchFamily="66" charset="0"/>
              </a:rPr>
              <a:t>degradation</a:t>
            </a:r>
            <a:r>
              <a:rPr lang="en-US" altLang="zh-CN" sz="3200" dirty="0" smtClean="0">
                <a:latin typeface="Comic Sans MS" pitchFamily="66" charset="0"/>
              </a:rPr>
              <a:t> (</a:t>
            </a:r>
            <a:r>
              <a:rPr lang="en-US" altLang="zh-CN" sz="3200" dirty="0" err="1" smtClean="0">
                <a:latin typeface="Comic Sans MS" pitchFamily="66" charset="0"/>
              </a:rPr>
              <a:t>Changguo</a:t>
            </a:r>
            <a:r>
              <a:rPr lang="en-US" altLang="zh-CN" sz="3200" dirty="0" smtClean="0">
                <a:latin typeface="Comic Sans MS" pitchFamily="66" charset="0"/>
              </a:rPr>
              <a:t>)</a:t>
            </a:r>
            <a:r>
              <a:rPr lang="en-US" sz="3000" dirty="0" smtClean="0">
                <a:latin typeface="Comic Sans MS" pitchFamily="66" charset="0"/>
              </a:rPr>
              <a:t> </a:t>
            </a:r>
            <a:endParaRPr lang="en-US" sz="3000" dirty="0">
              <a:latin typeface="Comic Sans MS" pitchFamily="66" charset="0"/>
            </a:endParaRPr>
          </a:p>
        </p:txBody>
      </p:sp>
      <p:sp>
        <p:nvSpPr>
          <p:cNvPr id="7" name="Content Placeholder 6"/>
          <p:cNvSpPr>
            <a:spLocks noGrp="1"/>
          </p:cNvSpPr>
          <p:nvPr>
            <p:ph idx="1"/>
          </p:nvPr>
        </p:nvSpPr>
        <p:spPr>
          <a:xfrm>
            <a:off x="457200" y="1219201"/>
            <a:ext cx="8229600" cy="1295400"/>
          </a:xfrm>
        </p:spPr>
        <p:txBody>
          <a:bodyPr>
            <a:noAutofit/>
          </a:bodyPr>
          <a:lstStyle/>
          <a:p>
            <a:pPr marL="0" indent="0">
              <a:buNone/>
            </a:pPr>
            <a:r>
              <a:rPr lang="en-US" sz="1800" dirty="0" smtClean="0">
                <a:latin typeface="Comic Sans MS" pitchFamily="66" charset="0"/>
              </a:rPr>
              <a:t>As I learned from </a:t>
            </a:r>
            <a:r>
              <a:rPr lang="en-US" sz="1800" dirty="0" err="1" smtClean="0">
                <a:latin typeface="Comic Sans MS" pitchFamily="66" charset="0"/>
              </a:rPr>
              <a:t>Jilei</a:t>
            </a:r>
            <a:r>
              <a:rPr lang="en-US" sz="1800" dirty="0" smtClean="0">
                <a:latin typeface="Comic Sans MS" pitchFamily="66" charset="0"/>
              </a:rPr>
              <a:t> and </a:t>
            </a:r>
            <a:r>
              <a:rPr lang="en-US" sz="1800" dirty="0" err="1" smtClean="0">
                <a:latin typeface="Comic Sans MS" pitchFamily="66" charset="0"/>
              </a:rPr>
              <a:t>Hansheng</a:t>
            </a:r>
            <a:r>
              <a:rPr lang="en-US" sz="1800" dirty="0" smtClean="0">
                <a:latin typeface="Comic Sans MS" pitchFamily="66" charset="0"/>
              </a:rPr>
              <a:t>, EH#1 changed R134A at 8:35 am, 2/23, changed </a:t>
            </a:r>
            <a:r>
              <a:rPr lang="en-US" sz="1800" dirty="0" err="1" smtClean="0">
                <a:latin typeface="Comic Sans MS" pitchFamily="66" charset="0"/>
              </a:rPr>
              <a:t>Isobutane</a:t>
            </a:r>
            <a:r>
              <a:rPr lang="en-US" sz="1800" dirty="0" smtClean="0">
                <a:latin typeface="Comic Sans MS" pitchFamily="66" charset="0"/>
              </a:rPr>
              <a:t> at 22:00, 03/05. We trace down the seen extra small peaks and to see which gas cylinder is responsible to these extra peaks thru the following chromatograms: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4582" y="2743200"/>
            <a:ext cx="4155341" cy="2486025"/>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24400" y="2723829"/>
            <a:ext cx="4305300" cy="2505395"/>
          </a:xfrm>
          <a:prstGeom prst="rect">
            <a:avLst/>
          </a:prstGeom>
        </p:spPr>
      </p:pic>
      <p:sp>
        <p:nvSpPr>
          <p:cNvPr id="14" name="TextBox 13"/>
          <p:cNvSpPr txBox="1"/>
          <p:nvPr/>
        </p:nvSpPr>
        <p:spPr>
          <a:xfrm>
            <a:off x="194582" y="5334000"/>
            <a:ext cx="4155341" cy="646331"/>
          </a:xfrm>
          <a:prstGeom prst="rect">
            <a:avLst/>
          </a:prstGeom>
          <a:noFill/>
        </p:spPr>
        <p:txBody>
          <a:bodyPr wrap="square" rtlCol="0">
            <a:spAutoFit/>
          </a:bodyPr>
          <a:lstStyle/>
          <a:p>
            <a:r>
              <a:rPr lang="en-US" dirty="0" smtClean="0">
                <a:latin typeface="Comic Sans MS" pitchFamily="66" charset="0"/>
              </a:rPr>
              <a:t>1/23/2013 chromatogram showed no extra peaks. </a:t>
            </a:r>
            <a:endParaRPr lang="en-US" dirty="0">
              <a:latin typeface="Comic Sans MS" pitchFamily="66" charset="0"/>
            </a:endParaRPr>
          </a:p>
        </p:txBody>
      </p:sp>
      <p:sp>
        <p:nvSpPr>
          <p:cNvPr id="20" name="TextBox 19"/>
          <p:cNvSpPr txBox="1"/>
          <p:nvPr/>
        </p:nvSpPr>
        <p:spPr>
          <a:xfrm>
            <a:off x="4722420" y="5231204"/>
            <a:ext cx="4155341" cy="1200329"/>
          </a:xfrm>
          <a:prstGeom prst="rect">
            <a:avLst/>
          </a:prstGeom>
          <a:noFill/>
        </p:spPr>
        <p:txBody>
          <a:bodyPr wrap="square" rtlCol="0">
            <a:spAutoFit/>
          </a:bodyPr>
          <a:lstStyle/>
          <a:p>
            <a:r>
              <a:rPr lang="en-US" dirty="0" smtClean="0">
                <a:latin typeface="Comic Sans MS" pitchFamily="66" charset="0"/>
              </a:rPr>
              <a:t>2/21/2013 chromatogram showed no extra peaks, that means before R134A change, there was no extra impurity peak. </a:t>
            </a:r>
            <a:endParaRPr lang="en-US" dirty="0">
              <a:latin typeface="Comic Sans MS" pitchFamily="66" charset="0"/>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pPr/>
              <a:t>6</a:t>
            </a:fld>
            <a:endParaRPr lang="zh-CN" altLang="en-US"/>
          </a:p>
        </p:txBody>
      </p:sp>
    </p:spTree>
    <p:extLst>
      <p:ext uri="{BB962C8B-B14F-4D97-AF65-F5344CB8AC3E}">
        <p14:creationId xmlns="" xmlns:p14="http://schemas.microsoft.com/office/powerpoint/2010/main" val="548850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r>
              <a:rPr lang="en-US" sz="3000" dirty="0" smtClean="0">
                <a:latin typeface="Comic Sans MS" pitchFamily="66" charset="0"/>
              </a:rPr>
              <a:t>A possible explanation of the performance degradation (cont’d) </a:t>
            </a:r>
            <a:endParaRPr lang="en-US" sz="3000" dirty="0">
              <a:latin typeface="Comic Sans MS" pitchFamily="66" charset="0"/>
            </a:endParaRPr>
          </a:p>
        </p:txBody>
      </p:sp>
      <p:sp>
        <p:nvSpPr>
          <p:cNvPr id="7" name="Content Placeholder 6"/>
          <p:cNvSpPr>
            <a:spLocks noGrp="1"/>
          </p:cNvSpPr>
          <p:nvPr>
            <p:ph idx="1"/>
          </p:nvPr>
        </p:nvSpPr>
        <p:spPr>
          <a:xfrm>
            <a:off x="40642" y="4324036"/>
            <a:ext cx="4504639" cy="2019926"/>
          </a:xfrm>
          <a:solidFill>
            <a:srgbClr val="FFFFCC">
              <a:alpha val="98824"/>
            </a:srgbClr>
          </a:solidFill>
        </p:spPr>
        <p:txBody>
          <a:bodyPr>
            <a:noAutofit/>
          </a:bodyPr>
          <a:lstStyle/>
          <a:p>
            <a:pPr marL="0" indent="0">
              <a:buNone/>
            </a:pPr>
            <a:r>
              <a:rPr lang="en-US" sz="1800" dirty="0" smtClean="0">
                <a:latin typeface="Comic Sans MS" pitchFamily="66" charset="0"/>
              </a:rPr>
              <a:t>Since 2/25 to now the small peaks remain in the chromatogram, however there is a tendency that the extra peaks are diminishing. This might be a clue that these peaks are produced by lighter impurity of R134A, which is boiling off faster than R134A.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2689" y="3654319"/>
            <a:ext cx="4155341" cy="646331"/>
          </a:xfrm>
          <a:prstGeom prst="rect">
            <a:avLst/>
          </a:prstGeom>
          <a:noFill/>
        </p:spPr>
        <p:txBody>
          <a:bodyPr wrap="square" rtlCol="0">
            <a:spAutoFit/>
          </a:bodyPr>
          <a:lstStyle/>
          <a:p>
            <a:r>
              <a:rPr lang="en-US" dirty="0" smtClean="0">
                <a:latin typeface="Comic Sans MS" pitchFamily="66" charset="0"/>
              </a:rPr>
              <a:t>2/25/2013 chromatogram showed profound extra peaks. </a:t>
            </a:r>
            <a:endParaRPr lang="en-US" dirty="0">
              <a:latin typeface="Comic Sans MS" pitchFamily="66" charset="0"/>
            </a:endParaRPr>
          </a:p>
        </p:txBody>
      </p:sp>
      <p:sp>
        <p:nvSpPr>
          <p:cNvPr id="20" name="TextBox 19"/>
          <p:cNvSpPr txBox="1"/>
          <p:nvPr/>
        </p:nvSpPr>
        <p:spPr>
          <a:xfrm>
            <a:off x="5105400" y="5333999"/>
            <a:ext cx="3391237" cy="646331"/>
          </a:xfrm>
          <a:prstGeom prst="rect">
            <a:avLst/>
          </a:prstGeom>
          <a:noFill/>
        </p:spPr>
        <p:txBody>
          <a:bodyPr wrap="square" rtlCol="0">
            <a:spAutoFit/>
          </a:bodyPr>
          <a:lstStyle/>
          <a:p>
            <a:r>
              <a:rPr lang="en-US" dirty="0" smtClean="0">
                <a:latin typeface="Comic Sans MS" pitchFamily="66" charset="0"/>
              </a:rPr>
              <a:t>3/20 and 3/28 chromatogram showed smaller peaks. </a:t>
            </a:r>
            <a:endParaRPr lang="en-US" dirty="0">
              <a:latin typeface="Comic Sans MS" pitchFamily="66"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6156" y="1272639"/>
            <a:ext cx="3808409" cy="2388607"/>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45281" y="1295400"/>
            <a:ext cx="3951355" cy="1863376"/>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01" y="3276600"/>
            <a:ext cx="3924636" cy="1828800"/>
          </a:xfrm>
          <a:prstGeom prst="rect">
            <a:avLst/>
          </a:prstGeom>
        </p:spPr>
      </p:pic>
      <p:sp>
        <p:nvSpPr>
          <p:cNvPr id="11" name="TextBox 10"/>
          <p:cNvSpPr txBox="1"/>
          <p:nvPr/>
        </p:nvSpPr>
        <p:spPr>
          <a:xfrm>
            <a:off x="5715000" y="1676400"/>
            <a:ext cx="1219200" cy="381000"/>
          </a:xfrm>
          <a:prstGeom prst="rect">
            <a:avLst/>
          </a:prstGeom>
          <a:noFill/>
        </p:spPr>
        <p:txBody>
          <a:bodyPr wrap="square" rtlCol="0">
            <a:spAutoFit/>
          </a:bodyPr>
          <a:lstStyle/>
          <a:p>
            <a:r>
              <a:rPr lang="en-US" dirty="0" smtClean="0"/>
              <a:t>3/20/2013</a:t>
            </a:r>
            <a:endParaRPr lang="en-US" dirty="0"/>
          </a:p>
        </p:txBody>
      </p:sp>
      <p:sp>
        <p:nvSpPr>
          <p:cNvPr id="12" name="TextBox 11"/>
          <p:cNvSpPr txBox="1"/>
          <p:nvPr/>
        </p:nvSpPr>
        <p:spPr>
          <a:xfrm>
            <a:off x="5715000" y="3733800"/>
            <a:ext cx="1371600" cy="375805"/>
          </a:xfrm>
          <a:prstGeom prst="rect">
            <a:avLst/>
          </a:prstGeom>
          <a:noFill/>
        </p:spPr>
        <p:txBody>
          <a:bodyPr wrap="square" rtlCol="0">
            <a:spAutoFit/>
          </a:bodyPr>
          <a:lstStyle/>
          <a:p>
            <a:r>
              <a:rPr lang="en-US" dirty="0" smtClean="0"/>
              <a:t>3/28/2013</a:t>
            </a:r>
            <a:endParaRPr lang="en-US" dirty="0"/>
          </a:p>
        </p:txBody>
      </p:sp>
      <p:sp>
        <p:nvSpPr>
          <p:cNvPr id="13" name="Oval 12"/>
          <p:cNvSpPr/>
          <p:nvPr/>
        </p:nvSpPr>
        <p:spPr>
          <a:xfrm>
            <a:off x="2514600" y="3429000"/>
            <a:ext cx="152400" cy="225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3435927"/>
            <a:ext cx="152400" cy="225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7</a:t>
            </a:fld>
            <a:endParaRPr lang="zh-CN" altLang="en-US"/>
          </a:p>
        </p:txBody>
      </p:sp>
    </p:spTree>
    <p:extLst>
      <p:ext uri="{BB962C8B-B14F-4D97-AF65-F5344CB8AC3E}">
        <p14:creationId xmlns="" xmlns:p14="http://schemas.microsoft.com/office/powerpoint/2010/main" val="1925984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0"/>
            <a:ext cx="8229600" cy="652934"/>
          </a:xfrm>
        </p:spPr>
        <p:txBody>
          <a:bodyPr>
            <a:normAutofit fontScale="90000"/>
          </a:bodyPr>
          <a:lstStyle/>
          <a:p>
            <a:r>
              <a:rPr lang="en-US" altLang="zh-CN" dirty="0" smtClean="0"/>
              <a:t>Puzzling</a:t>
            </a:r>
            <a:endParaRPr lang="zh-CN" altLang="en-US" dirty="0"/>
          </a:p>
        </p:txBody>
      </p:sp>
      <p:sp>
        <p:nvSpPr>
          <p:cNvPr id="3" name="内容占位符 2"/>
          <p:cNvSpPr>
            <a:spLocks noGrp="1"/>
          </p:cNvSpPr>
          <p:nvPr>
            <p:ph idx="1"/>
          </p:nvPr>
        </p:nvSpPr>
        <p:spPr>
          <a:xfrm>
            <a:off x="457200" y="4653137"/>
            <a:ext cx="3394720" cy="1008111"/>
          </a:xfrm>
        </p:spPr>
        <p:txBody>
          <a:bodyPr>
            <a:normAutofit fontScale="77500" lnSpcReduction="20000"/>
          </a:bodyPr>
          <a:lstStyle/>
          <a:p>
            <a:r>
              <a:rPr lang="en-US" altLang="zh-CN" dirty="0" smtClean="0"/>
              <a:t>An almost exhaust cylinder, but no extra peak found from GC.</a:t>
            </a:r>
            <a:endParaRPr lang="zh-CN" altLang="en-US" dirty="0"/>
          </a:p>
        </p:txBody>
      </p:sp>
      <p:pic>
        <p:nvPicPr>
          <p:cNvPr id="4" name="Picture 3" descr="D:\work\DataAnalysis\RPCStableRunning\20130331_eh1RpcDecrease\eh1_eff.JPG"/>
          <p:cNvPicPr>
            <a:picLocks noChangeAspect="1" noChangeArrowheads="1"/>
          </p:cNvPicPr>
          <p:nvPr/>
        </p:nvPicPr>
        <p:blipFill>
          <a:blip r:embed="rId2" cstate="print"/>
          <a:srcRect/>
          <a:stretch>
            <a:fillRect/>
          </a:stretch>
        </p:blipFill>
        <p:spPr bwMode="auto">
          <a:xfrm>
            <a:off x="971599" y="620689"/>
            <a:ext cx="6626909" cy="4032448"/>
          </a:xfrm>
          <a:prstGeom prst="rect">
            <a:avLst/>
          </a:prstGeom>
          <a:noFill/>
        </p:spPr>
      </p:pic>
      <p:cxnSp>
        <p:nvCxnSpPr>
          <p:cNvPr id="6" name="直接连接符 5"/>
          <p:cNvCxnSpPr/>
          <p:nvPr/>
        </p:nvCxnSpPr>
        <p:spPr>
          <a:xfrm>
            <a:off x="4644008" y="980729"/>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83968" y="3429001"/>
            <a:ext cx="1224136" cy="646331"/>
          </a:xfrm>
          <a:prstGeom prst="rect">
            <a:avLst/>
          </a:prstGeom>
          <a:noFill/>
        </p:spPr>
        <p:txBody>
          <a:bodyPr wrap="square" rtlCol="0">
            <a:spAutoFit/>
          </a:bodyPr>
          <a:lstStyle/>
          <a:p>
            <a:r>
              <a:rPr lang="en-US" altLang="zh-CN" dirty="0" smtClean="0"/>
              <a:t>02/23 R134a</a:t>
            </a:r>
            <a:endParaRPr lang="zh-CN" altLang="en-US" dirty="0"/>
          </a:p>
        </p:txBody>
      </p:sp>
      <p:sp>
        <p:nvSpPr>
          <p:cNvPr id="10" name="内容占位符 2"/>
          <p:cNvSpPr txBox="1">
            <a:spLocks/>
          </p:cNvSpPr>
          <p:nvPr/>
        </p:nvSpPr>
        <p:spPr>
          <a:xfrm>
            <a:off x="5076056" y="4725145"/>
            <a:ext cx="3682752" cy="1008111"/>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A new cylinder, 2 extra peaks found from GC, but efficiency </a:t>
            </a:r>
            <a:r>
              <a:rPr lang="en-US" altLang="zh-CN" sz="3200" dirty="0" smtClean="0"/>
              <a:t>is going up.</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直接箭头连接符 11"/>
          <p:cNvCxnSpPr/>
          <p:nvPr/>
        </p:nvCxnSpPr>
        <p:spPr>
          <a:xfrm flipV="1">
            <a:off x="2195736" y="2348881"/>
            <a:ext cx="2016224"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4932040" y="2420888"/>
            <a:ext cx="504056" cy="2304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640831" y="836713"/>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92080" y="2276873"/>
            <a:ext cx="1224136" cy="646331"/>
          </a:xfrm>
          <a:prstGeom prst="rect">
            <a:avLst/>
          </a:prstGeom>
          <a:noFill/>
        </p:spPr>
        <p:txBody>
          <a:bodyPr wrap="square" rtlCol="0">
            <a:spAutoFit/>
          </a:bodyPr>
          <a:lstStyle/>
          <a:p>
            <a:r>
              <a:rPr lang="en-US" altLang="zh-CN" dirty="0" smtClean="0"/>
              <a:t>03/05 </a:t>
            </a:r>
            <a:r>
              <a:rPr lang="en-US" altLang="zh-CN" dirty="0" err="1" smtClean="0"/>
              <a:t>isobutane</a:t>
            </a:r>
            <a:endParaRPr lang="zh-CN" altLang="en-US" dirty="0"/>
          </a:p>
        </p:txBody>
      </p:sp>
      <p:sp>
        <p:nvSpPr>
          <p:cNvPr id="23" name="灯片编号占位符 22"/>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14" name="TextBox 13"/>
          <p:cNvSpPr txBox="1"/>
          <p:nvPr/>
        </p:nvSpPr>
        <p:spPr>
          <a:xfrm>
            <a:off x="827584" y="5733256"/>
            <a:ext cx="7992888" cy="954107"/>
          </a:xfrm>
          <a:prstGeom prst="rect">
            <a:avLst/>
          </a:prstGeom>
          <a:noFill/>
        </p:spPr>
        <p:txBody>
          <a:bodyPr wrap="square" rtlCol="0">
            <a:spAutoFit/>
          </a:bodyPr>
          <a:lstStyle/>
          <a:p>
            <a:r>
              <a:rPr lang="en-US" altLang="zh-CN" sz="2800" dirty="0" smtClean="0"/>
              <a:t>Efficiency valley may not caused by the extra peaks.</a:t>
            </a:r>
          </a:p>
          <a:p>
            <a:r>
              <a:rPr lang="en-US" altLang="zh-CN" sz="2800" dirty="0" smtClean="0"/>
              <a:t>But it strongly relate to gas cylinder change.</a:t>
            </a:r>
            <a:endParaRPr lang="zh-CN" alt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R134a </a:t>
            </a:r>
            <a:r>
              <a:rPr lang="en-US" altLang="zh-CN" dirty="0" err="1" smtClean="0"/>
              <a:t>exaust</a:t>
            </a:r>
            <a:endParaRPr lang="zh-CN" altLang="en-US" dirty="0"/>
          </a:p>
        </p:txBody>
      </p:sp>
      <p:grpSp>
        <p:nvGrpSpPr>
          <p:cNvPr id="8" name="组合 7"/>
          <p:cNvGrpSpPr/>
          <p:nvPr/>
        </p:nvGrpSpPr>
        <p:grpSpPr>
          <a:xfrm>
            <a:off x="1259632" y="1268760"/>
            <a:ext cx="6788621" cy="4113748"/>
            <a:chOff x="1331640" y="1700808"/>
            <a:chExt cx="6788621" cy="4113748"/>
          </a:xfrm>
        </p:grpSpPr>
        <p:pic>
          <p:nvPicPr>
            <p:cNvPr id="5122" name="Picture 2" descr="C:\Users\xujl\Desktop\134a.JPG"/>
            <p:cNvPicPr>
              <a:picLocks noChangeAspect="1" noChangeArrowheads="1"/>
            </p:cNvPicPr>
            <p:nvPr/>
          </p:nvPicPr>
          <p:blipFill>
            <a:blip r:embed="rId2" cstate="print"/>
            <a:srcRect/>
            <a:stretch>
              <a:fillRect/>
            </a:stretch>
          </p:blipFill>
          <p:spPr bwMode="auto">
            <a:xfrm>
              <a:off x="1331640" y="1700808"/>
              <a:ext cx="6788621" cy="3692195"/>
            </a:xfrm>
            <a:prstGeom prst="rect">
              <a:avLst/>
            </a:prstGeom>
            <a:noFill/>
          </p:spPr>
        </p:pic>
        <p:cxnSp>
          <p:nvCxnSpPr>
            <p:cNvPr id="5" name="直接连接符 4"/>
            <p:cNvCxnSpPr/>
            <p:nvPr/>
          </p:nvCxnSpPr>
          <p:spPr>
            <a:xfrm>
              <a:off x="4106085" y="2132856"/>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35896" y="5445224"/>
              <a:ext cx="1224136" cy="369332"/>
            </a:xfrm>
            <a:prstGeom prst="rect">
              <a:avLst/>
            </a:prstGeom>
            <a:noFill/>
          </p:spPr>
          <p:txBody>
            <a:bodyPr wrap="square" rtlCol="0">
              <a:spAutoFit/>
            </a:bodyPr>
            <a:lstStyle/>
            <a:p>
              <a:r>
                <a:rPr lang="en-US" altLang="zh-CN" dirty="0" smtClean="0"/>
                <a:t>02/23</a:t>
              </a:r>
              <a:endParaRPr lang="zh-CN" altLang="en-US" dirty="0"/>
            </a:p>
          </p:txBody>
        </p:sp>
        <p:sp>
          <p:nvSpPr>
            <p:cNvPr id="7" name="TextBox 6"/>
            <p:cNvSpPr txBox="1"/>
            <p:nvPr/>
          </p:nvSpPr>
          <p:spPr>
            <a:xfrm>
              <a:off x="1763688" y="2051556"/>
              <a:ext cx="2304256" cy="369332"/>
            </a:xfrm>
            <a:prstGeom prst="rect">
              <a:avLst/>
            </a:prstGeom>
            <a:noFill/>
          </p:spPr>
          <p:txBody>
            <a:bodyPr wrap="square" rtlCol="0">
              <a:spAutoFit/>
            </a:bodyPr>
            <a:lstStyle/>
            <a:p>
              <a:r>
                <a:rPr lang="en-US" altLang="zh-CN" dirty="0" smtClean="0"/>
                <a:t>Pressure of R134a</a:t>
              </a:r>
              <a:endParaRPr lang="zh-CN" altLang="en-US" dirty="0"/>
            </a:p>
          </p:txBody>
        </p:sp>
      </p:grpSp>
      <p:sp>
        <p:nvSpPr>
          <p:cNvPr id="9" name="TextBox 8"/>
          <p:cNvSpPr txBox="1"/>
          <p:nvPr/>
        </p:nvSpPr>
        <p:spPr>
          <a:xfrm>
            <a:off x="755576" y="5517232"/>
            <a:ext cx="8208912" cy="1015663"/>
          </a:xfrm>
          <a:prstGeom prst="rect">
            <a:avLst/>
          </a:prstGeom>
          <a:noFill/>
        </p:spPr>
        <p:txBody>
          <a:bodyPr wrap="square" rtlCol="0">
            <a:spAutoFit/>
          </a:bodyPr>
          <a:lstStyle/>
          <a:p>
            <a:r>
              <a:rPr lang="en-US" altLang="zh-CN" sz="2000" dirty="0" smtClean="0">
                <a:solidFill>
                  <a:srgbClr val="FF0000"/>
                </a:solidFill>
              </a:rPr>
              <a:t>To be safe side, I suggest if the rest of R134a gas &lt;5kg in </a:t>
            </a:r>
            <a:r>
              <a:rPr lang="en-US" altLang="zh-CN" sz="2000" dirty="0" err="1" smtClean="0">
                <a:solidFill>
                  <a:srgbClr val="FF0000"/>
                </a:solidFill>
              </a:rPr>
              <a:t>cylider</a:t>
            </a:r>
            <a:r>
              <a:rPr lang="en-US" altLang="zh-CN" sz="2000" dirty="0" smtClean="0">
                <a:solidFill>
                  <a:srgbClr val="FF0000"/>
                </a:solidFill>
              </a:rPr>
              <a:t>, we’d better not use it. </a:t>
            </a:r>
            <a:r>
              <a:rPr lang="en-US" altLang="zh-CN" sz="2000" dirty="0" smtClean="0"/>
              <a:t>Means we just use about 95% gas of the cylinder.</a:t>
            </a:r>
          </a:p>
          <a:p>
            <a:r>
              <a:rPr lang="en-US" altLang="zh-CN" sz="2000" dirty="0" smtClean="0">
                <a:solidFill>
                  <a:srgbClr val="FF0000"/>
                </a:solidFill>
              </a:rPr>
              <a:t>So gas operator is better to change the bottle a couple of days in advance.</a:t>
            </a:r>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960</Words>
  <Application>Microsoft Office PowerPoint</Application>
  <PresentationFormat>全屏显示(4:3)</PresentationFormat>
  <Paragraphs>106</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RPC Operation</vt:lpstr>
      <vt:lpstr>Outline</vt:lpstr>
      <vt:lpstr>EH1 RPC gas purity</vt:lpstr>
      <vt:lpstr>Performance of EH#1 RPC </vt:lpstr>
      <vt:lpstr>Gas chromatograms (Changguo)</vt:lpstr>
      <vt:lpstr>A possible explanation of the performance degradation (Changguo) </vt:lpstr>
      <vt:lpstr>A possible explanation of the performance degradation (cont’d) </vt:lpstr>
      <vt:lpstr>Puzzling</vt:lpstr>
      <vt:lpstr>R134a exaust</vt:lpstr>
      <vt:lpstr>Gas peaks shifting(Changguo)</vt:lpstr>
      <vt:lpstr>HV </vt:lpstr>
      <vt:lpstr>Electronics</vt:lpstr>
      <vt:lpstr>EH2 running status</vt:lpstr>
      <vt:lpstr>EH3 running status</vt:lpstr>
      <vt:lpstr>About EH3 5.5 dead module</vt:lpstr>
      <vt:lpstr>幻灯片 16</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xujl</dc:creator>
  <cp:lastModifiedBy>xujl</cp:lastModifiedBy>
  <cp:revision>311</cp:revision>
  <dcterms:created xsi:type="dcterms:W3CDTF">2013-04-02T13:22:52Z</dcterms:created>
  <dcterms:modified xsi:type="dcterms:W3CDTF">2013-04-03T00:56:52Z</dcterms:modified>
</cp:coreProperties>
</file>