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57" r:id="rId4"/>
    <p:sldId id="261" r:id="rId5"/>
    <p:sldId id="262" r:id="rId6"/>
    <p:sldId id="260" r:id="rId7"/>
    <p:sldId id="25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6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FEEDD3-B20C-4D74-8655-8DB440EE3C31}" type="datetimeFigureOut">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50557-CAFC-44FC-98BA-1F0FFFAA448E}" type="slidenum">
              <a:rPr lang="en-US" smtClean="0"/>
              <a:t>‹#›</a:t>
            </a:fld>
            <a:endParaRPr lang="en-US"/>
          </a:p>
        </p:txBody>
      </p:sp>
    </p:spTree>
    <p:extLst>
      <p:ext uri="{BB962C8B-B14F-4D97-AF65-F5344CB8AC3E}">
        <p14:creationId xmlns:p14="http://schemas.microsoft.com/office/powerpoint/2010/main" val="373639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EEDD3-B20C-4D74-8655-8DB440EE3C31}" type="datetimeFigureOut">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50557-CAFC-44FC-98BA-1F0FFFAA448E}" type="slidenum">
              <a:rPr lang="en-US" smtClean="0"/>
              <a:t>‹#›</a:t>
            </a:fld>
            <a:endParaRPr lang="en-US"/>
          </a:p>
        </p:txBody>
      </p:sp>
    </p:spTree>
    <p:extLst>
      <p:ext uri="{BB962C8B-B14F-4D97-AF65-F5344CB8AC3E}">
        <p14:creationId xmlns:p14="http://schemas.microsoft.com/office/powerpoint/2010/main" val="396692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EEDD3-B20C-4D74-8655-8DB440EE3C31}" type="datetimeFigureOut">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50557-CAFC-44FC-98BA-1F0FFFAA448E}" type="slidenum">
              <a:rPr lang="en-US" smtClean="0"/>
              <a:t>‹#›</a:t>
            </a:fld>
            <a:endParaRPr lang="en-US"/>
          </a:p>
        </p:txBody>
      </p:sp>
    </p:spTree>
    <p:extLst>
      <p:ext uri="{BB962C8B-B14F-4D97-AF65-F5344CB8AC3E}">
        <p14:creationId xmlns:p14="http://schemas.microsoft.com/office/powerpoint/2010/main" val="240369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EEDD3-B20C-4D74-8655-8DB440EE3C31}" type="datetimeFigureOut">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50557-CAFC-44FC-98BA-1F0FFFAA448E}" type="slidenum">
              <a:rPr lang="en-US" smtClean="0"/>
              <a:t>‹#›</a:t>
            </a:fld>
            <a:endParaRPr lang="en-US"/>
          </a:p>
        </p:txBody>
      </p:sp>
    </p:spTree>
    <p:extLst>
      <p:ext uri="{BB962C8B-B14F-4D97-AF65-F5344CB8AC3E}">
        <p14:creationId xmlns:p14="http://schemas.microsoft.com/office/powerpoint/2010/main" val="278144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EEDD3-B20C-4D74-8655-8DB440EE3C31}" type="datetimeFigureOut">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50557-CAFC-44FC-98BA-1F0FFFAA448E}" type="slidenum">
              <a:rPr lang="en-US" smtClean="0"/>
              <a:t>‹#›</a:t>
            </a:fld>
            <a:endParaRPr lang="en-US"/>
          </a:p>
        </p:txBody>
      </p:sp>
    </p:spTree>
    <p:extLst>
      <p:ext uri="{BB962C8B-B14F-4D97-AF65-F5344CB8AC3E}">
        <p14:creationId xmlns:p14="http://schemas.microsoft.com/office/powerpoint/2010/main" val="296564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FEEDD3-B20C-4D74-8655-8DB440EE3C31}" type="datetimeFigureOut">
              <a:rPr lang="en-US" smtClean="0"/>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50557-CAFC-44FC-98BA-1F0FFFAA448E}" type="slidenum">
              <a:rPr lang="en-US" smtClean="0"/>
              <a:t>‹#›</a:t>
            </a:fld>
            <a:endParaRPr lang="en-US"/>
          </a:p>
        </p:txBody>
      </p:sp>
    </p:spTree>
    <p:extLst>
      <p:ext uri="{BB962C8B-B14F-4D97-AF65-F5344CB8AC3E}">
        <p14:creationId xmlns:p14="http://schemas.microsoft.com/office/powerpoint/2010/main" val="350856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FEEDD3-B20C-4D74-8655-8DB440EE3C31}" type="datetimeFigureOut">
              <a:rPr lang="en-US" smtClean="0"/>
              <a:t>3/28/2013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50557-CAFC-44FC-98BA-1F0FFFAA448E}" type="slidenum">
              <a:rPr lang="en-US" smtClean="0"/>
              <a:t>‹#›</a:t>
            </a:fld>
            <a:endParaRPr lang="en-US"/>
          </a:p>
        </p:txBody>
      </p:sp>
    </p:spTree>
    <p:extLst>
      <p:ext uri="{BB962C8B-B14F-4D97-AF65-F5344CB8AC3E}">
        <p14:creationId xmlns:p14="http://schemas.microsoft.com/office/powerpoint/2010/main" val="1414788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FEEDD3-B20C-4D74-8655-8DB440EE3C31}" type="datetimeFigureOut">
              <a:rPr lang="en-US" smtClean="0"/>
              <a:t>3/28/2013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50557-CAFC-44FC-98BA-1F0FFFAA448E}" type="slidenum">
              <a:rPr lang="en-US" smtClean="0"/>
              <a:t>‹#›</a:t>
            </a:fld>
            <a:endParaRPr lang="en-US"/>
          </a:p>
        </p:txBody>
      </p:sp>
    </p:spTree>
    <p:extLst>
      <p:ext uri="{BB962C8B-B14F-4D97-AF65-F5344CB8AC3E}">
        <p14:creationId xmlns:p14="http://schemas.microsoft.com/office/powerpoint/2010/main" val="4233842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EEDD3-B20C-4D74-8655-8DB440EE3C31}" type="datetimeFigureOut">
              <a:rPr lang="en-US" smtClean="0"/>
              <a:t>3/28/2013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50557-CAFC-44FC-98BA-1F0FFFAA448E}" type="slidenum">
              <a:rPr lang="en-US" smtClean="0"/>
              <a:t>‹#›</a:t>
            </a:fld>
            <a:endParaRPr lang="en-US"/>
          </a:p>
        </p:txBody>
      </p:sp>
    </p:spTree>
    <p:extLst>
      <p:ext uri="{BB962C8B-B14F-4D97-AF65-F5344CB8AC3E}">
        <p14:creationId xmlns:p14="http://schemas.microsoft.com/office/powerpoint/2010/main" val="3840718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EEDD3-B20C-4D74-8655-8DB440EE3C31}" type="datetimeFigureOut">
              <a:rPr lang="en-US" smtClean="0"/>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50557-CAFC-44FC-98BA-1F0FFFAA448E}" type="slidenum">
              <a:rPr lang="en-US" smtClean="0"/>
              <a:t>‹#›</a:t>
            </a:fld>
            <a:endParaRPr lang="en-US"/>
          </a:p>
        </p:txBody>
      </p:sp>
    </p:spTree>
    <p:extLst>
      <p:ext uri="{BB962C8B-B14F-4D97-AF65-F5344CB8AC3E}">
        <p14:creationId xmlns:p14="http://schemas.microsoft.com/office/powerpoint/2010/main" val="370529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EEDD3-B20C-4D74-8655-8DB440EE3C31}" type="datetimeFigureOut">
              <a:rPr lang="en-US" smtClean="0"/>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50557-CAFC-44FC-98BA-1F0FFFAA448E}" type="slidenum">
              <a:rPr lang="en-US" smtClean="0"/>
              <a:t>‹#›</a:t>
            </a:fld>
            <a:endParaRPr lang="en-US"/>
          </a:p>
        </p:txBody>
      </p:sp>
    </p:spTree>
    <p:extLst>
      <p:ext uri="{BB962C8B-B14F-4D97-AF65-F5344CB8AC3E}">
        <p14:creationId xmlns:p14="http://schemas.microsoft.com/office/powerpoint/2010/main" val="243335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EEDD3-B20C-4D74-8655-8DB440EE3C31}" type="datetimeFigureOut">
              <a:rPr lang="en-US" smtClean="0"/>
              <a:t>3/28/2013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50557-CAFC-44FC-98BA-1F0FFFAA448E}" type="slidenum">
              <a:rPr lang="en-US" smtClean="0"/>
              <a:t>‹#›</a:t>
            </a:fld>
            <a:endParaRPr lang="en-US"/>
          </a:p>
        </p:txBody>
      </p:sp>
    </p:spTree>
    <p:extLst>
      <p:ext uri="{BB962C8B-B14F-4D97-AF65-F5344CB8AC3E}">
        <p14:creationId xmlns:p14="http://schemas.microsoft.com/office/powerpoint/2010/main" val="547330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a:bodyPr>
          <a:lstStyle/>
          <a:p>
            <a:r>
              <a:rPr lang="en-US" sz="3000" dirty="0" smtClean="0">
                <a:latin typeface="Comic Sans MS" pitchFamily="66" charset="0"/>
              </a:rPr>
              <a:t>RPC gas purity</a:t>
            </a:r>
            <a:endParaRPr lang="en-US" sz="3000" dirty="0">
              <a:latin typeface="Comic Sans MS" pitchFamily="66" charset="0"/>
            </a:endParaRPr>
          </a:p>
        </p:txBody>
      </p:sp>
      <p:sp>
        <p:nvSpPr>
          <p:cNvPr id="7" name="Content Placeholder 6"/>
          <p:cNvSpPr>
            <a:spLocks noGrp="1"/>
          </p:cNvSpPr>
          <p:nvPr>
            <p:ph idx="1"/>
          </p:nvPr>
        </p:nvSpPr>
        <p:spPr>
          <a:xfrm>
            <a:off x="457200" y="1318419"/>
            <a:ext cx="8229600" cy="967582"/>
          </a:xfrm>
        </p:spPr>
        <p:txBody>
          <a:bodyPr>
            <a:normAutofit/>
          </a:bodyPr>
          <a:lstStyle/>
          <a:p>
            <a:pPr marL="0" indent="0">
              <a:buNone/>
            </a:pPr>
            <a:r>
              <a:rPr lang="en-US" sz="1800" dirty="0" smtClean="0">
                <a:latin typeface="Comic Sans MS" pitchFamily="66" charset="0"/>
              </a:rPr>
              <a:t>During 2/18 – 2/26/2013 EH#1 RPC gas flow rate showed anomaly, the total gas and branch #1 flow rate displayed a bump, but all four gases showed quite stable rates. </a:t>
            </a:r>
            <a:endParaRPr lang="en-US" sz="1800" dirty="0">
              <a:latin typeface="Comic Sans MS" pitchFamily="66" charset="0"/>
            </a:endParaRPr>
          </a:p>
        </p:txBody>
      </p:sp>
      <p:cxnSp>
        <p:nvCxnSpPr>
          <p:cNvPr id="9" name="Straight Connector 8"/>
          <p:cNvCxnSpPr/>
          <p:nvPr/>
        </p:nvCxnSpPr>
        <p:spPr>
          <a:xfrm>
            <a:off x="381000" y="11430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64008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2438400"/>
            <a:ext cx="4362450" cy="211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835" y="4313346"/>
            <a:ext cx="4295040" cy="2087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0" y="2438400"/>
            <a:ext cx="3886200" cy="646331"/>
          </a:xfrm>
          <a:prstGeom prst="rect">
            <a:avLst/>
          </a:prstGeom>
          <a:noFill/>
        </p:spPr>
        <p:txBody>
          <a:bodyPr wrap="square" rtlCol="0">
            <a:spAutoFit/>
          </a:bodyPr>
          <a:lstStyle/>
          <a:p>
            <a:r>
              <a:rPr lang="en-US" dirty="0" smtClean="0">
                <a:latin typeface="Comic Sans MS" pitchFamily="66" charset="0"/>
              </a:rPr>
              <a:t>Flow rates of 4 gases show no change in 2/17 – 2/26 period. </a:t>
            </a:r>
            <a:endParaRPr lang="en-US" dirty="0">
              <a:latin typeface="Comic Sans MS" pitchFamily="66" charset="0"/>
            </a:endParaRPr>
          </a:p>
        </p:txBody>
      </p:sp>
      <p:sp>
        <p:nvSpPr>
          <p:cNvPr id="11" name="TextBox 10"/>
          <p:cNvSpPr txBox="1"/>
          <p:nvPr/>
        </p:nvSpPr>
        <p:spPr>
          <a:xfrm>
            <a:off x="381000" y="5754469"/>
            <a:ext cx="4419600" cy="646331"/>
          </a:xfrm>
          <a:prstGeom prst="rect">
            <a:avLst/>
          </a:prstGeom>
          <a:noFill/>
        </p:spPr>
        <p:txBody>
          <a:bodyPr wrap="square" rtlCol="0">
            <a:spAutoFit/>
          </a:bodyPr>
          <a:lstStyle/>
          <a:p>
            <a:r>
              <a:rPr lang="en-US" dirty="0" smtClean="0">
                <a:latin typeface="Comic Sans MS" pitchFamily="66" charset="0"/>
              </a:rPr>
              <a:t>But total and branch #1 flow rates show a big bump in 2/17 – 2/26 period. </a:t>
            </a:r>
            <a:endParaRPr lang="en-US" dirty="0">
              <a:latin typeface="Comic Sans MS" pitchFamily="66" charset="0"/>
            </a:endParaRPr>
          </a:p>
        </p:txBody>
      </p:sp>
      <p:cxnSp>
        <p:nvCxnSpPr>
          <p:cNvPr id="4" name="Straight Arrow Connector 3"/>
          <p:cNvCxnSpPr/>
          <p:nvPr/>
        </p:nvCxnSpPr>
        <p:spPr>
          <a:xfrm flipV="1">
            <a:off x="3810000" y="4648200"/>
            <a:ext cx="3200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514600" y="2819400"/>
            <a:ext cx="40005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 idx="2"/>
          </p:cNvCxnSpPr>
          <p:nvPr/>
        </p:nvCxnSpPr>
        <p:spPr>
          <a:xfrm flipV="1">
            <a:off x="6515100" y="3084731"/>
            <a:ext cx="0" cy="4966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820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a:bodyPr>
          <a:lstStyle/>
          <a:p>
            <a:r>
              <a:rPr lang="en-US" sz="3000" dirty="0">
                <a:latin typeface="Comic Sans MS" pitchFamily="66" charset="0"/>
              </a:rPr>
              <a:t>Performance of EH#1 RPC </a:t>
            </a:r>
          </a:p>
        </p:txBody>
      </p:sp>
      <p:cxnSp>
        <p:nvCxnSpPr>
          <p:cNvPr id="9" name="Straight Connector 8"/>
          <p:cNvCxnSpPr/>
          <p:nvPr/>
        </p:nvCxnSpPr>
        <p:spPr>
          <a:xfrm>
            <a:off x="381000" y="11430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64008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662853"/>
            <a:ext cx="3951288" cy="2423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62854"/>
            <a:ext cx="3951288" cy="2445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063" y="1238860"/>
            <a:ext cx="3927670" cy="2423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1250527"/>
            <a:ext cx="4191000" cy="2031325"/>
          </a:xfrm>
          <a:prstGeom prst="rect">
            <a:avLst/>
          </a:prstGeom>
        </p:spPr>
        <p:txBody>
          <a:bodyPr wrap="square">
            <a:spAutoFit/>
          </a:bodyPr>
          <a:lstStyle/>
          <a:p>
            <a:r>
              <a:rPr lang="en-US" dirty="0">
                <a:latin typeface="Comic Sans MS" pitchFamily="66" charset="0"/>
              </a:rPr>
              <a:t>During that time period as reported by </a:t>
            </a:r>
            <a:r>
              <a:rPr lang="en-US" dirty="0" err="1">
                <a:latin typeface="Comic Sans MS" pitchFamily="66" charset="0"/>
              </a:rPr>
              <a:t>Xu</a:t>
            </a:r>
            <a:r>
              <a:rPr lang="en-US" dirty="0">
                <a:latin typeface="Comic Sans MS" pitchFamily="66" charset="0"/>
              </a:rPr>
              <a:t> </a:t>
            </a:r>
            <a:r>
              <a:rPr lang="en-US" dirty="0" err="1">
                <a:latin typeface="Comic Sans MS" pitchFamily="66" charset="0"/>
              </a:rPr>
              <a:t>Jilei</a:t>
            </a:r>
            <a:r>
              <a:rPr lang="en-US" dirty="0">
                <a:latin typeface="Comic Sans MS" pitchFamily="66" charset="0"/>
              </a:rPr>
              <a:t> the performance of EH#1 RPC system had quite noticeable change. The efficiency was ~7% lower! </a:t>
            </a:r>
            <a:r>
              <a:rPr lang="en-US" dirty="0" smtClean="0">
                <a:latin typeface="Comic Sans MS" pitchFamily="66" charset="0"/>
              </a:rPr>
              <a:t>That is clear indication that gas mixing ratio was changed during that time.  </a:t>
            </a:r>
            <a:endParaRPr lang="en-US" dirty="0">
              <a:latin typeface="Comic Sans MS" pitchFamily="66" charset="0"/>
            </a:endParaRPr>
          </a:p>
        </p:txBody>
      </p:sp>
    </p:spTree>
    <p:extLst>
      <p:ext uri="{BB962C8B-B14F-4D97-AF65-F5344CB8AC3E}">
        <p14:creationId xmlns:p14="http://schemas.microsoft.com/office/powerpoint/2010/main" val="3341977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a:bodyPr>
          <a:lstStyle/>
          <a:p>
            <a:r>
              <a:rPr lang="en-US" sz="3000" dirty="0" smtClean="0">
                <a:latin typeface="Comic Sans MS" pitchFamily="66" charset="0"/>
              </a:rPr>
              <a:t>Gas chromatograms</a:t>
            </a:r>
            <a:endParaRPr lang="en-US" sz="3000" dirty="0">
              <a:latin typeface="Comic Sans MS" pitchFamily="66" charset="0"/>
            </a:endParaRPr>
          </a:p>
        </p:txBody>
      </p:sp>
      <p:sp>
        <p:nvSpPr>
          <p:cNvPr id="7" name="Content Placeholder 6"/>
          <p:cNvSpPr>
            <a:spLocks noGrp="1"/>
          </p:cNvSpPr>
          <p:nvPr>
            <p:ph idx="1"/>
          </p:nvPr>
        </p:nvSpPr>
        <p:spPr>
          <a:xfrm>
            <a:off x="457200" y="1219200"/>
            <a:ext cx="8229600" cy="4678363"/>
          </a:xfrm>
        </p:spPr>
        <p:txBody>
          <a:bodyPr>
            <a:normAutofit/>
          </a:bodyPr>
          <a:lstStyle/>
          <a:p>
            <a:pPr marL="0" indent="0">
              <a:buNone/>
            </a:pPr>
            <a:r>
              <a:rPr lang="en-US" sz="1800" dirty="0" smtClean="0">
                <a:latin typeface="Comic Sans MS" pitchFamily="66" charset="0"/>
              </a:rPr>
              <a:t>We did find some small peaks stand out during that period. </a:t>
            </a:r>
            <a:endParaRPr lang="en-US" sz="1800" dirty="0">
              <a:latin typeface="Comic Sans MS" pitchFamily="66" charset="0"/>
            </a:endParaRPr>
          </a:p>
        </p:txBody>
      </p:sp>
      <p:cxnSp>
        <p:nvCxnSpPr>
          <p:cNvPr id="9" name="Straight Connector 8"/>
          <p:cNvCxnSpPr/>
          <p:nvPr/>
        </p:nvCxnSpPr>
        <p:spPr>
          <a:xfrm>
            <a:off x="381000" y="11430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64008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876425"/>
            <a:ext cx="3609975"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648200" y="2895600"/>
            <a:ext cx="1752600" cy="381000"/>
          </a:xfrm>
          <a:prstGeom prst="rect">
            <a:avLst/>
          </a:prstGeom>
          <a:noFill/>
        </p:spPr>
        <p:txBody>
          <a:bodyPr wrap="square" rtlCol="0">
            <a:spAutoFit/>
          </a:bodyPr>
          <a:lstStyle/>
          <a:p>
            <a:r>
              <a:rPr lang="en-US" dirty="0" smtClean="0"/>
              <a:t>2/23/2013 EH#1</a:t>
            </a:r>
            <a:endParaRPr lang="en-US" dirty="0"/>
          </a:p>
        </p:txBody>
      </p:sp>
      <p:sp>
        <p:nvSpPr>
          <p:cNvPr id="3" name="TextBox 2"/>
          <p:cNvSpPr txBox="1"/>
          <p:nvPr/>
        </p:nvSpPr>
        <p:spPr>
          <a:xfrm>
            <a:off x="2971800" y="4130643"/>
            <a:ext cx="1219200" cy="738664"/>
          </a:xfrm>
          <a:prstGeom prst="rect">
            <a:avLst/>
          </a:prstGeom>
          <a:noFill/>
        </p:spPr>
        <p:txBody>
          <a:bodyPr wrap="square" rtlCol="0">
            <a:spAutoFit/>
          </a:bodyPr>
          <a:lstStyle/>
          <a:p>
            <a:r>
              <a:rPr lang="en-US" sz="1400" dirty="0" smtClean="0"/>
              <a:t>2 additional peaks showed up</a:t>
            </a:r>
            <a:endParaRPr lang="en-US" sz="1400" dirty="0"/>
          </a:p>
        </p:txBody>
      </p:sp>
      <p:cxnSp>
        <p:nvCxnSpPr>
          <p:cNvPr id="5" name="Straight Arrow Connector 4"/>
          <p:cNvCxnSpPr/>
          <p:nvPr/>
        </p:nvCxnSpPr>
        <p:spPr>
          <a:xfrm flipH="1">
            <a:off x="2971800" y="4359243"/>
            <a:ext cx="533400" cy="995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05200" y="4359243"/>
            <a:ext cx="304800" cy="995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657600" y="5354797"/>
            <a:ext cx="228600" cy="2236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857500" y="5354797"/>
            <a:ext cx="228600" cy="2236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26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fontScale="90000"/>
          </a:bodyPr>
          <a:lstStyle/>
          <a:p>
            <a:r>
              <a:rPr lang="en-US" sz="3000" dirty="0" smtClean="0">
                <a:latin typeface="Comic Sans MS" pitchFamily="66" charset="0"/>
              </a:rPr>
              <a:t>A possible explanation of the performance degradation </a:t>
            </a:r>
            <a:endParaRPr lang="en-US" sz="3000" dirty="0">
              <a:latin typeface="Comic Sans MS" pitchFamily="66" charset="0"/>
            </a:endParaRPr>
          </a:p>
        </p:txBody>
      </p:sp>
      <p:sp>
        <p:nvSpPr>
          <p:cNvPr id="7" name="Content Placeholder 6"/>
          <p:cNvSpPr>
            <a:spLocks noGrp="1"/>
          </p:cNvSpPr>
          <p:nvPr>
            <p:ph idx="1"/>
          </p:nvPr>
        </p:nvSpPr>
        <p:spPr>
          <a:xfrm>
            <a:off x="457200" y="1219201"/>
            <a:ext cx="8229600" cy="1295400"/>
          </a:xfrm>
        </p:spPr>
        <p:txBody>
          <a:bodyPr>
            <a:noAutofit/>
          </a:bodyPr>
          <a:lstStyle/>
          <a:p>
            <a:pPr marL="0" indent="0">
              <a:buNone/>
            </a:pPr>
            <a:r>
              <a:rPr lang="en-US" sz="1800" dirty="0" smtClean="0">
                <a:latin typeface="Comic Sans MS" pitchFamily="66" charset="0"/>
              </a:rPr>
              <a:t>As I learned from Jilei and Hansheng, EH#1 changed R134A at 8:35 am, 2/23, changed </a:t>
            </a:r>
            <a:r>
              <a:rPr lang="en-US" sz="1800" dirty="0" err="1" smtClean="0">
                <a:latin typeface="Comic Sans MS" pitchFamily="66" charset="0"/>
              </a:rPr>
              <a:t>Isobutane</a:t>
            </a:r>
            <a:r>
              <a:rPr lang="en-US" sz="1800" dirty="0" smtClean="0">
                <a:latin typeface="Comic Sans MS" pitchFamily="66" charset="0"/>
              </a:rPr>
              <a:t> at 22:00, 03/05. We trace down the seen extra small peaks and to see which gas cylinder is responsible to these extra peaks thru the following chromatograms: </a:t>
            </a:r>
            <a:endParaRPr lang="en-US" sz="1800" dirty="0">
              <a:latin typeface="Comic Sans MS" pitchFamily="66" charset="0"/>
            </a:endParaRPr>
          </a:p>
        </p:txBody>
      </p:sp>
      <p:cxnSp>
        <p:nvCxnSpPr>
          <p:cNvPr id="9" name="Straight Connector 8"/>
          <p:cNvCxnSpPr/>
          <p:nvPr/>
        </p:nvCxnSpPr>
        <p:spPr>
          <a:xfrm>
            <a:off x="381000" y="11430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64008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82" y="2743200"/>
            <a:ext cx="4155341" cy="248602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723829"/>
            <a:ext cx="4305300" cy="2505395"/>
          </a:xfrm>
          <a:prstGeom prst="rect">
            <a:avLst/>
          </a:prstGeom>
        </p:spPr>
      </p:pic>
      <p:sp>
        <p:nvSpPr>
          <p:cNvPr id="14" name="TextBox 13"/>
          <p:cNvSpPr txBox="1"/>
          <p:nvPr/>
        </p:nvSpPr>
        <p:spPr>
          <a:xfrm>
            <a:off x="194582" y="5334000"/>
            <a:ext cx="4155341" cy="646331"/>
          </a:xfrm>
          <a:prstGeom prst="rect">
            <a:avLst/>
          </a:prstGeom>
          <a:noFill/>
        </p:spPr>
        <p:txBody>
          <a:bodyPr wrap="square" rtlCol="0">
            <a:spAutoFit/>
          </a:bodyPr>
          <a:lstStyle/>
          <a:p>
            <a:r>
              <a:rPr lang="en-US" dirty="0" smtClean="0">
                <a:latin typeface="Comic Sans MS" pitchFamily="66" charset="0"/>
              </a:rPr>
              <a:t>1/23/2013 chromatogram showed no extra peaks. </a:t>
            </a:r>
            <a:endParaRPr lang="en-US" dirty="0">
              <a:latin typeface="Comic Sans MS" pitchFamily="66" charset="0"/>
            </a:endParaRPr>
          </a:p>
        </p:txBody>
      </p:sp>
      <p:sp>
        <p:nvSpPr>
          <p:cNvPr id="20" name="TextBox 19"/>
          <p:cNvSpPr txBox="1"/>
          <p:nvPr/>
        </p:nvSpPr>
        <p:spPr>
          <a:xfrm>
            <a:off x="4722420" y="5231204"/>
            <a:ext cx="4155341" cy="1200329"/>
          </a:xfrm>
          <a:prstGeom prst="rect">
            <a:avLst/>
          </a:prstGeom>
          <a:noFill/>
        </p:spPr>
        <p:txBody>
          <a:bodyPr wrap="square" rtlCol="0">
            <a:spAutoFit/>
          </a:bodyPr>
          <a:lstStyle/>
          <a:p>
            <a:r>
              <a:rPr lang="en-US" dirty="0" smtClean="0">
                <a:latin typeface="Comic Sans MS" pitchFamily="66" charset="0"/>
              </a:rPr>
              <a:t>2/21/2013 chromatogram showed no extra peaks, that means before R134A change, there was no extra impurity peak. </a:t>
            </a:r>
            <a:endParaRPr lang="en-US" dirty="0">
              <a:latin typeface="Comic Sans MS" pitchFamily="66" charset="0"/>
            </a:endParaRPr>
          </a:p>
        </p:txBody>
      </p:sp>
    </p:spTree>
    <p:extLst>
      <p:ext uri="{BB962C8B-B14F-4D97-AF65-F5344CB8AC3E}">
        <p14:creationId xmlns:p14="http://schemas.microsoft.com/office/powerpoint/2010/main" val="548850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fontScale="90000"/>
          </a:bodyPr>
          <a:lstStyle/>
          <a:p>
            <a:r>
              <a:rPr lang="en-US" sz="3000" dirty="0" smtClean="0">
                <a:latin typeface="Comic Sans MS" pitchFamily="66" charset="0"/>
              </a:rPr>
              <a:t>A possible explanation of the performance degradation (cont’d) </a:t>
            </a:r>
            <a:endParaRPr lang="en-US" sz="3000" dirty="0">
              <a:latin typeface="Comic Sans MS" pitchFamily="66" charset="0"/>
            </a:endParaRPr>
          </a:p>
        </p:txBody>
      </p:sp>
      <p:sp>
        <p:nvSpPr>
          <p:cNvPr id="7" name="Content Placeholder 6"/>
          <p:cNvSpPr>
            <a:spLocks noGrp="1"/>
          </p:cNvSpPr>
          <p:nvPr>
            <p:ph idx="1"/>
          </p:nvPr>
        </p:nvSpPr>
        <p:spPr>
          <a:xfrm>
            <a:off x="40642" y="4324036"/>
            <a:ext cx="4504639" cy="2019926"/>
          </a:xfrm>
          <a:solidFill>
            <a:srgbClr val="FFFFCC">
              <a:alpha val="98824"/>
            </a:srgbClr>
          </a:solidFill>
        </p:spPr>
        <p:txBody>
          <a:bodyPr>
            <a:noAutofit/>
          </a:bodyPr>
          <a:lstStyle/>
          <a:p>
            <a:pPr marL="0" indent="0">
              <a:buNone/>
            </a:pPr>
            <a:r>
              <a:rPr lang="en-US" sz="1800" dirty="0" smtClean="0">
                <a:latin typeface="Comic Sans MS" pitchFamily="66" charset="0"/>
              </a:rPr>
              <a:t>Since 2/25 to now the small peaks remain in the chromatogram, however there is a tendency that the extra peaks are diminishing. This might be a clue that these peaks are produced by lighter impurity of R134A, which is boiling off faster than R134A. </a:t>
            </a:r>
            <a:endParaRPr lang="en-US" sz="1800" dirty="0">
              <a:latin typeface="Comic Sans MS" pitchFamily="66" charset="0"/>
            </a:endParaRPr>
          </a:p>
        </p:txBody>
      </p:sp>
      <p:cxnSp>
        <p:nvCxnSpPr>
          <p:cNvPr id="9" name="Straight Connector 8"/>
          <p:cNvCxnSpPr/>
          <p:nvPr/>
        </p:nvCxnSpPr>
        <p:spPr>
          <a:xfrm>
            <a:off x="381000" y="11430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64008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2689" y="3654319"/>
            <a:ext cx="4155341" cy="646331"/>
          </a:xfrm>
          <a:prstGeom prst="rect">
            <a:avLst/>
          </a:prstGeom>
          <a:noFill/>
        </p:spPr>
        <p:txBody>
          <a:bodyPr wrap="square" rtlCol="0">
            <a:spAutoFit/>
          </a:bodyPr>
          <a:lstStyle/>
          <a:p>
            <a:r>
              <a:rPr lang="en-US" dirty="0" smtClean="0">
                <a:latin typeface="Comic Sans MS" pitchFamily="66" charset="0"/>
              </a:rPr>
              <a:t>2/25/2013 chromatogram showed profound extra peaks. </a:t>
            </a:r>
            <a:endParaRPr lang="en-US" dirty="0">
              <a:latin typeface="Comic Sans MS" pitchFamily="66" charset="0"/>
            </a:endParaRPr>
          </a:p>
        </p:txBody>
      </p:sp>
      <p:sp>
        <p:nvSpPr>
          <p:cNvPr id="20" name="TextBox 19"/>
          <p:cNvSpPr txBox="1"/>
          <p:nvPr/>
        </p:nvSpPr>
        <p:spPr>
          <a:xfrm>
            <a:off x="5105400" y="5333999"/>
            <a:ext cx="3391237" cy="646331"/>
          </a:xfrm>
          <a:prstGeom prst="rect">
            <a:avLst/>
          </a:prstGeom>
          <a:noFill/>
        </p:spPr>
        <p:txBody>
          <a:bodyPr wrap="square" rtlCol="0">
            <a:spAutoFit/>
          </a:bodyPr>
          <a:lstStyle/>
          <a:p>
            <a:r>
              <a:rPr lang="en-US" dirty="0" smtClean="0">
                <a:latin typeface="Comic Sans MS" pitchFamily="66" charset="0"/>
              </a:rPr>
              <a:t>3/20 and 3/28 chromatogram showed smaller peaks. </a:t>
            </a:r>
            <a:endParaRPr lang="en-US" dirty="0">
              <a:latin typeface="Comic Sans MS"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56" y="1272639"/>
            <a:ext cx="3808409" cy="238860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281" y="1295400"/>
            <a:ext cx="3951355" cy="18633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3276600"/>
            <a:ext cx="3924636" cy="1828800"/>
          </a:xfrm>
          <a:prstGeom prst="rect">
            <a:avLst/>
          </a:prstGeom>
        </p:spPr>
      </p:pic>
      <p:sp>
        <p:nvSpPr>
          <p:cNvPr id="11" name="TextBox 10"/>
          <p:cNvSpPr txBox="1"/>
          <p:nvPr/>
        </p:nvSpPr>
        <p:spPr>
          <a:xfrm>
            <a:off x="5715000" y="1676400"/>
            <a:ext cx="1219200" cy="381000"/>
          </a:xfrm>
          <a:prstGeom prst="rect">
            <a:avLst/>
          </a:prstGeom>
          <a:noFill/>
        </p:spPr>
        <p:txBody>
          <a:bodyPr wrap="square" rtlCol="0">
            <a:spAutoFit/>
          </a:bodyPr>
          <a:lstStyle/>
          <a:p>
            <a:r>
              <a:rPr lang="en-US" dirty="0" smtClean="0"/>
              <a:t>3/20/2013</a:t>
            </a:r>
            <a:endParaRPr lang="en-US" dirty="0"/>
          </a:p>
        </p:txBody>
      </p:sp>
      <p:sp>
        <p:nvSpPr>
          <p:cNvPr id="12" name="TextBox 11"/>
          <p:cNvSpPr txBox="1"/>
          <p:nvPr/>
        </p:nvSpPr>
        <p:spPr>
          <a:xfrm>
            <a:off x="5715000" y="3733800"/>
            <a:ext cx="1371600" cy="375805"/>
          </a:xfrm>
          <a:prstGeom prst="rect">
            <a:avLst/>
          </a:prstGeom>
          <a:noFill/>
        </p:spPr>
        <p:txBody>
          <a:bodyPr wrap="square" rtlCol="0">
            <a:spAutoFit/>
          </a:bodyPr>
          <a:lstStyle/>
          <a:p>
            <a:r>
              <a:rPr lang="en-US" dirty="0" smtClean="0"/>
              <a:t>3/28/2013</a:t>
            </a:r>
            <a:endParaRPr lang="en-US" dirty="0"/>
          </a:p>
        </p:txBody>
      </p:sp>
      <p:sp>
        <p:nvSpPr>
          <p:cNvPr id="13" name="Oval 12"/>
          <p:cNvSpPr/>
          <p:nvPr/>
        </p:nvSpPr>
        <p:spPr>
          <a:xfrm>
            <a:off x="2514600" y="3429000"/>
            <a:ext cx="152400" cy="2253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219200" y="3435927"/>
            <a:ext cx="152400" cy="2253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98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a:bodyPr>
          <a:lstStyle/>
          <a:p>
            <a:r>
              <a:rPr lang="en-US" sz="3000" dirty="0" smtClean="0">
                <a:latin typeface="Comic Sans MS" pitchFamily="66" charset="0"/>
              </a:rPr>
              <a:t>Other two systems chromatograms</a:t>
            </a:r>
            <a:endParaRPr lang="en-US" sz="3000" dirty="0">
              <a:latin typeface="Comic Sans MS" pitchFamily="66" charset="0"/>
            </a:endParaRPr>
          </a:p>
        </p:txBody>
      </p:sp>
      <p:sp>
        <p:nvSpPr>
          <p:cNvPr id="7" name="Content Placeholder 6"/>
          <p:cNvSpPr>
            <a:spLocks noGrp="1"/>
          </p:cNvSpPr>
          <p:nvPr>
            <p:ph idx="1"/>
          </p:nvPr>
        </p:nvSpPr>
        <p:spPr>
          <a:xfrm>
            <a:off x="228601" y="1162507"/>
            <a:ext cx="8534399" cy="516877"/>
          </a:xfrm>
        </p:spPr>
        <p:txBody>
          <a:bodyPr>
            <a:noAutofit/>
          </a:bodyPr>
          <a:lstStyle/>
          <a:p>
            <a:pPr marL="0" indent="0">
              <a:buNone/>
            </a:pPr>
            <a:r>
              <a:rPr lang="en-US" sz="1800" dirty="0" smtClean="0">
                <a:latin typeface="Comic Sans MS" pitchFamily="66" charset="0"/>
              </a:rPr>
              <a:t>At two other GC systems we also found additional peaks, but amplitude is much smaller:</a:t>
            </a:r>
            <a:endParaRPr lang="en-US" sz="1800" dirty="0">
              <a:latin typeface="Comic Sans MS" pitchFamily="66" charset="0"/>
            </a:endParaRPr>
          </a:p>
        </p:txBody>
      </p:sp>
      <p:cxnSp>
        <p:nvCxnSpPr>
          <p:cNvPr id="9" name="Straight Connector 8"/>
          <p:cNvCxnSpPr/>
          <p:nvPr/>
        </p:nvCxnSpPr>
        <p:spPr>
          <a:xfrm>
            <a:off x="381000" y="11430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64008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3074" name="Picture 2" descr="C:\Users\lu\Neutrino exp\Daya Bay\R&amp;D\RPC\Gas safety\Daya Bay gas system design\FDR\Installation\operation\03272013\EH3-03272013-ga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16" y="4057411"/>
            <a:ext cx="3853534" cy="212144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u\Neutrino exp\Daya Bay\R&amp;D\RPC\Gas safety\Daya Bay gas system design\FDR\Installation\operation\03272013\EH2-02232013-ga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071" y="1736077"/>
            <a:ext cx="3962788" cy="21214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lu\Neutrino exp\Daya Bay\R&amp;D\RPC\Gas safety\Daya Bay gas system design\FDR\Installation\operation\03272013\EH2-03272013-gas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616" y="1736077"/>
            <a:ext cx="3873500" cy="211145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lu\Neutrino exp\Daya Bay\R&amp;D\RPC\Gas safety\Daya Bay gas system design\FDR\Installation\operation\03272013\EH3-01232013-gas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771" y="4057411"/>
            <a:ext cx="3994831" cy="21019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4833" y="2120743"/>
            <a:ext cx="1600200" cy="307777"/>
          </a:xfrm>
          <a:prstGeom prst="rect">
            <a:avLst/>
          </a:prstGeom>
          <a:noFill/>
        </p:spPr>
        <p:txBody>
          <a:bodyPr wrap="square" rtlCol="0">
            <a:spAutoFit/>
          </a:bodyPr>
          <a:lstStyle/>
          <a:p>
            <a:r>
              <a:rPr lang="en-US" sz="1400" dirty="0" smtClean="0"/>
              <a:t>EH#2 3/27/2013</a:t>
            </a:r>
            <a:endParaRPr lang="en-US" sz="1400" dirty="0"/>
          </a:p>
        </p:txBody>
      </p:sp>
      <p:sp>
        <p:nvSpPr>
          <p:cNvPr id="11" name="TextBox 10"/>
          <p:cNvSpPr txBox="1"/>
          <p:nvPr/>
        </p:nvSpPr>
        <p:spPr>
          <a:xfrm>
            <a:off x="5680633" y="2196943"/>
            <a:ext cx="1600200" cy="307777"/>
          </a:xfrm>
          <a:prstGeom prst="rect">
            <a:avLst/>
          </a:prstGeom>
          <a:noFill/>
        </p:spPr>
        <p:txBody>
          <a:bodyPr wrap="square" rtlCol="0">
            <a:spAutoFit/>
          </a:bodyPr>
          <a:lstStyle/>
          <a:p>
            <a:r>
              <a:rPr lang="en-US" sz="1400" dirty="0" smtClean="0"/>
              <a:t>EH#2 2/23/2013</a:t>
            </a:r>
            <a:endParaRPr lang="en-US" sz="1400" dirty="0"/>
          </a:p>
        </p:txBody>
      </p:sp>
      <p:sp>
        <p:nvSpPr>
          <p:cNvPr id="12" name="TextBox 11"/>
          <p:cNvSpPr txBox="1"/>
          <p:nvPr/>
        </p:nvSpPr>
        <p:spPr>
          <a:xfrm>
            <a:off x="1296416" y="4482943"/>
            <a:ext cx="1600200" cy="307777"/>
          </a:xfrm>
          <a:prstGeom prst="rect">
            <a:avLst/>
          </a:prstGeom>
          <a:noFill/>
        </p:spPr>
        <p:txBody>
          <a:bodyPr wrap="square" rtlCol="0">
            <a:spAutoFit/>
          </a:bodyPr>
          <a:lstStyle/>
          <a:p>
            <a:r>
              <a:rPr lang="en-US" sz="1400" dirty="0" smtClean="0"/>
              <a:t>EH#3 3/27/2013</a:t>
            </a:r>
            <a:endParaRPr lang="en-US" sz="1400" dirty="0"/>
          </a:p>
        </p:txBody>
      </p:sp>
      <p:sp>
        <p:nvSpPr>
          <p:cNvPr id="13" name="TextBox 12"/>
          <p:cNvSpPr txBox="1"/>
          <p:nvPr/>
        </p:nvSpPr>
        <p:spPr>
          <a:xfrm>
            <a:off x="5604433" y="4559143"/>
            <a:ext cx="1600200" cy="307777"/>
          </a:xfrm>
          <a:prstGeom prst="rect">
            <a:avLst/>
          </a:prstGeom>
          <a:noFill/>
        </p:spPr>
        <p:txBody>
          <a:bodyPr wrap="square" rtlCol="0">
            <a:spAutoFit/>
          </a:bodyPr>
          <a:lstStyle/>
          <a:p>
            <a:r>
              <a:rPr lang="en-US" sz="1400" dirty="0" smtClean="0"/>
              <a:t>EH#3 2/23/2013</a:t>
            </a:r>
            <a:endParaRPr lang="en-US" sz="1400" dirty="0"/>
          </a:p>
        </p:txBody>
      </p:sp>
      <p:sp>
        <p:nvSpPr>
          <p:cNvPr id="3" name="Oval 2"/>
          <p:cNvSpPr/>
          <p:nvPr/>
        </p:nvSpPr>
        <p:spPr>
          <a:xfrm>
            <a:off x="2283383" y="3657600"/>
            <a:ext cx="231217"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68314" y="3657600"/>
            <a:ext cx="231217"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691073" y="3657600"/>
            <a:ext cx="231217"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791200" y="5982559"/>
            <a:ext cx="231217"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702870" y="5982559"/>
            <a:ext cx="231217"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697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a:bodyPr>
          <a:lstStyle/>
          <a:p>
            <a:r>
              <a:rPr lang="en-US" sz="3000" dirty="0" smtClean="0">
                <a:latin typeface="Comic Sans MS" pitchFamily="66" charset="0"/>
              </a:rPr>
              <a:t>Gas peaks shifting</a:t>
            </a:r>
            <a:endParaRPr lang="en-US" sz="3000" dirty="0">
              <a:latin typeface="Comic Sans MS" pitchFamily="66" charset="0"/>
            </a:endParaRPr>
          </a:p>
        </p:txBody>
      </p:sp>
      <p:sp>
        <p:nvSpPr>
          <p:cNvPr id="7" name="Content Placeholder 6"/>
          <p:cNvSpPr>
            <a:spLocks noGrp="1"/>
          </p:cNvSpPr>
          <p:nvPr>
            <p:ph idx="1"/>
          </p:nvPr>
        </p:nvSpPr>
        <p:spPr>
          <a:xfrm>
            <a:off x="457200" y="1371600"/>
            <a:ext cx="8229600" cy="2209800"/>
          </a:xfrm>
        </p:spPr>
        <p:txBody>
          <a:bodyPr>
            <a:normAutofit/>
          </a:bodyPr>
          <a:lstStyle/>
          <a:p>
            <a:pPr marL="0" indent="0">
              <a:buNone/>
            </a:pPr>
            <a:r>
              <a:rPr lang="en-US" sz="1800" dirty="0" smtClean="0">
                <a:latin typeface="Comic Sans MS" pitchFamily="66" charset="0"/>
              </a:rPr>
              <a:t>I also notice that the gas peak’s positions (retaining time) are changing from time to time. We didn’t put the retaining time information into database before. It looks useful to have these retaining times in the database. I have modified the software, beginning from 3/27/2013 the peak retaining times are available. We can monitor the peaks to see if any performance change related to the peak position.   </a:t>
            </a:r>
            <a:endParaRPr lang="en-US" sz="1800" dirty="0">
              <a:latin typeface="Comic Sans MS" pitchFamily="66" charset="0"/>
            </a:endParaRPr>
          </a:p>
        </p:txBody>
      </p:sp>
      <p:cxnSp>
        <p:nvCxnSpPr>
          <p:cNvPr id="9" name="Straight Connector 8"/>
          <p:cNvCxnSpPr/>
          <p:nvPr/>
        </p:nvCxnSpPr>
        <p:spPr>
          <a:xfrm>
            <a:off x="381000" y="11430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6400800"/>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354153"/>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434</TotalTime>
  <Words>401</Words>
  <Application>Microsoft Office PowerPoint</Application>
  <PresentationFormat>On-screen Show (4:3)</PresentationFormat>
  <Paragraphs>28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blank</vt:lpstr>
      <vt:lpstr>RPC gas purity</vt:lpstr>
      <vt:lpstr>Performance of EH#1 RPC </vt:lpstr>
      <vt:lpstr>Gas chromatograms</vt:lpstr>
      <vt:lpstr>A possible explanation of the performance degradation </vt:lpstr>
      <vt:lpstr>A possible explanation of the performance degradation (cont’d) </vt:lpstr>
      <vt:lpstr>Other two systems chromatograms</vt:lpstr>
      <vt:lpstr>Gas peaks shifting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RPC gas purity</dc:title>
  <dc:creator>changguo</dc:creator>
  <cp:lastModifiedBy>Princeton Affiliate</cp:lastModifiedBy>
  <cp:revision>14</cp:revision>
  <dcterms:created xsi:type="dcterms:W3CDTF">2013-03-27T18:00:08Z</dcterms:created>
  <dcterms:modified xsi:type="dcterms:W3CDTF">2013-03-29T00:48:48Z</dcterms:modified>
</cp:coreProperties>
</file>