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8" r:id="rId9"/>
    <p:sldId id="285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CCFF"/>
    <a:srgbClr val="FFFF00"/>
    <a:srgbClr val="FFCC66"/>
    <a:srgbClr val="FF66FF"/>
    <a:srgbClr val="009900"/>
    <a:srgbClr val="FF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3" autoAdjust="0"/>
    <p:restoredTop sz="99353" autoAdjust="0"/>
  </p:normalViewPr>
  <p:slideViewPr>
    <p:cSldViewPr>
      <p:cViewPr>
        <p:scale>
          <a:sx n="100" d="100"/>
          <a:sy n="100" d="100"/>
        </p:scale>
        <p:origin x="-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400" y="-96"/>
      </p:cViewPr>
      <p:guideLst>
        <p:guide orient="horz" pos="3024"/>
        <p:guide pos="2304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565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5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65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565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fld id="{55F80CD1-6783-4BD3-A6DE-9FB7BCAB80E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BDC02-0BA3-486D-8E3C-BE96AADD8BFB}" type="slidenum">
              <a:rPr lang="zh-CN" altLang="en-US"/>
              <a:pPr/>
              <a:t>1</a:t>
            </a:fld>
            <a:endParaRPr lang="en-US" altLang="zh-CN" dirty="0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12E5FB-82CA-4229-BE05-DE8FA4C912C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B21EFE-520D-42A9-8A21-D552D197444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EA4335-5F44-4461-8C0C-809B57F882C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1EF92C-0890-4679-9520-2696B7CD808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1EDD6C-9CF9-4AB4-82A0-CA2C69D1B49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209838-32B4-439E-B66E-B31552D6095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1E3514-53D9-4E6F-A85D-6BD9A35349D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C98BA6-031F-4806-B93D-E3B9730CCF5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AC6543-A367-47B1-AB9B-C5E061B7C84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4F192-F6C9-4888-8710-3CE7B384D47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AD371B-93C8-45B5-AB43-1DAAAC2E988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609600" y="692150"/>
            <a:ext cx="792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990600" y="6165850"/>
            <a:ext cx="7162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174" name="Picture 6" descr="princet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25" y="6021388"/>
            <a:ext cx="701675" cy="792162"/>
          </a:xfrm>
          <a:prstGeom prst="rect">
            <a:avLst/>
          </a:prstGeom>
          <a:noFill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81988" y="6010275"/>
            <a:ext cx="7540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4" name="Text Box 16"/>
          <p:cNvSpPr txBox="1">
            <a:spLocks noChangeArrowheads="1"/>
          </p:cNvSpPr>
          <p:nvPr userDrawn="1"/>
        </p:nvSpPr>
        <p:spPr bwMode="auto">
          <a:xfrm>
            <a:off x="7704138" y="6308725"/>
            <a:ext cx="431800" cy="2746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B3B998E7-C0B0-4C37-B84A-92A6950140CF}" type="slidenum">
              <a:rPr lang="zh-CN" altLang="en-US" sz="1200">
                <a:ea typeface="宋体" charset="-122"/>
              </a:rPr>
              <a:pPr/>
              <a:t>‹#›</a:t>
            </a:fld>
            <a:endParaRPr lang="en-US" altLang="zh-CN" sz="1200">
              <a:ea typeface="宋体" charset="-122"/>
            </a:endParaRP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+mn-lt"/>
                <a:ea typeface="+mj-ea"/>
              </a:defRPr>
            </a:lvl1pPr>
          </a:lstStyle>
          <a:p>
            <a:fld id="{22C48724-C2D2-4586-80A1-2070A7A7E33C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7186" name="Text Box 18"/>
          <p:cNvSpPr txBox="1">
            <a:spLocks noChangeArrowheads="1"/>
          </p:cNvSpPr>
          <p:nvPr userDrawn="1"/>
        </p:nvSpPr>
        <p:spPr bwMode="auto">
          <a:xfrm>
            <a:off x="1368425" y="6273800"/>
            <a:ext cx="5688013" cy="2746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200" dirty="0" err="1">
                <a:ea typeface="宋体" charset="-122"/>
              </a:rPr>
              <a:t>Daya</a:t>
            </a:r>
            <a:r>
              <a:rPr lang="en-US" altLang="zh-CN" sz="1200" dirty="0">
                <a:ea typeface="宋体" charset="-122"/>
              </a:rPr>
              <a:t> Bay </a:t>
            </a:r>
            <a:r>
              <a:rPr lang="en-US" altLang="zh-CN" sz="1200" dirty="0" err="1">
                <a:ea typeface="宋体" charset="-122"/>
              </a:rPr>
              <a:t>Muon</a:t>
            </a:r>
            <a:r>
              <a:rPr lang="en-US" altLang="zh-CN" sz="1200" dirty="0">
                <a:ea typeface="宋体" charset="-122"/>
              </a:rPr>
              <a:t> system Installation Workshop, </a:t>
            </a:r>
            <a:r>
              <a:rPr lang="en-US" altLang="zh-CN" sz="1200" dirty="0" smtClean="0">
                <a:ea typeface="宋体" charset="-122"/>
              </a:rPr>
              <a:t>IHEP, July 14, </a:t>
            </a:r>
            <a:r>
              <a:rPr lang="en-US" altLang="zh-CN" sz="1200" dirty="0">
                <a:ea typeface="宋体" charset="-122"/>
              </a:rPr>
              <a:t>2010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Swis721 Ex BT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Swis721 Ex BT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Swis721 Ex BT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Swis721 Ex BT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Swis721 Ex BT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Swis721 Ex BT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Swis721 Ex BT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Swis721 Ex BT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oleObject" Target="../embeddings/Microsoft_Office_Excel_Worksheet1.xls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BD05B-50D6-4AF9-90F0-EDB3E0AB3131}" type="slidenum">
              <a:rPr lang="zh-CN" altLang="en-US"/>
              <a:pPr/>
              <a:t>1</a:t>
            </a:fld>
            <a:endParaRPr lang="en-US" altLang="zh-CN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28775"/>
            <a:ext cx="8229600" cy="1476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Updated RPC </a:t>
            </a:r>
            <a:r>
              <a:rPr lang="en-US" altLang="zh-CN" sz="2800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Gas System Installation Plan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1439863" y="4149725"/>
            <a:ext cx="6408737" cy="13112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000" dirty="0">
                <a:ea typeface="宋体" charset="-122"/>
              </a:rPr>
              <a:t>Changguo Lu</a:t>
            </a:r>
          </a:p>
          <a:p>
            <a:pPr algn="ctr"/>
            <a:r>
              <a:rPr lang="en-US" altLang="zh-CN" sz="2000" i="1" dirty="0">
                <a:ea typeface="宋体" charset="-122"/>
              </a:rPr>
              <a:t>Princeton University</a:t>
            </a:r>
          </a:p>
          <a:p>
            <a:pPr algn="ctr"/>
            <a:endParaRPr lang="zh-CN" altLang="en-US" sz="2000">
              <a:ea typeface="宋体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FB1E9-A890-43DA-88D7-CA17A44477C4}" type="slidenum">
              <a:rPr lang="zh-CN" altLang="en-US"/>
              <a:pPr/>
              <a:t>2</a:t>
            </a:fld>
            <a:endParaRPr lang="en-US" altLang="zh-CN" dirty="0"/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latin typeface="Comic Sans MS" pitchFamily="66" charset="0"/>
              </a:rPr>
              <a:t>Outline of the installation schedule</a:t>
            </a:r>
          </a:p>
        </p:txBody>
      </p:sp>
      <p:sp>
        <p:nvSpPr>
          <p:cNvPr id="797713" name="Text Box 17"/>
          <p:cNvSpPr txBox="1">
            <a:spLocks noChangeArrowheads="1"/>
          </p:cNvSpPr>
          <p:nvPr/>
        </p:nvSpPr>
        <p:spPr bwMode="auto">
          <a:xfrm>
            <a:off x="142875" y="800100"/>
            <a:ext cx="9001125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7200"/>
            <a:r>
              <a:rPr lang="en-US" altLang="zh-CN" sz="1800" dirty="0">
                <a:ea typeface="宋体" charset="-122"/>
              </a:rPr>
              <a:t>The tasks relevant to RPC gas system installation in MuonInstallationRLS.mpp</a:t>
            </a:r>
          </a:p>
        </p:txBody>
      </p:sp>
      <p:pic>
        <p:nvPicPr>
          <p:cNvPr id="797715" name="Picture 19" descr="IMG005"/>
          <p:cNvPicPr>
            <a:picLocks noChangeAspect="1" noChangeArrowheads="1"/>
          </p:cNvPicPr>
          <p:nvPr/>
        </p:nvPicPr>
        <p:blipFill>
          <a:blip r:embed="rId3" cstate="print">
            <a:lum bright="-2000"/>
          </a:blip>
          <a:srcRect/>
          <a:stretch>
            <a:fillRect/>
          </a:stretch>
        </p:blipFill>
        <p:spPr bwMode="auto">
          <a:xfrm>
            <a:off x="4392613" y="3429000"/>
            <a:ext cx="3048000" cy="2286000"/>
          </a:xfrm>
          <a:prstGeom prst="rect">
            <a:avLst/>
          </a:prstGeom>
          <a:noFill/>
          <a:ln w="1587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797717" name="Text Box 21"/>
          <p:cNvSpPr txBox="1">
            <a:spLocks noChangeArrowheads="1"/>
          </p:cNvSpPr>
          <p:nvPr/>
        </p:nvSpPr>
        <p:spPr bwMode="auto">
          <a:xfrm>
            <a:off x="5903913" y="5300663"/>
            <a:ext cx="1368425" cy="323850"/>
          </a:xfrm>
          <a:prstGeom prst="rect">
            <a:avLst/>
          </a:prstGeom>
          <a:solidFill>
            <a:srgbClr val="CCFFFF"/>
          </a:solidFill>
          <a:ln w="1905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dirty="0">
                <a:ea typeface="宋体" charset="-122"/>
              </a:rPr>
              <a:t>Gas mix room</a:t>
            </a:r>
          </a:p>
        </p:txBody>
      </p:sp>
      <p:sp>
        <p:nvSpPr>
          <p:cNvPr id="797718" name="Text Box 22"/>
          <p:cNvSpPr txBox="1">
            <a:spLocks noChangeArrowheads="1"/>
          </p:cNvSpPr>
          <p:nvPr/>
        </p:nvSpPr>
        <p:spPr bwMode="auto">
          <a:xfrm>
            <a:off x="5111750" y="3824288"/>
            <a:ext cx="792163" cy="263525"/>
          </a:xfrm>
          <a:prstGeom prst="rect">
            <a:avLst/>
          </a:prstGeom>
          <a:solidFill>
            <a:srgbClr val="CCFFFF"/>
          </a:solidFill>
          <a:ln w="1905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000" dirty="0">
                <a:ea typeface="宋体" charset="-122"/>
              </a:rPr>
              <a:t>Gas room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0" y="1376363"/>
          <a:ext cx="9136063" cy="1603375"/>
        </p:xfrm>
        <a:graphic>
          <a:graphicData uri="http://schemas.openxmlformats.org/presentationml/2006/ole">
            <p:oleObj spid="_x0000_s797720" name="Worksheet" r:id="rId4" imgW="10848992" imgH="1905000" progId="Excel.Sheet.8">
              <p:embed/>
            </p:oleObj>
          </a:graphicData>
        </a:graphic>
      </p:graphicFrame>
      <p:pic>
        <p:nvPicPr>
          <p:cNvPr id="13" name="图片 23" descr="IMG_226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429000"/>
            <a:ext cx="3072340" cy="230425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223628" y="5301208"/>
            <a:ext cx="971550" cy="323850"/>
          </a:xfrm>
          <a:prstGeom prst="rect">
            <a:avLst/>
          </a:prstGeom>
          <a:solidFill>
            <a:srgbClr val="CCFFFF"/>
          </a:solidFill>
          <a:ln w="1905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dirty="0">
                <a:ea typeface="宋体" charset="-122"/>
              </a:rPr>
              <a:t>Gas room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7824" y="4077072"/>
            <a:ext cx="115212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Gas cabinet vent port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16200000" flipV="1">
            <a:off x="3041830" y="3771038"/>
            <a:ext cx="360040" cy="3240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987824" y="4725144"/>
            <a:ext cx="115212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Gas room vent port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rot="10800000" flipV="1">
            <a:off x="2699792" y="5193196"/>
            <a:ext cx="648072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180C-00BD-48E9-8B84-57FDC8C53145}" type="slidenum">
              <a:rPr lang="zh-CN" altLang="en-US"/>
              <a:pPr/>
              <a:t>3</a:t>
            </a:fld>
            <a:endParaRPr lang="en-US" altLang="zh-CN" dirty="0"/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0"/>
            <a:ext cx="5364596" cy="620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dirty="0">
                <a:latin typeface="Comic Sans MS" pitchFamily="66" charset="0"/>
              </a:rPr>
              <a:t>Layout of the gas/gas mixing rooms</a:t>
            </a:r>
          </a:p>
        </p:txBody>
      </p:sp>
      <p:pic>
        <p:nvPicPr>
          <p:cNvPr id="800778" name="Picture 10" descr="GasCabi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809625"/>
            <a:ext cx="1473200" cy="1379538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800782" name="Picture 14" descr="gas mixing and contr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833156"/>
            <a:ext cx="1998743" cy="188082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800785" name="Picture 17" descr="ArSwitch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969060"/>
            <a:ext cx="824719" cy="103230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800787" name="Picture 19" descr="CylinderSwitchPan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041068"/>
            <a:ext cx="2268538" cy="68103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800798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524" y="764704"/>
            <a:ext cx="6912260" cy="3129765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cxnSp>
        <p:nvCxnSpPr>
          <p:cNvPr id="16" name="Straight Arrow Connector 15"/>
          <p:cNvCxnSpPr/>
          <p:nvPr/>
        </p:nvCxnSpPr>
        <p:spPr bwMode="auto">
          <a:xfrm rot="10800000" flipV="1">
            <a:off x="4644008" y="1160748"/>
            <a:ext cx="2844316" cy="6480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00799" name="Picture 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8284" y="2888941"/>
            <a:ext cx="2015716" cy="1733048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9" name="Bent-Up Arrow 18"/>
          <p:cNvSpPr/>
          <p:nvPr/>
        </p:nvSpPr>
        <p:spPr bwMode="auto">
          <a:xfrm rot="16200000">
            <a:off x="7506326" y="2474894"/>
            <a:ext cx="504056" cy="396044"/>
          </a:xfrm>
          <a:prstGeom prst="bentUpArrow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56376" y="4077072"/>
            <a:ext cx="118762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Wall power strip location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8064388" y="3681028"/>
            <a:ext cx="324036" cy="18002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3" name="Straight Arrow Connector 22"/>
          <p:cNvCxnSpPr>
            <a:endCxn id="21" idx="2"/>
          </p:cNvCxnSpPr>
          <p:nvPr/>
        </p:nvCxnSpPr>
        <p:spPr bwMode="auto">
          <a:xfrm rot="16200000" flipV="1">
            <a:off x="8217405" y="3870049"/>
            <a:ext cx="216024" cy="1980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endCxn id="21" idx="0"/>
          </p:cNvCxnSpPr>
          <p:nvPr/>
        </p:nvCxnSpPr>
        <p:spPr bwMode="auto">
          <a:xfrm>
            <a:off x="6336196" y="2384884"/>
            <a:ext cx="1890210" cy="12961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16200000" flipV="1">
            <a:off x="4517995" y="2870938"/>
            <a:ext cx="2376264" cy="14761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35496" y="2240868"/>
            <a:ext cx="2484276" cy="9721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6200000" flipV="1">
            <a:off x="2573778" y="1646802"/>
            <a:ext cx="2700300" cy="21602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16200000" flipV="1">
            <a:off x="3149842" y="2870938"/>
            <a:ext cx="1224136" cy="11881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00800" name="Picture 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11860" y="4833156"/>
            <a:ext cx="820009" cy="1296144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cxnSp>
        <p:nvCxnSpPr>
          <p:cNvPr id="36" name="Straight Arrow Connector 35"/>
          <p:cNvCxnSpPr/>
          <p:nvPr/>
        </p:nvCxnSpPr>
        <p:spPr bwMode="auto">
          <a:xfrm rot="16200000" flipV="1">
            <a:off x="1727684" y="3284984"/>
            <a:ext cx="2124236" cy="10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7992380" y="2312876"/>
            <a:ext cx="82809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View direction</a:t>
            </a:r>
            <a:endParaRPr lang="en-US" sz="12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1043608" y="3969060"/>
            <a:ext cx="1515641" cy="1272137"/>
            <a:chOff x="1043608" y="3969060"/>
            <a:chExt cx="1515641" cy="1272137"/>
          </a:xfrm>
        </p:grpSpPr>
        <p:pic>
          <p:nvPicPr>
            <p:cNvPr id="800801" name="Picture 3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43608" y="3969060"/>
              <a:ext cx="1515641" cy="1272137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pic>
        <p:grpSp>
          <p:nvGrpSpPr>
            <p:cNvPr id="47" name="Group 46"/>
            <p:cNvGrpSpPr/>
            <p:nvPr/>
          </p:nvGrpSpPr>
          <p:grpSpPr>
            <a:xfrm>
              <a:off x="1295636" y="4545124"/>
              <a:ext cx="1187624" cy="641685"/>
              <a:chOff x="1763688" y="4329100"/>
              <a:chExt cx="1187624" cy="641685"/>
            </a:xfrm>
          </p:grpSpPr>
          <p:sp>
            <p:nvSpPr>
              <p:cNvPr id="40" name="Rectangle 39"/>
              <p:cNvSpPr/>
              <p:nvPr/>
            </p:nvSpPr>
            <p:spPr bwMode="auto">
              <a:xfrm>
                <a:off x="1835696" y="4329100"/>
                <a:ext cx="180020" cy="108012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45720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763688" y="4509120"/>
                <a:ext cx="1187624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Wall power strip location</a:t>
                </a:r>
                <a:endParaRPr lang="en-US" sz="1200" dirty="0"/>
              </a:p>
            </p:txBody>
          </p:sp>
          <p:cxnSp>
            <p:nvCxnSpPr>
              <p:cNvPr id="43" name="Straight Arrow Connector 42"/>
              <p:cNvCxnSpPr>
                <a:endCxn id="40" idx="3"/>
              </p:cNvCxnSpPr>
              <p:nvPr/>
            </p:nvCxnSpPr>
            <p:spPr bwMode="auto">
              <a:xfrm rot="10800000">
                <a:off x="2015716" y="4383106"/>
                <a:ext cx="216024" cy="16201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cxnSp>
        <p:nvCxnSpPr>
          <p:cNvPr id="55" name="Straight Arrow Connector 54"/>
          <p:cNvCxnSpPr>
            <a:endCxn id="40" idx="0"/>
          </p:cNvCxnSpPr>
          <p:nvPr/>
        </p:nvCxnSpPr>
        <p:spPr bwMode="auto">
          <a:xfrm rot="5400000">
            <a:off x="872589" y="3582017"/>
            <a:ext cx="1548172" cy="3780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5688124" y="1844824"/>
            <a:ext cx="2484276" cy="12961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00802" name="Picture 3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9573" y="5502177"/>
            <a:ext cx="2448271" cy="1170887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cxnSp>
        <p:nvCxnSpPr>
          <p:cNvPr id="63" name="Straight Arrow Connector 62"/>
          <p:cNvCxnSpPr/>
          <p:nvPr/>
        </p:nvCxnSpPr>
        <p:spPr bwMode="auto">
          <a:xfrm rot="16200000" flipV="1">
            <a:off x="701570" y="3879050"/>
            <a:ext cx="2844316" cy="5040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3491880" y="5733257"/>
            <a:ext cx="46805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GC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439652" y="6237312"/>
            <a:ext cx="46805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35" name="Picture 34" descr="ReturnGasTubin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48164" y="188640"/>
            <a:ext cx="1332148" cy="8325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39" name="Straight Arrow Connector 38"/>
          <p:cNvCxnSpPr/>
          <p:nvPr/>
        </p:nvCxnSpPr>
        <p:spPr bwMode="auto">
          <a:xfrm rot="10800000" flipV="1">
            <a:off x="5580112" y="944724"/>
            <a:ext cx="540060" cy="5040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043F-0D65-446F-B359-C8A9F1F126AB}" type="slidenum">
              <a:rPr lang="zh-CN" altLang="en-US"/>
              <a:pPr/>
              <a:t>4</a:t>
            </a:fld>
            <a:endParaRPr lang="en-US" altLang="zh-CN" dirty="0"/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dirty="0">
                <a:latin typeface="Comic Sans MS" pitchFamily="66" charset="0"/>
              </a:rPr>
              <a:t>Detailed plan for WBS items</a:t>
            </a:r>
          </a:p>
        </p:txBody>
      </p:sp>
      <p:sp>
        <p:nvSpPr>
          <p:cNvPr id="801796" name="Text Box 4"/>
          <p:cNvSpPr txBox="1">
            <a:spLocks noChangeArrowheads="1"/>
          </p:cNvSpPr>
          <p:nvPr/>
        </p:nvSpPr>
        <p:spPr bwMode="auto">
          <a:xfrm>
            <a:off x="792163" y="836613"/>
            <a:ext cx="7596261" cy="52168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zh-CN" altLang="en-US" sz="1800" dirty="0">
                <a:ea typeface="宋体" charset="-122"/>
              </a:rPr>
              <a:t> </a:t>
            </a:r>
            <a:r>
              <a:rPr lang="en-US" altLang="zh-CN" sz="1800" dirty="0">
                <a:ea typeface="宋体" charset="-122"/>
              </a:rPr>
              <a:t>3.1.12 </a:t>
            </a:r>
            <a:r>
              <a:rPr lang="en-US" altLang="zh-CN" sz="1800" dirty="0" err="1">
                <a:ea typeface="宋体" charset="-122"/>
              </a:rPr>
              <a:t>Daya</a:t>
            </a:r>
            <a:r>
              <a:rPr lang="en-US" altLang="zh-CN" sz="1800" dirty="0">
                <a:ea typeface="宋体" charset="-122"/>
              </a:rPr>
              <a:t> Bay near hall RPC gas system and three GC systems delivered to </a:t>
            </a:r>
            <a:r>
              <a:rPr lang="en-US" altLang="zh-CN" sz="1800" dirty="0" err="1">
                <a:ea typeface="宋体" charset="-122"/>
              </a:rPr>
              <a:t>Daya</a:t>
            </a:r>
            <a:r>
              <a:rPr lang="en-US" altLang="zh-CN" sz="1800" dirty="0">
                <a:ea typeface="宋体" charset="-122"/>
              </a:rPr>
              <a:t> Bay by </a:t>
            </a:r>
            <a:r>
              <a:rPr lang="en-US" altLang="zh-CN" sz="1800" dirty="0" smtClean="0">
                <a:ea typeface="宋体" charset="-122"/>
              </a:rPr>
              <a:t>8/30/2010</a:t>
            </a:r>
            <a:r>
              <a:rPr lang="en-US" altLang="zh-CN" sz="1800" dirty="0">
                <a:ea typeface="宋体" charset="-122"/>
              </a:rPr>
              <a:t>; </a:t>
            </a:r>
          </a:p>
          <a:p>
            <a:pPr>
              <a:buFontTx/>
              <a:buChar char="•"/>
            </a:pPr>
            <a:r>
              <a:rPr lang="en-US" altLang="zh-CN" sz="1800" dirty="0">
                <a:ea typeface="宋体" charset="-122"/>
              </a:rPr>
              <a:t> 6.4.6  Install gas mixing/control system and </a:t>
            </a:r>
            <a:r>
              <a:rPr lang="en-US" altLang="zh-CN" sz="1800" dirty="0" smtClean="0">
                <a:ea typeface="宋体" charset="-122"/>
              </a:rPr>
              <a:t>2 </a:t>
            </a:r>
            <a:r>
              <a:rPr lang="en-US" altLang="zh-CN" sz="1800" dirty="0">
                <a:ea typeface="宋体" charset="-122"/>
              </a:rPr>
              <a:t>GC </a:t>
            </a:r>
            <a:r>
              <a:rPr lang="en-US" altLang="zh-CN" sz="1800" dirty="0" smtClean="0">
                <a:ea typeface="宋体" charset="-122"/>
              </a:rPr>
              <a:t>systems, DCS interface boxes, 10/8 </a:t>
            </a:r>
            <a:r>
              <a:rPr lang="en-US" altLang="zh-CN" sz="1800" dirty="0">
                <a:ea typeface="宋体" charset="-122"/>
              </a:rPr>
              <a:t>– </a:t>
            </a:r>
            <a:r>
              <a:rPr lang="en-US" altLang="zh-CN" sz="1800" dirty="0" smtClean="0">
                <a:ea typeface="宋体" charset="-122"/>
              </a:rPr>
              <a:t>11/5/2010  (we may need to start this task earlier due to the warranty deadline for 2 GCs is due on 10/21/2010)</a:t>
            </a:r>
            <a:endParaRPr lang="en-US" altLang="zh-CN" sz="1800" dirty="0">
              <a:ea typeface="宋体" charset="-122"/>
            </a:endParaRPr>
          </a:p>
          <a:p>
            <a:r>
              <a:rPr lang="en-US" altLang="zh-CN" sz="1800" dirty="0">
                <a:ea typeface="宋体" charset="-122"/>
              </a:rPr>
              <a:t>  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Prerequisites:</a:t>
            </a:r>
            <a:r>
              <a:rPr lang="en-US" altLang="zh-CN" sz="1800" dirty="0">
                <a:ea typeface="宋体" charset="-122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dirty="0">
                <a:ea typeface="宋体" charset="-122"/>
              </a:rPr>
              <a:t>   Shipping boxes of gas mixing/control system and GCs delivered to gas/gas mixing rooms;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dirty="0">
                <a:ea typeface="宋体" charset="-122"/>
              </a:rPr>
              <a:t>   Network wall plugs activated;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dirty="0">
                <a:ea typeface="宋体" charset="-122"/>
              </a:rPr>
              <a:t>   </a:t>
            </a:r>
            <a:r>
              <a:rPr lang="en-US" altLang="zh-CN" sz="1800" dirty="0" smtClean="0">
                <a:ea typeface="宋体" charset="-122"/>
              </a:rPr>
              <a:t>DCS interface box cable ready, Desk </a:t>
            </a:r>
            <a:r>
              <a:rPr lang="en-US" altLang="zh-CN" sz="1800" dirty="0">
                <a:ea typeface="宋体" charset="-122"/>
              </a:rPr>
              <a:t>for PC and GC;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dirty="0">
                <a:ea typeface="宋体" charset="-122"/>
              </a:rPr>
              <a:t>   Power line activated;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dirty="0">
                <a:ea typeface="宋体" charset="-122"/>
              </a:rPr>
              <a:t>   Water line for sprinkler installed.</a:t>
            </a:r>
          </a:p>
          <a:p>
            <a:r>
              <a:rPr lang="en-US" altLang="zh-CN" sz="1800" dirty="0">
                <a:ea typeface="宋体" charset="-122"/>
              </a:rPr>
              <a:t>  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Manpower:</a:t>
            </a:r>
            <a:r>
              <a:rPr lang="en-US" altLang="zh-CN" sz="1800" dirty="0">
                <a:ea typeface="宋体" charset="-122"/>
              </a:rPr>
              <a:t> </a:t>
            </a:r>
          </a:p>
          <a:p>
            <a:r>
              <a:rPr lang="en-US" altLang="zh-CN" sz="1800" dirty="0">
                <a:ea typeface="宋体" charset="-122"/>
              </a:rPr>
              <a:t>C. Lu, </a:t>
            </a:r>
            <a:r>
              <a:rPr lang="en-US" altLang="zh-CN" sz="1800" dirty="0" smtClean="0">
                <a:ea typeface="宋体" charset="-122"/>
              </a:rPr>
              <a:t>(possible S</a:t>
            </a:r>
            <a:r>
              <a:rPr lang="en-US" altLang="zh-CN" sz="1800" dirty="0">
                <a:ea typeface="宋体" charset="-122"/>
              </a:rPr>
              <a:t>. </a:t>
            </a:r>
            <a:r>
              <a:rPr lang="en-US" altLang="zh-CN" sz="1800" dirty="0" smtClean="0">
                <a:ea typeface="宋体" charset="-122"/>
              </a:rPr>
              <a:t>Chidzik) </a:t>
            </a:r>
            <a:r>
              <a:rPr lang="en-US" altLang="zh-CN" sz="1800" dirty="0">
                <a:ea typeface="宋体" charset="-122"/>
              </a:rPr>
              <a:t>+ Chinese labor contractor.</a:t>
            </a:r>
            <a:endParaRPr lang="en-US" altLang="zh-CN" sz="2000" dirty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190CE-6F0D-46C2-8609-0BBA2AB9F83C}" type="slidenum">
              <a:rPr lang="zh-CN" altLang="en-US"/>
              <a:pPr/>
              <a:t>5</a:t>
            </a:fld>
            <a:endParaRPr lang="en-US" altLang="zh-CN"/>
          </a:p>
        </p:txBody>
      </p:sp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>
                <a:latin typeface="Comic Sans MS" pitchFamily="66" charset="0"/>
              </a:rPr>
              <a:t>Detailed plan for WBS items (cont’d)</a:t>
            </a:r>
          </a:p>
        </p:txBody>
      </p:sp>
      <p:sp>
        <p:nvSpPr>
          <p:cNvPr id="802820" name="Text Box 4"/>
          <p:cNvSpPr txBox="1">
            <a:spLocks noChangeArrowheads="1"/>
          </p:cNvSpPr>
          <p:nvPr/>
        </p:nvSpPr>
        <p:spPr bwMode="auto">
          <a:xfrm>
            <a:off x="755650" y="873125"/>
            <a:ext cx="7704138" cy="44926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28600"/>
            <a:r>
              <a:rPr lang="en-US" altLang="zh-CN" sz="1800">
                <a:solidFill>
                  <a:srgbClr val="FF0000"/>
                </a:solidFill>
                <a:ea typeface="宋体" charset="-122"/>
              </a:rPr>
              <a:t>Chinese labor contractor tasks: </a:t>
            </a:r>
          </a:p>
          <a:p>
            <a:pPr indent="228600">
              <a:buFontTx/>
              <a:buChar char="•"/>
            </a:pPr>
            <a:r>
              <a:rPr lang="en-US" altLang="zh-CN" sz="1800">
                <a:ea typeface="宋体" charset="-122"/>
              </a:rPr>
              <a:t> Install gas manifolds for Argon, SF6 and R134A in gas mixing room; </a:t>
            </a:r>
          </a:p>
          <a:p>
            <a:pPr indent="228600">
              <a:buFontTx/>
              <a:buChar char="•"/>
            </a:pPr>
            <a:r>
              <a:rPr lang="en-US" altLang="zh-CN" sz="1800">
                <a:ea typeface="宋体" charset="-122"/>
              </a:rPr>
              <a:t> Route copper gas pipe from gas mixing panel to EH1; </a:t>
            </a:r>
          </a:p>
          <a:p>
            <a:pPr indent="228600">
              <a:buFontTx/>
              <a:buChar char="•"/>
            </a:pPr>
            <a:r>
              <a:rPr lang="en-US" altLang="zh-CN" sz="1800">
                <a:ea typeface="宋体" charset="-122"/>
              </a:rPr>
              <a:t> Hook up 6” gas ventilation pipe of the gas cabinet to gas room venting port; </a:t>
            </a:r>
          </a:p>
          <a:p>
            <a:pPr indent="228600">
              <a:buFontTx/>
              <a:buChar char="•"/>
            </a:pPr>
            <a:r>
              <a:rPr lang="en-US" altLang="zh-CN" sz="1800">
                <a:ea typeface="宋体" charset="-122"/>
              </a:rPr>
              <a:t> Connect water pipe to gas cabinet sprinkler;</a:t>
            </a:r>
          </a:p>
          <a:p>
            <a:pPr indent="228600">
              <a:buFontTx/>
              <a:buChar char="•"/>
            </a:pPr>
            <a:r>
              <a:rPr lang="en-US" altLang="zh-CN" sz="1800">
                <a:ea typeface="宋体" charset="-122"/>
              </a:rPr>
              <a:t> Mount emergency shut-off switch on wall and route wires to gas control panel.  </a:t>
            </a:r>
          </a:p>
          <a:p>
            <a:pPr indent="228600"/>
            <a:r>
              <a:rPr lang="en-US" altLang="zh-CN" sz="1800">
                <a:solidFill>
                  <a:srgbClr val="FF0000"/>
                </a:solidFill>
                <a:ea typeface="宋体" charset="-122"/>
              </a:rPr>
              <a:t>Coordination with other Muon installation tasks:</a:t>
            </a:r>
            <a:r>
              <a:rPr lang="en-US" altLang="zh-CN" sz="1800">
                <a:ea typeface="宋体" charset="-122"/>
              </a:rPr>
              <a:t> </a:t>
            </a:r>
          </a:p>
          <a:p>
            <a:pPr indent="228600"/>
            <a:r>
              <a:rPr lang="en-US" altLang="zh-CN" sz="1800">
                <a:ea typeface="宋体" charset="-122"/>
              </a:rPr>
              <a:t> Since this part of gas system installation is within gas/gas mixing rooms, it won’t interfere with any other installation tasks. </a:t>
            </a:r>
          </a:p>
          <a:p>
            <a:pPr indent="228600"/>
            <a:endParaRPr lang="en-US" altLang="zh-CN" sz="180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E60D1-250E-4A60-89E2-FDE6E12EAA78}" type="slidenum">
              <a:rPr lang="zh-CN" altLang="en-US"/>
              <a:pPr/>
              <a:t>6</a:t>
            </a:fld>
            <a:endParaRPr lang="en-US" altLang="zh-CN"/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>
                <a:latin typeface="Comic Sans MS" pitchFamily="66" charset="0"/>
              </a:rPr>
              <a:t>Detailed plan for WBS items (cont’d)</a:t>
            </a:r>
            <a:endParaRPr lang="zh-CN" altLang="en-US" sz="2400">
              <a:latin typeface="Comic Sans MS" pitchFamily="66" charset="0"/>
            </a:endParaRPr>
          </a:p>
        </p:txBody>
      </p:sp>
      <p:sp>
        <p:nvSpPr>
          <p:cNvPr id="803844" name="Text Box 4"/>
          <p:cNvSpPr txBox="1">
            <a:spLocks noChangeArrowheads="1"/>
          </p:cNvSpPr>
          <p:nvPr/>
        </p:nvSpPr>
        <p:spPr bwMode="auto">
          <a:xfrm>
            <a:off x="755650" y="714375"/>
            <a:ext cx="7667625" cy="618630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800" dirty="0">
                <a:ea typeface="宋体" charset="-122"/>
              </a:rPr>
              <a:t> 6.4.7 Install gas distribution and digital bubbler system in </a:t>
            </a:r>
            <a:r>
              <a:rPr lang="en-US" altLang="zh-CN" sz="1800" dirty="0" smtClean="0">
                <a:ea typeface="宋体" charset="-122"/>
              </a:rPr>
              <a:t>10/8 </a:t>
            </a:r>
            <a:r>
              <a:rPr lang="en-US" altLang="zh-CN" sz="1800" dirty="0">
                <a:ea typeface="宋体" charset="-122"/>
              </a:rPr>
              <a:t>– </a:t>
            </a:r>
            <a:r>
              <a:rPr lang="en-US" altLang="zh-CN" sz="1800" dirty="0" smtClean="0">
                <a:ea typeface="宋体" charset="-122"/>
              </a:rPr>
              <a:t>11/5/2010 </a:t>
            </a:r>
            <a:endParaRPr lang="en-US" altLang="zh-CN" sz="1800" dirty="0">
              <a:ea typeface="宋体" charset="-122"/>
            </a:endParaRPr>
          </a:p>
          <a:p>
            <a:r>
              <a:rPr lang="en-US" altLang="zh-CN" sz="1800" dirty="0" smtClean="0">
                <a:ea typeface="宋体" charset="-122"/>
              </a:rPr>
              <a:t>Temporally install it in gas mixing room.  </a:t>
            </a:r>
            <a:endParaRPr lang="en-US" altLang="zh-CN" sz="1800" dirty="0">
              <a:ea typeface="宋体" charset="-122"/>
            </a:endParaRPr>
          </a:p>
          <a:p>
            <a:endParaRPr lang="en-US" altLang="zh-CN" sz="1800" dirty="0">
              <a:ea typeface="宋体" charset="-122"/>
            </a:endParaRPr>
          </a:p>
          <a:p>
            <a:endParaRPr lang="en-US" altLang="zh-CN" sz="1800" dirty="0">
              <a:ea typeface="宋体" charset="-122"/>
            </a:endParaRPr>
          </a:p>
          <a:p>
            <a:endParaRPr lang="en-US" altLang="zh-CN" sz="1800" dirty="0">
              <a:ea typeface="宋体" charset="-122"/>
            </a:endParaRPr>
          </a:p>
          <a:p>
            <a:r>
              <a:rPr lang="en-US" altLang="zh-CN" sz="1800" dirty="0">
                <a:ea typeface="宋体" charset="-122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Prerequisites:</a:t>
            </a:r>
            <a:r>
              <a:rPr lang="en-US" altLang="zh-CN" sz="1800" dirty="0">
                <a:ea typeface="宋体" charset="-122"/>
              </a:rPr>
              <a:t> </a:t>
            </a:r>
          </a:p>
          <a:p>
            <a:r>
              <a:rPr lang="en-US" altLang="zh-CN" sz="1800" dirty="0">
                <a:ea typeface="宋体" charset="-122"/>
              </a:rPr>
              <a:t>Gas racks are </a:t>
            </a:r>
            <a:r>
              <a:rPr lang="en-US" altLang="zh-CN" sz="1800" dirty="0" smtClean="0">
                <a:ea typeface="宋体" charset="-122"/>
              </a:rPr>
              <a:t>available. </a:t>
            </a:r>
            <a:endParaRPr lang="en-US" altLang="zh-CN" sz="1800" dirty="0">
              <a:ea typeface="宋体" charset="-122"/>
            </a:endParaRPr>
          </a:p>
          <a:p>
            <a:r>
              <a:rPr lang="en-US" altLang="zh-CN" sz="1800" dirty="0">
                <a:ea typeface="宋体" charset="-122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Manpower:</a:t>
            </a:r>
            <a:r>
              <a:rPr lang="en-US" altLang="zh-CN" sz="1800" dirty="0">
                <a:ea typeface="宋体" charset="-122"/>
              </a:rPr>
              <a:t> </a:t>
            </a:r>
          </a:p>
          <a:p>
            <a:r>
              <a:rPr lang="en-US" altLang="zh-CN" sz="1800" dirty="0">
                <a:ea typeface="宋体" charset="-122"/>
              </a:rPr>
              <a:t>Princeton will take care of this installation. Occasionally may need 1 or 2 assistants from labor contractor. </a:t>
            </a:r>
          </a:p>
          <a:p>
            <a:r>
              <a:rPr lang="en-US" altLang="zh-CN" sz="1800" dirty="0">
                <a:ea typeface="宋体" charset="-122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Coordination with other </a:t>
            </a:r>
            <a:r>
              <a:rPr lang="en-US" altLang="zh-CN" sz="1800" dirty="0" err="1">
                <a:solidFill>
                  <a:srgbClr val="FF0000"/>
                </a:solidFill>
                <a:ea typeface="宋体" charset="-122"/>
              </a:rPr>
              <a:t>Muon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 installation tasks:</a:t>
            </a:r>
            <a:r>
              <a:rPr lang="en-US" altLang="zh-CN" sz="1800" dirty="0">
                <a:ea typeface="宋体" charset="-122"/>
              </a:rPr>
              <a:t> </a:t>
            </a:r>
          </a:p>
          <a:p>
            <a:r>
              <a:rPr lang="en-US" altLang="zh-CN" sz="1800" dirty="0">
                <a:ea typeface="宋体" charset="-122"/>
              </a:rPr>
              <a:t>There is no foreseeable conflict with other installation tasks during this period. </a:t>
            </a:r>
          </a:p>
          <a:p>
            <a:endParaRPr lang="en-US" altLang="zh-CN" sz="1800" dirty="0">
              <a:ea typeface="宋体" charset="-122"/>
            </a:endParaRPr>
          </a:p>
          <a:p>
            <a:endParaRPr lang="en-US" altLang="zh-CN" sz="1800" dirty="0">
              <a:ea typeface="宋体" charset="-122"/>
            </a:endParaRPr>
          </a:p>
        </p:txBody>
      </p:sp>
      <p:pic>
        <p:nvPicPr>
          <p:cNvPr id="803847" name="Picture 7" descr="GasSystem-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092" y="1088740"/>
            <a:ext cx="2736850" cy="238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5D51D-640A-417B-B457-F0CB42904B29}" type="slidenum">
              <a:rPr lang="zh-CN" altLang="en-US"/>
              <a:pPr/>
              <a:t>7</a:t>
            </a:fld>
            <a:endParaRPr lang="en-US" altLang="zh-CN"/>
          </a:p>
        </p:txBody>
      </p:sp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dirty="0">
                <a:latin typeface="Comic Sans MS" pitchFamily="66" charset="0"/>
              </a:rPr>
              <a:t>Detailed plan for WBS items (cont’d)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804868" name="Text Box 4"/>
          <p:cNvSpPr txBox="1">
            <a:spLocks noChangeArrowheads="1"/>
          </p:cNvSpPr>
          <p:nvPr/>
        </p:nvSpPr>
        <p:spPr bwMode="auto">
          <a:xfrm>
            <a:off x="827088" y="873125"/>
            <a:ext cx="7669212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7200"/>
            <a:endParaRPr lang="zh-CN" altLang="en-US" sz="1800">
              <a:ea typeface="宋体" charset="-122"/>
            </a:endParaRPr>
          </a:p>
        </p:txBody>
      </p:sp>
      <p:sp>
        <p:nvSpPr>
          <p:cNvPr id="804869" name="Text Box 5"/>
          <p:cNvSpPr txBox="1">
            <a:spLocks noChangeArrowheads="1"/>
          </p:cNvSpPr>
          <p:nvPr/>
        </p:nvSpPr>
        <p:spPr bwMode="auto">
          <a:xfrm>
            <a:off x="719138" y="836613"/>
            <a:ext cx="7705725" cy="51706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1600" dirty="0">
                <a:ea typeface="宋体" charset="-122"/>
              </a:rPr>
              <a:t> </a:t>
            </a:r>
            <a:r>
              <a:rPr lang="en-US" altLang="zh-CN" sz="1600" dirty="0">
                <a:ea typeface="宋体" charset="-122"/>
              </a:rPr>
              <a:t>6.8 Connect gas tubing between RPC modules and gas distribution &amp; digital bubbler crates in </a:t>
            </a:r>
            <a:r>
              <a:rPr lang="en-US" altLang="zh-CN" sz="1600" dirty="0" smtClean="0">
                <a:ea typeface="宋体" charset="-122"/>
              </a:rPr>
              <a:t>12/21 </a:t>
            </a:r>
            <a:r>
              <a:rPr lang="en-US" altLang="zh-CN" sz="1600" dirty="0">
                <a:ea typeface="宋体" charset="-122"/>
              </a:rPr>
              <a:t>– </a:t>
            </a:r>
            <a:r>
              <a:rPr lang="en-US" altLang="zh-CN" sz="1600" dirty="0" smtClean="0">
                <a:ea typeface="宋体" charset="-122"/>
              </a:rPr>
              <a:t>1/10/2011. </a:t>
            </a:r>
            <a:endParaRPr lang="en-US" altLang="zh-CN" sz="1600" dirty="0">
              <a:ea typeface="宋体" charset="-122"/>
            </a:endParaRPr>
          </a:p>
          <a:p>
            <a:r>
              <a:rPr lang="en-US" altLang="zh-CN" sz="1600" dirty="0">
                <a:ea typeface="宋体" charset="-122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ea typeface="宋体" charset="-122"/>
              </a:rPr>
              <a:t>Prerequisites:</a:t>
            </a:r>
            <a:r>
              <a:rPr lang="en-US" altLang="zh-CN" sz="1600" dirty="0">
                <a:ea typeface="宋体" charset="-122"/>
              </a:rPr>
              <a:t> </a:t>
            </a:r>
          </a:p>
          <a:p>
            <a:r>
              <a:rPr lang="en-US" altLang="zh-CN" sz="1600" dirty="0">
                <a:ea typeface="宋体" charset="-122"/>
              </a:rPr>
              <a:t>Gas distribution/digital bubbler crates </a:t>
            </a:r>
            <a:r>
              <a:rPr lang="en-US" altLang="zh-CN" sz="1600" dirty="0" smtClean="0">
                <a:ea typeface="宋体" charset="-122"/>
              </a:rPr>
              <a:t>moved onto supporting structure </a:t>
            </a:r>
            <a:r>
              <a:rPr lang="en-US" altLang="zh-CN" sz="1600" dirty="0">
                <a:ea typeface="宋体" charset="-122"/>
              </a:rPr>
              <a:t>and </a:t>
            </a:r>
            <a:r>
              <a:rPr lang="en-US" altLang="zh-CN" sz="1600" dirty="0" smtClean="0">
                <a:ea typeface="宋体" charset="-122"/>
              </a:rPr>
              <a:t>tested in-situ; </a:t>
            </a:r>
            <a:endParaRPr lang="en-US" altLang="zh-CN" sz="1600" dirty="0">
              <a:ea typeface="宋体" charset="-122"/>
            </a:endParaRPr>
          </a:p>
          <a:p>
            <a:r>
              <a:rPr lang="en-US" altLang="zh-CN" sz="1600" dirty="0">
                <a:ea typeface="宋体" charset="-122"/>
              </a:rPr>
              <a:t>Utility tray on RPC module supporting structure installed. </a:t>
            </a:r>
          </a:p>
          <a:p>
            <a:r>
              <a:rPr lang="en-US" altLang="zh-CN" sz="1600" dirty="0">
                <a:ea typeface="宋体" charset="-122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ea typeface="宋体" charset="-122"/>
              </a:rPr>
              <a:t>Manpower:</a:t>
            </a:r>
            <a:r>
              <a:rPr lang="en-US" altLang="zh-CN" sz="1600" dirty="0">
                <a:ea typeface="宋体" charset="-122"/>
              </a:rPr>
              <a:t> </a:t>
            </a:r>
          </a:p>
          <a:p>
            <a:r>
              <a:rPr lang="en-US" altLang="zh-CN" sz="1600" dirty="0">
                <a:ea typeface="宋体" charset="-122"/>
              </a:rPr>
              <a:t>Princeton </a:t>
            </a:r>
            <a:r>
              <a:rPr lang="en-US" altLang="zh-CN" sz="1600" dirty="0" smtClean="0">
                <a:ea typeface="宋体" charset="-122"/>
              </a:rPr>
              <a:t>supervises </a:t>
            </a:r>
            <a:r>
              <a:rPr lang="en-US" altLang="zh-CN" sz="1600" dirty="0">
                <a:ea typeface="宋体" charset="-122"/>
              </a:rPr>
              <a:t>the installation, Chinese </a:t>
            </a:r>
            <a:r>
              <a:rPr lang="en-US" altLang="zh-CN" sz="1600" dirty="0" smtClean="0">
                <a:ea typeface="宋体" charset="-122"/>
              </a:rPr>
              <a:t>labor installs. </a:t>
            </a:r>
            <a:endParaRPr lang="en-US" altLang="zh-CN" sz="1600" dirty="0">
              <a:ea typeface="宋体" charset="-122"/>
            </a:endParaRPr>
          </a:p>
          <a:p>
            <a:r>
              <a:rPr lang="en-US" altLang="zh-CN" sz="1600" dirty="0">
                <a:ea typeface="宋体" charset="-122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ea typeface="宋体" charset="-122"/>
              </a:rPr>
              <a:t>Coordination with other </a:t>
            </a:r>
            <a:r>
              <a:rPr lang="en-US" altLang="zh-CN" sz="1600" dirty="0" err="1">
                <a:solidFill>
                  <a:srgbClr val="FF0000"/>
                </a:solidFill>
                <a:ea typeface="宋体" charset="-122"/>
              </a:rPr>
              <a:t>Muon</a:t>
            </a:r>
            <a:r>
              <a:rPr lang="en-US" altLang="zh-CN" sz="1600" dirty="0">
                <a:solidFill>
                  <a:srgbClr val="FF0000"/>
                </a:solidFill>
                <a:ea typeface="宋体" charset="-122"/>
              </a:rPr>
              <a:t> installation tasks:</a:t>
            </a:r>
            <a:r>
              <a:rPr lang="en-US" altLang="zh-CN" sz="1600" dirty="0">
                <a:ea typeface="宋体" charset="-122"/>
              </a:rPr>
              <a:t> </a:t>
            </a:r>
          </a:p>
          <a:p>
            <a:r>
              <a:rPr lang="en-US" altLang="zh-CN" sz="1600" dirty="0" smtClean="0">
                <a:ea typeface="宋体" charset="-122"/>
              </a:rPr>
              <a:t>We </a:t>
            </a:r>
            <a:r>
              <a:rPr lang="en-US" altLang="zh-CN" sz="1600" dirty="0">
                <a:ea typeface="宋体" charset="-122"/>
              </a:rPr>
              <a:t>need to coordinate </a:t>
            </a:r>
            <a:r>
              <a:rPr lang="en-US" altLang="zh-CN" sz="1600" dirty="0" smtClean="0">
                <a:ea typeface="宋体" charset="-122"/>
              </a:rPr>
              <a:t>with HV cable installation.  </a:t>
            </a:r>
            <a:endParaRPr lang="en-US" altLang="zh-CN" sz="1600" dirty="0">
              <a:ea typeface="宋体" charset="-122"/>
            </a:endParaRPr>
          </a:p>
          <a:p>
            <a:r>
              <a:rPr lang="en-US" altLang="zh-CN" sz="1600" dirty="0">
                <a:ea typeface="宋体" charset="-122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ea typeface="宋体" charset="-122"/>
              </a:rPr>
              <a:t>Chinese labor contractor’s tasks:</a:t>
            </a:r>
            <a:r>
              <a:rPr lang="en-US" altLang="zh-CN" sz="1600" dirty="0">
                <a:ea typeface="宋体" charset="-122"/>
              </a:rPr>
              <a:t> </a:t>
            </a:r>
          </a:p>
          <a:p>
            <a:r>
              <a:rPr lang="en-US" altLang="zh-CN" sz="1600" dirty="0">
                <a:ea typeface="宋体" charset="-122"/>
              </a:rPr>
              <a:t>Cut plastic tubing to length and label two ends of each tube; </a:t>
            </a:r>
          </a:p>
          <a:p>
            <a:r>
              <a:rPr lang="en-US" altLang="zh-CN" sz="1600" dirty="0">
                <a:ea typeface="宋体" charset="-122"/>
              </a:rPr>
              <a:t>Connect each end to its destination connector. </a:t>
            </a:r>
            <a:endParaRPr lang="en-US" altLang="zh-CN" sz="1600" dirty="0" smtClean="0">
              <a:ea typeface="宋体" charset="-122"/>
            </a:endParaRPr>
          </a:p>
          <a:p>
            <a:r>
              <a:rPr lang="en-US" altLang="zh-CN" sz="1600" dirty="0" smtClean="0">
                <a:solidFill>
                  <a:srgbClr val="0070C0"/>
                </a:solidFill>
                <a:ea typeface="宋体" charset="-122"/>
              </a:rPr>
              <a:t>IHEP may want to install support structure earlier, so this task also can be done earlier</a:t>
            </a:r>
            <a:r>
              <a:rPr lang="en-US" altLang="zh-CN" sz="1800" dirty="0" smtClean="0">
                <a:solidFill>
                  <a:srgbClr val="0070C0"/>
                </a:solidFill>
                <a:ea typeface="宋体" charset="-122"/>
              </a:rPr>
              <a:t>. </a:t>
            </a:r>
            <a:endParaRPr lang="en-US" altLang="zh-CN" sz="1800" dirty="0">
              <a:solidFill>
                <a:srgbClr val="0070C0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 smtClean="0">
                <a:latin typeface="Comic Sans MS" pitchFamily="66" charset="0"/>
              </a:rPr>
              <a:t>Detailed plan for WBS items (cont’d)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EF92C-0890-4679-9520-2696B7CD8084}" type="slidenum">
              <a:rPr lang="zh-CN" altLang="en-US" smtClean="0"/>
              <a:pPr/>
              <a:t>8</a:t>
            </a:fld>
            <a:endParaRPr lang="en-US" altLang="zh-CN"/>
          </a:p>
        </p:txBody>
      </p:sp>
      <p:sp>
        <p:nvSpPr>
          <p:cNvPr id="6" name="TextBox 5"/>
          <p:cNvSpPr txBox="1"/>
          <p:nvPr/>
        </p:nvSpPr>
        <p:spPr>
          <a:xfrm>
            <a:off x="683568" y="800708"/>
            <a:ext cx="77048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6.9.2 Route </a:t>
            </a:r>
            <a:r>
              <a:rPr lang="en-US" sz="1800" dirty="0"/>
              <a:t>Cables &amp; Gas Lines in Flex </a:t>
            </a:r>
            <a:r>
              <a:rPr lang="en-US" sz="1800" dirty="0" smtClean="0"/>
              <a:t>Tray (1/18/2010 – 2/1/2011)</a:t>
            </a:r>
          </a:p>
          <a:p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Prerequisites:</a:t>
            </a:r>
            <a:r>
              <a:rPr lang="en-US" altLang="zh-CN" sz="1800" dirty="0" smtClean="0">
                <a:ea typeface="宋体" charset="-122"/>
              </a:rPr>
              <a:t> </a:t>
            </a:r>
          </a:p>
          <a:p>
            <a:r>
              <a:rPr lang="en-US" altLang="zh-CN" sz="1800" dirty="0" smtClean="0">
                <a:ea typeface="宋体" charset="-122"/>
              </a:rPr>
              <a:t>Gas pipe from gas mix room to EH has installed; </a:t>
            </a:r>
          </a:p>
          <a:p>
            <a:r>
              <a:rPr lang="en-US" altLang="zh-CN" sz="1800" dirty="0" smtClean="0">
                <a:ea typeface="宋体" charset="-122"/>
              </a:rPr>
              <a:t>Gas distribution/digital bubbler racks have moved to supporting structure. </a:t>
            </a:r>
          </a:p>
          <a:p>
            <a:r>
              <a:rPr lang="en-US" altLang="zh-CN" sz="1800" dirty="0" smtClean="0">
                <a:ea typeface="宋体" charset="-122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Manpower:</a:t>
            </a:r>
            <a:r>
              <a:rPr lang="en-US" altLang="zh-CN" sz="1800" dirty="0" smtClean="0">
                <a:ea typeface="宋体" charset="-122"/>
              </a:rPr>
              <a:t> </a:t>
            </a:r>
          </a:p>
          <a:p>
            <a:r>
              <a:rPr lang="en-US" altLang="zh-CN" sz="1800" dirty="0" smtClean="0">
                <a:ea typeface="宋体" charset="-122"/>
              </a:rPr>
              <a:t>Princeton supervises, Chinese labor installs. </a:t>
            </a:r>
          </a:p>
          <a:p>
            <a:r>
              <a:rPr lang="en-US" altLang="zh-CN" sz="1800" dirty="0" smtClean="0">
                <a:ea typeface="宋体" charset="-122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Coordination with other </a:t>
            </a:r>
            <a:r>
              <a:rPr lang="en-US" altLang="zh-CN" sz="1800" dirty="0" err="1" smtClean="0">
                <a:solidFill>
                  <a:srgbClr val="FF0000"/>
                </a:solidFill>
                <a:ea typeface="宋体" charset="-122"/>
              </a:rPr>
              <a:t>Muon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installation tasks:</a:t>
            </a:r>
            <a:r>
              <a:rPr lang="en-US" altLang="zh-CN" sz="1800" dirty="0" smtClean="0">
                <a:ea typeface="宋体" charset="-122"/>
              </a:rPr>
              <a:t> </a:t>
            </a:r>
          </a:p>
          <a:p>
            <a:r>
              <a:rPr lang="en-US" altLang="zh-CN" sz="1800" dirty="0" smtClean="0">
                <a:ea typeface="宋体" charset="-122"/>
              </a:rPr>
              <a:t>Since HV cables also need to be installed into the flex tray, we need to coordinate these two tasks.  </a:t>
            </a:r>
          </a:p>
          <a:p>
            <a:r>
              <a:rPr lang="en-US" altLang="zh-CN" sz="1800" dirty="0" smtClean="0">
                <a:ea typeface="宋体" charset="-122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Chinese labor contractor’s tasks:</a:t>
            </a:r>
            <a:r>
              <a:rPr lang="en-US" altLang="zh-CN" sz="1800" dirty="0" smtClean="0">
                <a:ea typeface="宋体" charset="-122"/>
              </a:rPr>
              <a:t> </a:t>
            </a:r>
          </a:p>
          <a:p>
            <a:r>
              <a:rPr lang="en-US" altLang="zh-CN" sz="1800" dirty="0" smtClean="0">
                <a:ea typeface="宋体" charset="-122"/>
              </a:rPr>
              <a:t>Lay down the hose into the tray and connect each end to its destination connector. </a:t>
            </a:r>
          </a:p>
          <a:p>
            <a:r>
              <a:rPr lang="en-US" sz="1800" dirty="0" smtClean="0"/>
              <a:t> 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5076C-ABC1-4781-BC9D-4FE9BB80FB17}" type="slidenum">
              <a:rPr lang="zh-CN" altLang="en-US"/>
              <a:pPr/>
              <a:t>9</a:t>
            </a:fld>
            <a:endParaRPr lang="en-US" altLang="zh-CN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>
                <a:latin typeface="Comic Sans MS" pitchFamily="66" charset="0"/>
              </a:rPr>
              <a:t>Detailed plan for WBS items (cont’d)</a:t>
            </a:r>
            <a:endParaRPr lang="zh-CN" altLang="en-US" sz="2400">
              <a:latin typeface="Comic Sans MS" pitchFamily="66" charset="0"/>
            </a:endParaRPr>
          </a:p>
        </p:txBody>
      </p:sp>
      <p:sp>
        <p:nvSpPr>
          <p:cNvPr id="805892" name="Text Box 4"/>
          <p:cNvSpPr txBox="1">
            <a:spLocks noChangeArrowheads="1"/>
          </p:cNvSpPr>
          <p:nvPr/>
        </p:nvSpPr>
        <p:spPr bwMode="auto">
          <a:xfrm>
            <a:off x="755650" y="873125"/>
            <a:ext cx="7740650" cy="13287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1800" dirty="0">
                <a:ea typeface="宋体" charset="-122"/>
              </a:rPr>
              <a:t> </a:t>
            </a:r>
            <a:r>
              <a:rPr lang="en-US" altLang="zh-CN" sz="1800" dirty="0" smtClean="0">
                <a:ea typeface="宋体" charset="-122"/>
              </a:rPr>
              <a:t>6.9.3 Run and test entire </a:t>
            </a:r>
            <a:r>
              <a:rPr lang="en-US" altLang="zh-CN" sz="1800" dirty="0">
                <a:ea typeface="宋体" charset="-122"/>
              </a:rPr>
              <a:t>RPC </a:t>
            </a:r>
            <a:r>
              <a:rPr lang="en-US" altLang="zh-CN" sz="1800" dirty="0" smtClean="0">
                <a:ea typeface="宋体" charset="-122"/>
              </a:rPr>
              <a:t>system, 2/2/2011 </a:t>
            </a:r>
            <a:r>
              <a:rPr lang="en-US" altLang="zh-CN" sz="1800" dirty="0">
                <a:ea typeface="宋体" charset="-122"/>
              </a:rPr>
              <a:t>– </a:t>
            </a:r>
            <a:r>
              <a:rPr lang="en-US" altLang="zh-CN" sz="1800" dirty="0" smtClean="0">
                <a:ea typeface="宋体" charset="-122"/>
              </a:rPr>
              <a:t>3/30/2011</a:t>
            </a:r>
            <a:endParaRPr lang="en-US" altLang="zh-CN" sz="1800" dirty="0">
              <a:ea typeface="宋体" charset="-122"/>
            </a:endParaRPr>
          </a:p>
          <a:p>
            <a:r>
              <a:rPr lang="en-US" altLang="zh-CN" sz="1800" dirty="0">
                <a:ea typeface="宋体" charset="-122"/>
              </a:rPr>
              <a:t> Princeton will maintain the gas system at this start-up period, locally or remotely. Right now it is still too early to make detailed plan for this task.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inceton-DayaBay">
  <a:themeElements>
    <a:clrScheme name="Princeton-DayaBay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B2B2B2"/>
      </a:folHlink>
    </a:clrScheme>
    <a:fontScheme name="Princeton-DayaBay">
      <a:majorFont>
        <a:latin typeface="Swis721 Ex BT"/>
        <a:ea typeface="宋体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rinceton-DayaBa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eton-DayaBa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eton-DayaBa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eton-DayaBa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eton-DayaBa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eton-DayaBa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eton-DayaBa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eton-DayaBay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PrincetonRPCR&amp;D-01142007</Template>
  <TotalTime>40580</TotalTime>
  <Words>676</Words>
  <Application>Microsoft Office PowerPoint</Application>
  <PresentationFormat>On-screen Show (4:3)</PresentationFormat>
  <Paragraphs>86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Princeton-DayaBay</vt:lpstr>
      <vt:lpstr>Worksheet</vt:lpstr>
      <vt:lpstr>Slide 1</vt:lpstr>
      <vt:lpstr>Outline of the installation schedule</vt:lpstr>
      <vt:lpstr>Layout of the gas/gas mixing rooms</vt:lpstr>
      <vt:lpstr>Detailed plan for WBS items</vt:lpstr>
      <vt:lpstr>Detailed plan for WBS items (cont’d)</vt:lpstr>
      <vt:lpstr>Detailed plan for WBS items (cont’d)</vt:lpstr>
      <vt:lpstr>Detailed plan for WBS items (cont’d)</vt:lpstr>
      <vt:lpstr>Detailed plan for WBS items (cont’d)</vt:lpstr>
      <vt:lpstr>Detailed plan for WBS items (cont’d)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Changguo Lu</dc:creator>
  <cp:lastModifiedBy>Kirk T McDonald</cp:lastModifiedBy>
  <cp:revision>220</cp:revision>
  <dcterms:created xsi:type="dcterms:W3CDTF">2007-03-05T16:41:11Z</dcterms:created>
  <dcterms:modified xsi:type="dcterms:W3CDTF">2010-07-17T19:27:14Z</dcterms:modified>
</cp:coreProperties>
</file>