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67" r:id="rId2"/>
    <p:sldId id="256" r:id="rId3"/>
    <p:sldId id="257" r:id="rId4"/>
    <p:sldId id="271" r:id="rId5"/>
    <p:sldId id="258" r:id="rId6"/>
    <p:sldId id="259" r:id="rId7"/>
    <p:sldId id="260" r:id="rId8"/>
    <p:sldId id="261" r:id="rId9"/>
    <p:sldId id="268" r:id="rId10"/>
    <p:sldId id="269" r:id="rId11"/>
    <p:sldId id="262" r:id="rId12"/>
    <p:sldId id="270" r:id="rId13"/>
    <p:sldId id="272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EA0"/>
    <a:srgbClr val="160A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737" autoAdjust="0"/>
  </p:normalViewPr>
  <p:slideViewPr>
    <p:cSldViewPr>
      <p:cViewPr varScale="1">
        <p:scale>
          <a:sx n="76" d="100"/>
          <a:sy n="76" d="100"/>
        </p:scale>
        <p:origin x="-9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EE24413-3B54-466A-ADB3-24B9F70F49D5}" type="datetimeFigureOut">
              <a:rPr lang="en-US"/>
              <a:pPr>
                <a:defRPr/>
              </a:pPr>
              <a:t>4/9/2011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41FD495-9D95-4132-AF33-A880E3986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CAE61A-E3FC-4C91-AAEC-9E43B3E85CAD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4FB958-7FEC-453F-B383-80D76F6160A9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Daya Bay Muon SYstem Installation Workshop, Daya Bay, 10/19/2010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91F6B-E793-4D74-A7CB-B79AFEFB0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zh-CN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C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4800600" cy="365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Daya</a:t>
            </a:r>
            <a:r>
              <a:rPr lang="en-US"/>
              <a:t> Bay </a:t>
            </a:r>
            <a:r>
              <a:rPr lang="en-US"/>
              <a:t>Muon</a:t>
            </a:r>
            <a:r>
              <a:rPr lang="en-US"/>
              <a:t> </a:t>
            </a:r>
            <a:r>
              <a:rPr lang="en-US"/>
              <a:t>SYstem</a:t>
            </a:r>
            <a:r>
              <a:rPr lang="en-US"/>
              <a:t> Installation Workshop, </a:t>
            </a:r>
            <a:r>
              <a:rPr lang="en-US"/>
              <a:t>Daya</a:t>
            </a:r>
            <a:r>
              <a:rPr lang="en-US"/>
              <a:t> Bay, 10/19/2010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762000" cy="365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3B4C33B-41E3-4615-92AF-36CD0F5BB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90600"/>
            <a:ext cx="8229600" cy="0"/>
          </a:xfrm>
          <a:prstGeom prst="line">
            <a:avLst/>
          </a:prstGeom>
          <a:ln w="25400">
            <a:solidFill>
              <a:srgbClr val="160A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143000" y="6248400"/>
            <a:ext cx="6781800" cy="0"/>
          </a:xfrm>
          <a:prstGeom prst="line">
            <a:avLst/>
          </a:prstGeom>
          <a:ln w="25400">
            <a:solidFill>
              <a:srgbClr val="160A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11" descr="PrincetonIcon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867400"/>
            <a:ext cx="666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2" descr="DayaBayIcon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867400"/>
            <a:ext cx="7715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altLang="zh-CN" smtClean="0"/>
              <a:t>Completion of DYB near hall RPC gas system installation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Daya Bay </a:t>
            </a:r>
            <a:r>
              <a:rPr lang="en-US"/>
              <a:t>Muon</a:t>
            </a:r>
            <a:r>
              <a:rPr lang="en-US"/>
              <a:t> SYstem Installation Workshop, Daya Bay, 10/19/2010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1780D-B469-4C7A-9E4F-BD4E285FE0E9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905000" y="3124200"/>
            <a:ext cx="533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latin typeface="Calibri" pitchFamily="34" charset="0"/>
              </a:rPr>
              <a:t>Changguo Lu, Princeton University</a:t>
            </a:r>
          </a:p>
          <a:p>
            <a:pPr algn="ctr"/>
            <a:r>
              <a:rPr lang="en-US" altLang="zh-CN">
                <a:latin typeface="Calibri" pitchFamily="34" charset="0"/>
              </a:rPr>
              <a:t>Sun Hansheng, Guan Mengyun, Xu Jilei, IHEP</a:t>
            </a:r>
          </a:p>
          <a:p>
            <a:pPr algn="ctr"/>
            <a:r>
              <a:rPr lang="en-US" altLang="zh-CN">
                <a:latin typeface="Calibri" pitchFamily="34" charset="0"/>
              </a:rPr>
              <a:t>Viktor  Pec, Charles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Daya Bay RPC gas mixture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Daya Bay Muon SYstem Installation Workshop, Daya Bay, 10/19/2010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81A256-0856-4418-BD19-EE06282305E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 descr="Dayabay-near3_26_2011 9_50_57 AM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66800"/>
            <a:ext cx="6096000" cy="5105400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886200" y="5181600"/>
            <a:ext cx="4572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4572000" y="4648200"/>
            <a:ext cx="2819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latin typeface="Comic Sans MS" pitchFamily="66" charset="0"/>
              </a:rPr>
              <a:t>Raw data. Corrected by calibration curves, the mixing ratio is: </a:t>
            </a:r>
          </a:p>
          <a:p>
            <a:r>
              <a:rPr lang="en-US" altLang="zh-CN" sz="1600">
                <a:latin typeface="Comic Sans MS" pitchFamily="66" charset="0"/>
              </a:rPr>
              <a:t>65.73: 3.95: 29.81: 0.51</a:t>
            </a:r>
          </a:p>
          <a:p>
            <a:r>
              <a:rPr lang="en-US" altLang="zh-CN" sz="1600">
                <a:latin typeface="Comic Sans MS" pitchFamily="66" charset="0"/>
              </a:rPr>
              <a:t>Very close to our nominal ratio: 65.5:4:30:0.5.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343400" y="4876800"/>
            <a:ext cx="3048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smtClean="0"/>
              <a:t>Gas distribution/digital bubblers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Daya</a:t>
            </a:r>
            <a:r>
              <a:rPr lang="en-US"/>
              <a:t> Bay </a:t>
            </a:r>
            <a:r>
              <a:rPr lang="en-US"/>
              <a:t>Muon</a:t>
            </a:r>
            <a:r>
              <a:rPr lang="en-US"/>
              <a:t> </a:t>
            </a:r>
            <a:r>
              <a:rPr lang="en-US"/>
              <a:t>SYstem</a:t>
            </a:r>
            <a:r>
              <a:rPr lang="en-US"/>
              <a:t> Installation Workshop, </a:t>
            </a:r>
            <a:r>
              <a:rPr lang="en-US"/>
              <a:t>Daya</a:t>
            </a:r>
            <a:r>
              <a:rPr lang="en-US"/>
              <a:t> Bay, 10/18/2010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ACE666-7A2A-46FF-AD2E-739F8AE895F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7412" name="Picture 6" descr="DSCN13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29146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228600" y="10668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latin typeface="Comic Sans MS" pitchFamily="66" charset="0"/>
              </a:rPr>
              <a:t>Was temporarily mounted on a rack in the gas room:</a:t>
            </a: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3810000" y="1219200"/>
            <a:ext cx="487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latin typeface="Comic Sans MS" pitchFamily="66" charset="0"/>
              </a:rPr>
              <a:t>Now they are mounted on the supporting frames: </a:t>
            </a:r>
          </a:p>
        </p:txBody>
      </p:sp>
      <p:pic>
        <p:nvPicPr>
          <p:cNvPr id="17415" name="Picture 7" descr="distribution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048000"/>
            <a:ext cx="166211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 descr="distribution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048000"/>
            <a:ext cx="166211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1" descr="distribution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1752600"/>
            <a:ext cx="166211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2" descr="distribution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752600"/>
            <a:ext cx="166211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3" descr="distribution&amp;readout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1752600"/>
            <a:ext cx="166211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5" descr="distributions3.JPG"/>
          <p:cNvPicPr>
            <a:picLocks noChangeAspect="1"/>
          </p:cNvPicPr>
          <p:nvPr/>
        </p:nvPicPr>
        <p:blipFill>
          <a:blip r:embed="rId8"/>
          <a:srcRect t="19531"/>
          <a:stretch>
            <a:fillRect/>
          </a:stretch>
        </p:blipFill>
        <p:spPr bwMode="auto">
          <a:xfrm>
            <a:off x="3886200" y="4343400"/>
            <a:ext cx="312102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Digital bubbler readout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Daya Bay Muon SYstem Installation Workshop, Daya Bay, 10/19/2010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3723F9-92E8-4C3D-82AA-5E135E194C0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609600" y="114300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omic Sans MS" pitchFamily="66" charset="0"/>
              </a:rPr>
              <a:t>The screen capture of the digital bubbler readout histograms for all 7 crates (16 channels/crate): </a:t>
            </a:r>
          </a:p>
        </p:txBody>
      </p:sp>
      <p:grpSp>
        <p:nvGrpSpPr>
          <p:cNvPr id="18437" name="Group 8"/>
          <p:cNvGrpSpPr>
            <a:grpSpLocks/>
          </p:cNvGrpSpPr>
          <p:nvPr/>
        </p:nvGrpSpPr>
        <p:grpSpPr bwMode="auto">
          <a:xfrm>
            <a:off x="0" y="1828800"/>
            <a:ext cx="8990013" cy="2590800"/>
            <a:chOff x="0" y="1752600"/>
            <a:chExt cx="9599460" cy="3028703"/>
          </a:xfrm>
        </p:grpSpPr>
        <p:pic>
          <p:nvPicPr>
            <p:cNvPr id="18442" name="Picture 5" descr="histogram1.jpg"/>
            <p:cNvPicPr>
              <a:picLocks noChangeAspect="1"/>
            </p:cNvPicPr>
            <p:nvPr/>
          </p:nvPicPr>
          <p:blipFill>
            <a:blip r:embed="rId2"/>
            <a:srcRect r="38164" b="9145"/>
            <a:stretch>
              <a:fillRect/>
            </a:stretch>
          </p:blipFill>
          <p:spPr bwMode="auto">
            <a:xfrm>
              <a:off x="0" y="1752600"/>
              <a:ext cx="3276600" cy="3028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6" descr="histogram2.jpg"/>
            <p:cNvPicPr>
              <a:picLocks noChangeAspect="1"/>
            </p:cNvPicPr>
            <p:nvPr/>
          </p:nvPicPr>
          <p:blipFill>
            <a:blip r:embed="rId3"/>
            <a:srcRect r="38248" b="9039"/>
            <a:stretch>
              <a:fillRect/>
            </a:stretch>
          </p:blipFill>
          <p:spPr bwMode="auto">
            <a:xfrm>
              <a:off x="6400800" y="1752600"/>
              <a:ext cx="319866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7" descr="histogram3.jpg"/>
            <p:cNvPicPr>
              <a:picLocks noChangeAspect="1"/>
            </p:cNvPicPr>
            <p:nvPr/>
          </p:nvPicPr>
          <p:blipFill>
            <a:blip r:embed="rId4"/>
            <a:srcRect r="37938" b="8986"/>
            <a:stretch>
              <a:fillRect/>
            </a:stretch>
          </p:blipFill>
          <p:spPr bwMode="auto">
            <a:xfrm>
              <a:off x="3276600" y="1752600"/>
              <a:ext cx="3206416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0" y="1828800"/>
            <a:ext cx="8991600" cy="2514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790700" y="3086100"/>
            <a:ext cx="2514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838700" y="3086100"/>
            <a:ext cx="2514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TextBox 13"/>
          <p:cNvSpPr txBox="1">
            <a:spLocks noChangeArrowheads="1"/>
          </p:cNvSpPr>
          <p:nvPr/>
        </p:nvSpPr>
        <p:spPr bwMode="auto">
          <a:xfrm>
            <a:off x="685800" y="4495800"/>
            <a:ext cx="800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omic Sans MS" pitchFamily="66" charset="0"/>
              </a:rPr>
              <a:t>Three screen captures show the RPC “breathing” in the gas flow. If we connect the bubblers w/o RPC chambers we’ll see the bubbling rate histograms w/o “breathing” as shown in next slide.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smtClean="0"/>
              <a:t>Bubbler histograms w/o “breathing”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Daya Bay Muon SYstem Installation Workshop, Daya Bay, 10/19/2010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7B652E-E65C-4826-A624-49CDA9B0BE8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69342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7467600" y="1295400"/>
            <a:ext cx="152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latin typeface="Calibri" pitchFamily="34" charset="0"/>
              </a:rPr>
              <a:t>Connect the outlet of the gas distribution channels to the digital bubblers directly (w/o RPC chambers), the bubbling rate histograms are quite uniform, no “breathing”.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Gas switchover panels, manifolds, pipes &amp; cabinet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Daya Bay Muon SYstem Installation Workshop, Daya Bay, 10/18/2010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FDE6B2-653E-4C5A-84D9-18E63C3C407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20484" name="Picture 4" descr="DSCN13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2894013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DSCN13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1988" y="1143000"/>
            <a:ext cx="2892425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DSCN132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82988"/>
            <a:ext cx="2894013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 descr="DSCN132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7588" y="1143000"/>
            <a:ext cx="2894012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04800" y="1143000"/>
            <a:ext cx="2895600" cy="2438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00400" y="1143000"/>
            <a:ext cx="2895600" cy="2438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0" y="1143000"/>
            <a:ext cx="2895600" cy="2438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3581400"/>
            <a:ext cx="2895600" cy="2438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00400" y="3581400"/>
            <a:ext cx="2895600" cy="2438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96000" y="3581400"/>
            <a:ext cx="2209800" cy="2438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94" name="Picture 17" descr="cabinet.JPG"/>
          <p:cNvPicPr>
            <a:picLocks noChangeAspect="1"/>
          </p:cNvPicPr>
          <p:nvPr/>
        </p:nvPicPr>
        <p:blipFill>
          <a:blip r:embed="rId6"/>
          <a:srcRect b="36842"/>
          <a:stretch>
            <a:fillRect/>
          </a:stretch>
        </p:blipFill>
        <p:spPr bwMode="auto">
          <a:xfrm>
            <a:off x="3200400" y="35814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8" descr="cabinetWater.JPG"/>
          <p:cNvPicPr>
            <a:picLocks noChangeAspect="1"/>
          </p:cNvPicPr>
          <p:nvPr/>
        </p:nvPicPr>
        <p:blipFill>
          <a:blip r:embed="rId7"/>
          <a:srcRect t="12207" b="9668"/>
          <a:stretch>
            <a:fillRect/>
          </a:stretch>
        </p:blipFill>
        <p:spPr bwMode="auto">
          <a:xfrm>
            <a:off x="6172200" y="3581400"/>
            <a:ext cx="23415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6" name="TextBox 19"/>
          <p:cNvSpPr txBox="1">
            <a:spLocks noChangeArrowheads="1"/>
          </p:cNvSpPr>
          <p:nvPr/>
        </p:nvSpPr>
        <p:spPr bwMode="auto">
          <a:xfrm>
            <a:off x="7848600" y="3962400"/>
            <a:ext cx="1143000" cy="1384300"/>
          </a:xfrm>
          <a:prstGeom prst="rect">
            <a:avLst/>
          </a:prstGeom>
          <a:solidFill>
            <a:srgbClr val="F5FE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latin typeface="Calibri" pitchFamily="34" charset="0"/>
              </a:rPr>
              <a:t>Water pipe to drain the fire water once every three months.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7543800" y="4343400"/>
            <a:ext cx="3810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8" name="TextBox 22"/>
          <p:cNvSpPr txBox="1">
            <a:spLocks noChangeArrowheads="1"/>
          </p:cNvSpPr>
          <p:nvPr/>
        </p:nvSpPr>
        <p:spPr bwMode="auto">
          <a:xfrm>
            <a:off x="4724400" y="4267200"/>
            <a:ext cx="1371600" cy="954088"/>
          </a:xfrm>
          <a:prstGeom prst="rect">
            <a:avLst/>
          </a:prstGeom>
          <a:solidFill>
            <a:srgbClr val="F5FE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latin typeface="Calibri" pitchFamily="34" charset="0"/>
              </a:rPr>
              <a:t>Fire water pipe valve has been locked on open position.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4419600" y="4495800"/>
            <a:ext cx="3810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Remaining jobs for the first Daya Bay RPC gas system installation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Daya Bay Muon System Installation Workshop, Daya Bay, 10/18/2010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8745A1-131C-4DFF-B98A-B46E272FA133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143000" y="1676400"/>
            <a:ext cx="6858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tabLst>
                <a:tab pos="3200400" algn="l"/>
              </a:tabLst>
            </a:pPr>
            <a:r>
              <a:rPr lang="en-US" altLang="zh-CN">
                <a:latin typeface="Comic Sans MS" pitchFamily="66" charset="0"/>
              </a:rPr>
              <a:t> </a:t>
            </a:r>
            <a:r>
              <a:rPr lang="en-US" altLang="zh-CN" u="sng">
                <a:latin typeface="Comic Sans MS" pitchFamily="66" charset="0"/>
              </a:rPr>
              <a:t>Thoroughly check the leakage of the gas system once more; </a:t>
            </a:r>
          </a:p>
          <a:p>
            <a:pPr>
              <a:buFont typeface="Arial" charset="0"/>
              <a:buChar char="•"/>
              <a:tabLst>
                <a:tab pos="3200400" algn="l"/>
              </a:tabLst>
            </a:pPr>
            <a:r>
              <a:rPr lang="en-US" altLang="zh-CN" u="sng">
                <a:latin typeface="Comic Sans MS" pitchFamily="66" charset="0"/>
              </a:rPr>
              <a:t> Further improving the exhausting gas tubing with 1~2” thick pipe; </a:t>
            </a:r>
          </a:p>
          <a:p>
            <a:pPr>
              <a:buFont typeface="Arial" charset="0"/>
              <a:buChar char="•"/>
              <a:tabLst>
                <a:tab pos="3200400" algn="l"/>
              </a:tabLst>
            </a:pPr>
            <a:r>
              <a:rPr lang="en-US" altLang="zh-CN" u="sng">
                <a:latin typeface="Comic Sans MS" pitchFamily="66" charset="0"/>
              </a:rPr>
              <a:t> Work with DGUT group/DCS group to display gas system status on DCS screen; </a:t>
            </a:r>
          </a:p>
          <a:p>
            <a:pPr>
              <a:buFont typeface="Arial" charset="0"/>
              <a:buChar char="•"/>
              <a:tabLst>
                <a:tab pos="3200400" algn="l"/>
              </a:tabLst>
            </a:pPr>
            <a:r>
              <a:rPr lang="en-US" altLang="zh-CN" u="sng">
                <a:latin typeface="Comic Sans MS" pitchFamily="66" charset="0"/>
              </a:rPr>
              <a:t> Running bubbler readout GUI program, check its stability; </a:t>
            </a:r>
          </a:p>
          <a:p>
            <a:pPr>
              <a:buFont typeface="Arial" charset="0"/>
              <a:buChar char="•"/>
              <a:tabLst>
                <a:tab pos="3200400" algn="l"/>
              </a:tabLst>
            </a:pPr>
            <a:r>
              <a:rPr lang="en-US" altLang="zh-CN" u="sng">
                <a:latin typeface="Comic Sans MS" pitchFamily="66" charset="0"/>
              </a:rPr>
              <a:t> Running GC sequence on a separate PC to check its stability; </a:t>
            </a:r>
          </a:p>
          <a:p>
            <a:pPr>
              <a:buFont typeface="Arial" charset="0"/>
              <a:buChar char="•"/>
              <a:tabLst>
                <a:tab pos="3200400" algn="l"/>
              </a:tabLst>
            </a:pPr>
            <a:r>
              <a:rPr lang="en-US" altLang="zh-CN" u="sng">
                <a:latin typeface="Comic Sans MS" pitchFamily="66" charset="0"/>
              </a:rPr>
              <a:t> Provide Daya Bay RPC gas mixture to RPC modules and commissioning the RPC system.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124200"/>
          </a:xfrm>
        </p:spPr>
        <p:txBody>
          <a:bodyPr/>
          <a:lstStyle/>
          <a:p>
            <a:r>
              <a:rPr lang="en-US" altLang="zh-CN" sz="3100" smtClean="0"/>
              <a:t>Special thanks to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en-US" altLang="zh-CN" smtClean="0"/>
              <a:t>Strong support from LIM Xiaonan; </a:t>
            </a:r>
            <a:br>
              <a:rPr lang="en-US" altLang="zh-CN" smtClean="0"/>
            </a:br>
            <a:r>
              <a:rPr lang="en-US" altLang="zh-CN" smtClean="0"/>
              <a:t>US/China LSO/SO; </a:t>
            </a:r>
            <a:br>
              <a:rPr lang="en-US" altLang="zh-CN" smtClean="0"/>
            </a:br>
            <a:r>
              <a:rPr lang="en-US" altLang="zh-CN" smtClean="0"/>
              <a:t>IHEP gas installation team; </a:t>
            </a:r>
            <a:br>
              <a:rPr lang="en-US" altLang="zh-CN" smtClean="0"/>
            </a:br>
            <a:r>
              <a:rPr lang="en-US" altLang="zh-CN" smtClean="0"/>
              <a:t>Other collaboration members, who participated in the gas system installation.</a:t>
            </a:r>
            <a:br>
              <a:rPr lang="en-US" altLang="zh-CN" smtClean="0"/>
            </a:br>
            <a:endParaRPr lang="en-US" altLang="zh-CN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Daya Bay Muon SYstem Installation Workshop, Daya Bay, 10/18/2010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6A3EDC-F2ED-4A40-9C74-F58F27B39F7A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200" smtClean="0"/>
              <a:t>Schedule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541472-F8DF-4C02-A140-69F1C517B2A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Daya Bay Muon SYstem Installation Workshop, Daya Bay, 10/18/2010</a:t>
            </a:r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2438400"/>
          <a:ext cx="9136063" cy="1603375"/>
        </p:xfrm>
        <a:graphic>
          <a:graphicData uri="http://schemas.openxmlformats.org/presentationml/2006/ole">
            <p:oleObj spid="_x0000_s1026" name="Worksheet" r:id="rId4" imgW="10848992" imgH="1905000" progId="Excel.Sheet.8">
              <p:embed/>
            </p:oleObj>
          </a:graphicData>
        </a:graphic>
      </p:graphicFrame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304800" y="1143000"/>
            <a:ext cx="868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omic Sans MS" pitchFamily="66" charset="0"/>
              </a:rPr>
              <a:t>Our original gas system installation plan from July 14, 2010 Muon installation workshop:</a:t>
            </a:r>
          </a:p>
        </p:txBody>
      </p:sp>
      <p:sp>
        <p:nvSpPr>
          <p:cNvPr id="10" name="Oval 9"/>
          <p:cNvSpPr/>
          <p:nvPr/>
        </p:nvSpPr>
        <p:spPr>
          <a:xfrm>
            <a:off x="2438400" y="2590800"/>
            <a:ext cx="1524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29200" y="2590800"/>
            <a:ext cx="41148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TextBox 11"/>
          <p:cNvSpPr txBox="1">
            <a:spLocks noChangeArrowheads="1"/>
          </p:cNvSpPr>
          <p:nvPr/>
        </p:nvSpPr>
        <p:spPr bwMode="auto">
          <a:xfrm>
            <a:off x="3276600" y="1676400"/>
            <a:ext cx="41148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Done, November 5-th, 2010, as scheduled</a:t>
            </a:r>
          </a:p>
        </p:txBody>
      </p:sp>
      <p:cxnSp>
        <p:nvCxnSpPr>
          <p:cNvPr id="14" name="Straight Arrow Connector 13"/>
          <p:cNvCxnSpPr>
            <a:stCxn id="1033" idx="2"/>
          </p:cNvCxnSpPr>
          <p:nvPr/>
        </p:nvCxnSpPr>
        <p:spPr>
          <a:xfrm rot="5400000">
            <a:off x="5023644" y="2280444"/>
            <a:ext cx="544512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590800" y="3048000"/>
            <a:ext cx="1295400" cy="914400"/>
          </a:xfrm>
          <a:prstGeom prst="roundRect">
            <a:avLst/>
          </a:prstGeom>
          <a:noFill/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953000" y="3124200"/>
            <a:ext cx="3733800" cy="762000"/>
          </a:xfrm>
          <a:prstGeom prst="roundRect">
            <a:avLst/>
          </a:prstGeom>
          <a:noFill/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7" name="TextBox 18"/>
          <p:cNvSpPr txBox="1">
            <a:spLocks noChangeArrowheads="1"/>
          </p:cNvSpPr>
          <p:nvPr/>
        </p:nvSpPr>
        <p:spPr bwMode="auto">
          <a:xfrm>
            <a:off x="1447800" y="4419600"/>
            <a:ext cx="6477000" cy="1477963"/>
          </a:xfrm>
          <a:prstGeom prst="rect">
            <a:avLst/>
          </a:prstGeom>
          <a:noFill/>
          <a:ln w="9525">
            <a:solidFill>
              <a:srgbClr val="160AF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Done, March 31, 2011, as scheduled.</a:t>
            </a:r>
          </a:p>
          <a:p>
            <a:r>
              <a:rPr lang="en-US" altLang="zh-CN">
                <a:latin typeface="Calibri" pitchFamily="34" charset="0"/>
              </a:rPr>
              <a:t>Remaining things:</a:t>
            </a:r>
          </a:p>
          <a:p>
            <a:r>
              <a:rPr lang="en-US" altLang="zh-CN">
                <a:latin typeface="Calibri" pitchFamily="34" charset="0"/>
              </a:rPr>
              <a:t>Replace exhausting gas tubing with thicker pipe,</a:t>
            </a:r>
          </a:p>
          <a:p>
            <a:r>
              <a:rPr lang="en-US" altLang="zh-CN">
                <a:latin typeface="Calibri" pitchFamily="34" charset="0"/>
              </a:rPr>
              <a:t>Debugging/Monitoring  digital bubbler readout and gas chromatograph system.  </a:t>
            </a:r>
          </a:p>
        </p:txBody>
      </p:sp>
      <p:cxnSp>
        <p:nvCxnSpPr>
          <p:cNvPr id="21" name="Straight Arrow Connector 20"/>
          <p:cNvCxnSpPr>
            <a:stCxn id="1037" idx="0"/>
          </p:cNvCxnSpPr>
          <p:nvPr/>
        </p:nvCxnSpPr>
        <p:spPr>
          <a:xfrm rot="5400000" flipH="1" flipV="1">
            <a:off x="4857750" y="3714750"/>
            <a:ext cx="533400" cy="876300"/>
          </a:xfrm>
          <a:prstGeom prst="straightConnector1">
            <a:avLst/>
          </a:prstGeom>
          <a:ln w="19050">
            <a:solidFill>
              <a:srgbClr val="160AF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What have been done for RPC gas system installation since last November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185D2A-7950-4FFE-ABD6-E0F9399310F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Daya Bay Muon SYstem Installation Workshop, Daya Bay, 10/18/2010</a:t>
            </a:r>
            <a:endParaRPr lang="en-US"/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533400" y="1295400"/>
            <a:ext cx="81534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zh-CN">
                <a:latin typeface="Comic Sans MS" pitchFamily="66" charset="0"/>
              </a:rPr>
              <a:t>  Installed gas distribution crates on RPC module supporting frame;</a:t>
            </a:r>
          </a:p>
          <a:p>
            <a:pPr>
              <a:buFont typeface="Arial" charset="0"/>
              <a:buChar char="•"/>
            </a:pPr>
            <a:r>
              <a:rPr lang="en-US" altLang="zh-CN">
                <a:latin typeface="Comic Sans MS" pitchFamily="66" charset="0"/>
              </a:rPr>
              <a:t>  Connected gas tubing from modules to distribution crates; </a:t>
            </a:r>
          </a:p>
          <a:p>
            <a:pPr>
              <a:buFont typeface="Arial" charset="0"/>
              <a:buChar char="•"/>
            </a:pPr>
            <a:r>
              <a:rPr lang="en-US" altLang="zh-CN">
                <a:latin typeface="Comic Sans MS" pitchFamily="66" charset="0"/>
              </a:rPr>
              <a:t>  Finished up the cable trays for gas room gas pipe, cables, power cores, etc.</a:t>
            </a:r>
          </a:p>
          <a:p>
            <a:pPr>
              <a:buFont typeface="Arial" charset="0"/>
              <a:buChar char="•"/>
            </a:pPr>
            <a:r>
              <a:rPr lang="en-US" altLang="zh-CN">
                <a:latin typeface="Comic Sans MS" pitchFamily="66" charset="0"/>
              </a:rPr>
              <a:t>  Connected fire water pipe to the gas cabinet and tested; </a:t>
            </a:r>
          </a:p>
          <a:p>
            <a:pPr>
              <a:buFont typeface="Arial" charset="0"/>
              <a:buChar char="•"/>
            </a:pPr>
            <a:r>
              <a:rPr lang="en-US" altLang="zh-CN">
                <a:latin typeface="Comic Sans MS" pitchFamily="66" charset="0"/>
              </a:rPr>
              <a:t>  Posted signs on Isobutane gas room door, gas cabinet, fire water pipes, valves, locked fire water valves to meet safety requirement; </a:t>
            </a:r>
          </a:p>
          <a:p>
            <a:pPr>
              <a:buFont typeface="Arial" charset="0"/>
              <a:buChar char="•"/>
            </a:pPr>
            <a:r>
              <a:rPr lang="en-US" altLang="zh-CN">
                <a:latin typeface="Comic Sans MS" pitchFamily="66" charset="0"/>
              </a:rPr>
              <a:t>  Established the communication between host pc in the gas room and digital bubbler readout crate on the RPC module supporting frame; </a:t>
            </a:r>
          </a:p>
          <a:p>
            <a:pPr>
              <a:buFont typeface="Arial" charset="0"/>
              <a:buChar char="•"/>
            </a:pPr>
            <a:r>
              <a:rPr lang="en-US" altLang="zh-CN">
                <a:latin typeface="Comic Sans MS" pitchFamily="66" charset="0"/>
              </a:rPr>
              <a:t>  Calibrated all four gases with Daya Bay near hall GC. Repaired Linao near hall GC (left over from previous vender’s installation) and found new defect part for this GC; </a:t>
            </a:r>
          </a:p>
          <a:p>
            <a:pPr>
              <a:buFont typeface="Arial" charset="0"/>
              <a:buChar char="•"/>
            </a:pPr>
            <a:r>
              <a:rPr lang="en-US" altLang="zh-CN">
                <a:latin typeface="Comic Sans MS" pitchFamily="66" charset="0"/>
              </a:rPr>
              <a:t>  DGUT group has installed the detector control system interface box.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have been done for gas system installation(cont’d)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Daya Bay Muon SYstem Installation Workshop, Daya Bay, 10/19/2010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AEE287-13E7-4F58-B2E1-2240EFA66D5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62000" y="1295400"/>
            <a:ext cx="7391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zh-CN">
                <a:latin typeface="Comic Sans MS" pitchFamily="66" charset="0"/>
              </a:rPr>
              <a:t> 6 gas system procedures and 5 checklists have passed ORR review and translated into Chinese and conducted 2 gas system training sessions on site; </a:t>
            </a:r>
          </a:p>
          <a:p>
            <a:pPr>
              <a:buFont typeface="Arial" charset="0"/>
              <a:buChar char="•"/>
            </a:pPr>
            <a:r>
              <a:rPr lang="en-US" altLang="zh-CN">
                <a:latin typeface="Comic Sans MS" pitchFamily="66" charset="0"/>
              </a:rPr>
              <a:t>  Got approval from LSO to bring Isobutane cylinder into gas room,  successfully mixed Daya Bay RPC gas mixture and flow through all 108 channels; </a:t>
            </a:r>
          </a:p>
          <a:p>
            <a:pPr>
              <a:buFont typeface="Arial" charset="0"/>
              <a:buChar char="•"/>
            </a:pPr>
            <a:r>
              <a:rPr lang="en-US" altLang="zh-CN">
                <a:latin typeface="Comic Sans MS" pitchFamily="66" charset="0"/>
              </a:rPr>
              <a:t>  Tested gas system in full flow range (2 volumes/day). Found the original exhausting gas tubing too small that needs to be replaced. </a:t>
            </a:r>
            <a:endParaRPr lang="en-US" altLang="zh-CN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/>
          </a:bodyPr>
          <a:lstStyle/>
          <a:p>
            <a:r>
              <a:rPr lang="en-US" altLang="zh-CN" sz="2500" smtClean="0"/>
              <a:t/>
            </a:r>
            <a:br>
              <a:rPr lang="en-US" altLang="zh-CN" sz="2500" smtClean="0"/>
            </a:br>
            <a:r>
              <a:rPr lang="en-US" altLang="zh-CN" sz="2500" smtClean="0"/>
              <a:t>Gas system procedures and checklists</a:t>
            </a:r>
            <a:br>
              <a:rPr lang="en-US" altLang="zh-CN" sz="2500" smtClean="0"/>
            </a:br>
            <a:endParaRPr lang="en-US" altLang="zh-CN" sz="25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A6AA1E-D070-40B9-B216-48BA25957E0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Daya Bay Muon SYstem Installation Workshop, Daya Bay, 10/18/2010</a:t>
            </a:r>
            <a:endParaRPr lang="en-US"/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04800" y="1219200"/>
            <a:ext cx="8458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latin typeface="Comic Sans MS" pitchFamily="66" charset="0"/>
              </a:rPr>
              <a:t> </a:t>
            </a:r>
            <a:r>
              <a:rPr lang="en-US" altLang="zh-CN" sz="1600">
                <a:solidFill>
                  <a:srgbClr val="FF0000"/>
                </a:solidFill>
                <a:latin typeface="Comic Sans MS" pitchFamily="66" charset="0"/>
              </a:rPr>
              <a:t>DocDB #6071 - #6076: </a:t>
            </a:r>
          </a:p>
          <a:p>
            <a:r>
              <a:rPr lang="en-US" altLang="zh-CN" sz="1600">
                <a:solidFill>
                  <a:srgbClr val="FF0000"/>
                </a:solidFill>
                <a:latin typeface="Comic Sans MS" pitchFamily="66" charset="0"/>
              </a:rPr>
              <a:t>DocDB #6071 </a:t>
            </a:r>
            <a:r>
              <a:rPr lang="en-US" altLang="zh-CN" sz="1600">
                <a:latin typeface="Calibri" pitchFamily="34" charset="0"/>
              </a:rPr>
              <a:t>Procedure for replacement of the Isobutane cylinder w/ checklist;</a:t>
            </a:r>
            <a:endParaRPr lang="en-US" altLang="zh-CN" sz="160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altLang="zh-CN" sz="1600">
                <a:solidFill>
                  <a:srgbClr val="FF0000"/>
                </a:solidFill>
                <a:latin typeface="Comic Sans MS" pitchFamily="66" charset="0"/>
              </a:rPr>
              <a:t>DocDB #6072 </a:t>
            </a:r>
            <a:r>
              <a:rPr lang="en-US" altLang="zh-CN" sz="1600">
                <a:latin typeface="Calibri" pitchFamily="34" charset="0"/>
              </a:rPr>
              <a:t>Procedure for replacement of the SF6/R134A cylinder w/ checklist;</a:t>
            </a:r>
            <a:endParaRPr lang="en-US" altLang="zh-CN" sz="160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altLang="zh-CN" sz="1600">
                <a:solidFill>
                  <a:srgbClr val="FF0000"/>
                </a:solidFill>
                <a:latin typeface="Comic Sans MS" pitchFamily="66" charset="0"/>
              </a:rPr>
              <a:t>DocDB #6073 </a:t>
            </a:r>
            <a:r>
              <a:rPr lang="en-US" altLang="zh-CN" sz="1600">
                <a:latin typeface="Calibri" pitchFamily="34" charset="0"/>
              </a:rPr>
              <a:t>Procedure for replacement of the argon cylinder w/ checklist;</a:t>
            </a:r>
            <a:endParaRPr lang="en-US" altLang="zh-CN" sz="160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altLang="zh-CN" sz="1600">
                <a:solidFill>
                  <a:srgbClr val="FF0000"/>
                </a:solidFill>
                <a:latin typeface="Comic Sans MS" pitchFamily="66" charset="0"/>
              </a:rPr>
              <a:t>DocDB #6074 </a:t>
            </a:r>
            <a:r>
              <a:rPr lang="en-US" altLang="zh-CN" sz="1600">
                <a:latin typeface="Calibri" pitchFamily="34" charset="0"/>
              </a:rPr>
              <a:t>Procedure for the inspection of the RPC gas system safety device w/ 2 checklistss;</a:t>
            </a:r>
            <a:endParaRPr lang="en-US" altLang="zh-CN" sz="160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altLang="zh-CN" sz="1600">
                <a:solidFill>
                  <a:srgbClr val="FF0000"/>
                </a:solidFill>
                <a:latin typeface="Comic Sans MS" pitchFamily="66" charset="0"/>
              </a:rPr>
              <a:t>DocDB #6075 </a:t>
            </a:r>
            <a:r>
              <a:rPr lang="en-US" altLang="zh-CN" sz="1600">
                <a:latin typeface="Calibri" pitchFamily="34" charset="0"/>
              </a:rPr>
              <a:t>Procedure for the gas system routine leak check;</a:t>
            </a:r>
            <a:endParaRPr lang="en-US" altLang="zh-CN" sz="160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altLang="zh-CN" sz="1600">
                <a:solidFill>
                  <a:srgbClr val="FF0000"/>
                </a:solidFill>
                <a:latin typeface="Comic Sans MS" pitchFamily="66" charset="0"/>
              </a:rPr>
              <a:t>DocDB #6076 </a:t>
            </a:r>
            <a:r>
              <a:rPr lang="en-US" altLang="zh-CN" sz="1600">
                <a:latin typeface="Calibri" pitchFamily="34" charset="0"/>
              </a:rPr>
              <a:t>Procedure for operation of the RPC gas system.</a:t>
            </a:r>
          </a:p>
          <a:p>
            <a:endParaRPr lang="en-US" altLang="zh-CN" sz="160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 descr="DocDB6076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76600"/>
            <a:ext cx="5781675" cy="2209800"/>
          </a:xfrm>
          <a:prstGeom prst="rect">
            <a:avLst/>
          </a:prstGeom>
          <a:ln>
            <a:solidFill>
              <a:srgbClr val="160AFC"/>
            </a:solidFill>
          </a:ln>
          <a:effectLst>
            <a:outerShdw blurRad="50800" dist="50800" dir="18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Picture 7" descr="DocDB6075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124200"/>
            <a:ext cx="5724525" cy="2257425"/>
          </a:xfrm>
          <a:prstGeom prst="rect">
            <a:avLst/>
          </a:prstGeom>
          <a:ln>
            <a:solidFill>
              <a:srgbClr val="160AFC"/>
            </a:solidFill>
          </a:ln>
          <a:effectLst>
            <a:outerShdw blurRad="50800" dist="50800" dir="18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Picture 8" descr="DocDB6074im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50" y="2971800"/>
            <a:ext cx="6191250" cy="2552700"/>
          </a:xfrm>
          <a:prstGeom prst="rect">
            <a:avLst/>
          </a:prstGeom>
          <a:ln>
            <a:solidFill>
              <a:srgbClr val="160AFC"/>
            </a:solidFill>
          </a:ln>
          <a:effectLst>
            <a:outerShdw blurRad="50800" dist="50800" dir="18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" name="Picture 9" descr="DocDB6073ima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267200"/>
            <a:ext cx="5572125" cy="1981200"/>
          </a:xfrm>
          <a:prstGeom prst="rect">
            <a:avLst/>
          </a:prstGeom>
          <a:ln>
            <a:solidFill>
              <a:srgbClr val="160AFC"/>
            </a:solidFill>
          </a:ln>
          <a:effectLst>
            <a:outerShdw blurRad="50800" dist="50800" dir="18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Picture 10" descr="DocDB6072imag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4038600"/>
            <a:ext cx="5467350" cy="1990725"/>
          </a:xfrm>
          <a:prstGeom prst="rect">
            <a:avLst/>
          </a:prstGeom>
          <a:ln>
            <a:solidFill>
              <a:srgbClr val="160AFC"/>
            </a:solidFill>
          </a:ln>
          <a:effectLst>
            <a:outerShdw blurRad="50800" dist="50800" dir="18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Picture 11" descr="DocDB6071imag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25" y="3886200"/>
            <a:ext cx="5286375" cy="1981200"/>
          </a:xfrm>
          <a:prstGeom prst="rect">
            <a:avLst/>
          </a:prstGeom>
          <a:ln>
            <a:solidFill>
              <a:srgbClr val="160AFC"/>
            </a:solidFill>
          </a:ln>
          <a:effectLst>
            <a:outerShdw blurRad="50800" dist="50800" dir="18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Cable tray in gas room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C404AC-DCC4-407C-81DD-D429FC043ED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Daya Bay Muon SYstem Installation Workshop, Daya Bay, 10/18/2010</a:t>
            </a:r>
            <a:endParaRPr lang="en-US"/>
          </a:p>
        </p:txBody>
      </p:sp>
      <p:pic>
        <p:nvPicPr>
          <p:cNvPr id="12292" name="Picture 5" descr="DSCN133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35814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1219200" y="10668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latin typeface="Calibri" pitchFamily="34" charset="0"/>
              </a:rPr>
              <a:t>Was</a:t>
            </a: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5410200" y="10668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latin typeface="Calibri" pitchFamily="34" charset="0"/>
              </a:rPr>
              <a:t>Now</a:t>
            </a:r>
          </a:p>
        </p:txBody>
      </p:sp>
      <p:pic>
        <p:nvPicPr>
          <p:cNvPr id="12295" name="Picture 8" descr="status&amp;waterBubbl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371600"/>
            <a:ext cx="35814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7391400" y="2514600"/>
            <a:ext cx="1219200" cy="646113"/>
          </a:xfrm>
          <a:prstGeom prst="rect">
            <a:avLst/>
          </a:prstGeom>
          <a:solidFill>
            <a:srgbClr val="F5FE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Cable tray installed</a:t>
            </a:r>
          </a:p>
        </p:txBody>
      </p:sp>
      <p:cxnSp>
        <p:nvCxnSpPr>
          <p:cNvPr id="12" name="Straight Arrow Connector 11"/>
          <p:cNvCxnSpPr>
            <a:stCxn id="12296" idx="1"/>
          </p:cNvCxnSpPr>
          <p:nvPr/>
        </p:nvCxnSpPr>
        <p:spPr>
          <a:xfrm rot="10800000">
            <a:off x="7162800" y="1828800"/>
            <a:ext cx="228600" cy="10096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Cable tray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1652A5-ECC4-4B22-9844-5413BD7EE15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Daya Bay Muon SYstem Installation Workshop, Daya Bay, 10/18/2010</a:t>
            </a:r>
            <a:endParaRPr lang="en-US"/>
          </a:p>
        </p:txBody>
      </p:sp>
      <p:pic>
        <p:nvPicPr>
          <p:cNvPr id="13316" name="Picture 5" descr="DSCN13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1371600" y="1371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latin typeface="Calibri" pitchFamily="34" charset="0"/>
              </a:rPr>
              <a:t>Was</a:t>
            </a:r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5791200" y="1447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latin typeface="Calibri" pitchFamily="34" charset="0"/>
              </a:rPr>
              <a:t>Now</a:t>
            </a:r>
          </a:p>
        </p:txBody>
      </p:sp>
      <p:pic>
        <p:nvPicPr>
          <p:cNvPr id="13319" name="Picture 9" descr="GC&amp;P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050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smtClean="0"/>
              <a:t>GC calibration chromatograms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Daya</a:t>
            </a:r>
            <a:r>
              <a:rPr lang="en-US"/>
              <a:t> Bay </a:t>
            </a:r>
            <a:r>
              <a:rPr lang="en-US"/>
              <a:t>Muon</a:t>
            </a:r>
            <a:r>
              <a:rPr lang="en-US"/>
              <a:t> </a:t>
            </a:r>
            <a:r>
              <a:rPr lang="en-US"/>
              <a:t>SYstem</a:t>
            </a:r>
            <a:r>
              <a:rPr lang="en-US"/>
              <a:t> Installation Workshop, </a:t>
            </a:r>
            <a:r>
              <a:rPr lang="en-US"/>
              <a:t>Daya</a:t>
            </a:r>
            <a:r>
              <a:rPr lang="en-US"/>
              <a:t> Bay, 10/18/2010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35BA99-C88E-4B12-A631-1BE944DD883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96200" y="3429000"/>
            <a:ext cx="685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6" name="Picture 6" descr="C:\Users\LU\Neutrino exp\Daya Bay\R&amp;D\RPC\Gas safety\Daya Bay gas system design\FDR\Installation\1-st gas system-03262011\Ar-calib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295400"/>
            <a:ext cx="4572000" cy="4049713"/>
          </a:xfrm>
          <a:prstGeom prst="rect">
            <a:avLst/>
          </a:prstGeom>
          <a:noFill/>
          <a:effectLst>
            <a:outerShdw blurRad="381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129" name="Picture 9" descr="C:\Users\LU\Neutrino exp\Daya Bay\R&amp;D\RPC\Gas safety\Daya Bay gas system design\FDR\Installation\1-st gas system-03262011\SF6-calibr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0"/>
            <a:ext cx="4267200" cy="3927475"/>
          </a:xfrm>
          <a:prstGeom prst="rect">
            <a:avLst/>
          </a:prstGeom>
          <a:noFill/>
          <a:effectLst>
            <a:outerShdw blurRad="381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4343" name="TextBox 18"/>
          <p:cNvSpPr txBox="1">
            <a:spLocks noChangeArrowheads="1"/>
          </p:cNvSpPr>
          <p:nvPr/>
        </p:nvSpPr>
        <p:spPr bwMode="auto">
          <a:xfrm>
            <a:off x="7696200" y="16764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Calibri" pitchFamily="34" charset="0"/>
              </a:rPr>
              <a:t>Ar</a:t>
            </a:r>
          </a:p>
        </p:txBody>
      </p:sp>
      <p:sp>
        <p:nvSpPr>
          <p:cNvPr id="14344" name="TextBox 19"/>
          <p:cNvSpPr txBox="1">
            <a:spLocks noChangeArrowheads="1"/>
          </p:cNvSpPr>
          <p:nvPr/>
        </p:nvSpPr>
        <p:spPr bwMode="auto">
          <a:xfrm>
            <a:off x="3200400" y="1371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Calibri" pitchFamily="34" charset="0"/>
              </a:rPr>
              <a:t>SF</a:t>
            </a:r>
            <a:r>
              <a:rPr lang="en-US" altLang="zh-CN" baseline="-25000">
                <a:solidFill>
                  <a:srgbClr val="FF0000"/>
                </a:solidFill>
                <a:latin typeface="Calibri" pitchFamily="34" charset="0"/>
              </a:rPr>
              <a:t>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GC calibration chromatograms (cont’d)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Daya Bay Muon SYstem Installation Workshop, Daya Bay, 10/19/2010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4856B4-CCDC-46E1-9C46-549724664314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7" descr="C:\Users\LU\Neutrino exp\Daya Bay\R&amp;D\RPC\Gas safety\Daya Bay gas system design\FDR\Installation\1-st gas system-03262011\Isobutane-calib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6413" y="1524000"/>
            <a:ext cx="4827587" cy="4133850"/>
          </a:xfrm>
          <a:prstGeom prst="rect">
            <a:avLst/>
          </a:prstGeom>
          <a:noFill/>
          <a:effectLst>
            <a:outerShdw blurRad="381000" dist="50800" dir="18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Picture 8" descr="C:\Users\LU\Neutrino exp\Daya Bay\R&amp;D\RPC\Gas safety\Daya Bay gas system design\FDR\Installation\1-st gas system-03262011\R134A-calibr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0"/>
            <a:ext cx="4572000" cy="4094163"/>
          </a:xfrm>
          <a:prstGeom prst="rect">
            <a:avLst/>
          </a:prstGeom>
          <a:noFill/>
          <a:effectLst>
            <a:outerShdw blurRad="381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3352800" y="12954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Calibri" pitchFamily="34" charset="0"/>
              </a:rPr>
              <a:t>R134A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7696200" y="17526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Calibri" pitchFamily="34" charset="0"/>
              </a:rPr>
              <a:t>Isobutane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inceton-DayaB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11795</TotalTime>
  <Words>798</Words>
  <Application>Microsoft Office PowerPoint</Application>
  <PresentationFormat>全屏显示(4:3)</PresentationFormat>
  <Paragraphs>102</Paragraphs>
  <Slides>16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演示文稿设计模板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Calibri</vt:lpstr>
      <vt:lpstr>宋体</vt:lpstr>
      <vt:lpstr>Arial</vt:lpstr>
      <vt:lpstr>Comic Sans MS</vt:lpstr>
      <vt:lpstr>Princeton-DayaBay</vt:lpstr>
      <vt:lpstr>Princeton-DayaBay</vt:lpstr>
      <vt:lpstr>Worksheet</vt:lpstr>
      <vt:lpstr>Completion of DYB near hall RPC gas system installation</vt:lpstr>
      <vt:lpstr>Schedule</vt:lpstr>
      <vt:lpstr>What have been done for RPC gas system installation since last November</vt:lpstr>
      <vt:lpstr>What have been done for gas system installation(cont’d)</vt:lpstr>
      <vt:lpstr> Gas system procedures and checklists </vt:lpstr>
      <vt:lpstr>Cable tray in gas room</vt:lpstr>
      <vt:lpstr>Cable tray (cont’d)</vt:lpstr>
      <vt:lpstr>GC calibration chromatograms</vt:lpstr>
      <vt:lpstr>GC calibration chromatograms (cont’d)</vt:lpstr>
      <vt:lpstr>Daya Bay RPC gas mixture</vt:lpstr>
      <vt:lpstr>Gas distribution/digital bubblers</vt:lpstr>
      <vt:lpstr>Digital bubbler readout</vt:lpstr>
      <vt:lpstr>Bubbler histograms w/o “breathing”</vt:lpstr>
      <vt:lpstr>Gas switchover panels, manifolds, pipes &amp; cabinet</vt:lpstr>
      <vt:lpstr>Remaining jobs for the first Daya Bay RPC gas system installation</vt:lpstr>
      <vt:lpstr>Special thanks to Strong support from LIM Xiaonan;  US/China LSO/SO;  IHEP gas installation team;  Other collaboration members, who participated in the gas system installation. 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Princeton Affiliate</dc:creator>
  <cp:lastModifiedBy>dreamy</cp:lastModifiedBy>
  <cp:revision>22</cp:revision>
  <dcterms:created xsi:type="dcterms:W3CDTF">2010-10-15T11:18:04Z</dcterms:created>
  <dcterms:modified xsi:type="dcterms:W3CDTF">2011-04-09T08:59:41Z</dcterms:modified>
</cp:coreProperties>
</file>