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5816" autoAdjust="0"/>
  </p:normalViewPr>
  <p:slideViewPr>
    <p:cSldViewPr>
      <p:cViewPr varScale="1">
        <p:scale>
          <a:sx n="64" d="100"/>
          <a:sy n="64" d="100"/>
        </p:scale>
        <p:origin x="-91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053143-3F2E-48B8-AE55-B64C5911FF13}" type="datetimeFigureOut">
              <a:rPr lang="en-US" smtClean="0"/>
              <a:t>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759E0-3EC1-4121-8DC8-EFB564A5050D}" type="slidenum">
              <a:rPr lang="en-US" smtClean="0"/>
              <a:t>‹#›</a:t>
            </a:fld>
            <a:endParaRPr lang="en-US"/>
          </a:p>
        </p:txBody>
      </p:sp>
    </p:spTree>
    <p:extLst>
      <p:ext uri="{BB962C8B-B14F-4D97-AF65-F5344CB8AC3E}">
        <p14:creationId xmlns:p14="http://schemas.microsoft.com/office/powerpoint/2010/main" val="356453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53143-3F2E-48B8-AE55-B64C5911FF13}" type="datetimeFigureOut">
              <a:rPr lang="en-US" smtClean="0"/>
              <a:t>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759E0-3EC1-4121-8DC8-EFB564A5050D}" type="slidenum">
              <a:rPr lang="en-US" smtClean="0"/>
              <a:t>‹#›</a:t>
            </a:fld>
            <a:endParaRPr lang="en-US"/>
          </a:p>
        </p:txBody>
      </p:sp>
    </p:spTree>
    <p:extLst>
      <p:ext uri="{BB962C8B-B14F-4D97-AF65-F5344CB8AC3E}">
        <p14:creationId xmlns:p14="http://schemas.microsoft.com/office/powerpoint/2010/main" val="1104785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53143-3F2E-48B8-AE55-B64C5911FF13}" type="datetimeFigureOut">
              <a:rPr lang="en-US" smtClean="0"/>
              <a:t>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759E0-3EC1-4121-8DC8-EFB564A5050D}" type="slidenum">
              <a:rPr lang="en-US" smtClean="0"/>
              <a:t>‹#›</a:t>
            </a:fld>
            <a:endParaRPr lang="en-US"/>
          </a:p>
        </p:txBody>
      </p:sp>
    </p:spTree>
    <p:extLst>
      <p:ext uri="{BB962C8B-B14F-4D97-AF65-F5344CB8AC3E}">
        <p14:creationId xmlns:p14="http://schemas.microsoft.com/office/powerpoint/2010/main" val="2032610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53143-3F2E-48B8-AE55-B64C5911FF13}" type="datetimeFigureOut">
              <a:rPr lang="en-US" smtClean="0"/>
              <a:t>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759E0-3EC1-4121-8DC8-EFB564A5050D}" type="slidenum">
              <a:rPr lang="en-US" smtClean="0"/>
              <a:t>‹#›</a:t>
            </a:fld>
            <a:endParaRPr lang="en-US"/>
          </a:p>
        </p:txBody>
      </p:sp>
    </p:spTree>
    <p:extLst>
      <p:ext uri="{BB962C8B-B14F-4D97-AF65-F5344CB8AC3E}">
        <p14:creationId xmlns:p14="http://schemas.microsoft.com/office/powerpoint/2010/main" val="598434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053143-3F2E-48B8-AE55-B64C5911FF13}" type="datetimeFigureOut">
              <a:rPr lang="en-US" smtClean="0"/>
              <a:t>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759E0-3EC1-4121-8DC8-EFB564A5050D}" type="slidenum">
              <a:rPr lang="en-US" smtClean="0"/>
              <a:t>‹#›</a:t>
            </a:fld>
            <a:endParaRPr lang="en-US"/>
          </a:p>
        </p:txBody>
      </p:sp>
    </p:spTree>
    <p:extLst>
      <p:ext uri="{BB962C8B-B14F-4D97-AF65-F5344CB8AC3E}">
        <p14:creationId xmlns:p14="http://schemas.microsoft.com/office/powerpoint/2010/main" val="3701985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053143-3F2E-48B8-AE55-B64C5911FF13}" type="datetimeFigureOut">
              <a:rPr lang="en-US" smtClean="0"/>
              <a:t>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759E0-3EC1-4121-8DC8-EFB564A5050D}" type="slidenum">
              <a:rPr lang="en-US" smtClean="0"/>
              <a:t>‹#›</a:t>
            </a:fld>
            <a:endParaRPr lang="en-US"/>
          </a:p>
        </p:txBody>
      </p:sp>
    </p:spTree>
    <p:extLst>
      <p:ext uri="{BB962C8B-B14F-4D97-AF65-F5344CB8AC3E}">
        <p14:creationId xmlns:p14="http://schemas.microsoft.com/office/powerpoint/2010/main" val="1552553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053143-3F2E-48B8-AE55-B64C5911FF13}" type="datetimeFigureOut">
              <a:rPr lang="en-US" smtClean="0"/>
              <a:t>11/9/2013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0759E0-3EC1-4121-8DC8-EFB564A5050D}" type="slidenum">
              <a:rPr lang="en-US" smtClean="0"/>
              <a:t>‹#›</a:t>
            </a:fld>
            <a:endParaRPr lang="en-US"/>
          </a:p>
        </p:txBody>
      </p:sp>
    </p:spTree>
    <p:extLst>
      <p:ext uri="{BB962C8B-B14F-4D97-AF65-F5344CB8AC3E}">
        <p14:creationId xmlns:p14="http://schemas.microsoft.com/office/powerpoint/2010/main" val="1949952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053143-3F2E-48B8-AE55-B64C5911FF13}" type="datetimeFigureOut">
              <a:rPr lang="en-US" smtClean="0"/>
              <a:t>11/9/2013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0759E0-3EC1-4121-8DC8-EFB564A5050D}" type="slidenum">
              <a:rPr lang="en-US" smtClean="0"/>
              <a:t>‹#›</a:t>
            </a:fld>
            <a:endParaRPr lang="en-US"/>
          </a:p>
        </p:txBody>
      </p:sp>
    </p:spTree>
    <p:extLst>
      <p:ext uri="{BB962C8B-B14F-4D97-AF65-F5344CB8AC3E}">
        <p14:creationId xmlns:p14="http://schemas.microsoft.com/office/powerpoint/2010/main" val="2093495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053143-3F2E-48B8-AE55-B64C5911FF13}" type="datetimeFigureOut">
              <a:rPr lang="en-US" smtClean="0"/>
              <a:t>11/9/2013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0759E0-3EC1-4121-8DC8-EFB564A5050D}" type="slidenum">
              <a:rPr lang="en-US" smtClean="0"/>
              <a:t>‹#›</a:t>
            </a:fld>
            <a:endParaRPr lang="en-US"/>
          </a:p>
        </p:txBody>
      </p:sp>
    </p:spTree>
    <p:extLst>
      <p:ext uri="{BB962C8B-B14F-4D97-AF65-F5344CB8AC3E}">
        <p14:creationId xmlns:p14="http://schemas.microsoft.com/office/powerpoint/2010/main" val="3165406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053143-3F2E-48B8-AE55-B64C5911FF13}" type="datetimeFigureOut">
              <a:rPr lang="en-US" smtClean="0"/>
              <a:t>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759E0-3EC1-4121-8DC8-EFB564A5050D}" type="slidenum">
              <a:rPr lang="en-US" smtClean="0"/>
              <a:t>‹#›</a:t>
            </a:fld>
            <a:endParaRPr lang="en-US"/>
          </a:p>
        </p:txBody>
      </p:sp>
    </p:spTree>
    <p:extLst>
      <p:ext uri="{BB962C8B-B14F-4D97-AF65-F5344CB8AC3E}">
        <p14:creationId xmlns:p14="http://schemas.microsoft.com/office/powerpoint/2010/main" val="271420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053143-3F2E-48B8-AE55-B64C5911FF13}" type="datetimeFigureOut">
              <a:rPr lang="en-US" smtClean="0"/>
              <a:t>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759E0-3EC1-4121-8DC8-EFB564A5050D}" type="slidenum">
              <a:rPr lang="en-US" smtClean="0"/>
              <a:t>‹#›</a:t>
            </a:fld>
            <a:endParaRPr lang="en-US"/>
          </a:p>
        </p:txBody>
      </p:sp>
    </p:spTree>
    <p:extLst>
      <p:ext uri="{BB962C8B-B14F-4D97-AF65-F5344CB8AC3E}">
        <p14:creationId xmlns:p14="http://schemas.microsoft.com/office/powerpoint/2010/main" val="2313786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053143-3F2E-48B8-AE55-B64C5911FF13}" type="datetimeFigureOut">
              <a:rPr lang="en-US" smtClean="0"/>
              <a:t>11/9/2013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0759E0-3EC1-4121-8DC8-EFB564A5050D}" type="slidenum">
              <a:rPr lang="en-US" smtClean="0"/>
              <a:t>‹#›</a:t>
            </a:fld>
            <a:endParaRPr lang="en-US"/>
          </a:p>
        </p:txBody>
      </p:sp>
    </p:spTree>
    <p:extLst>
      <p:ext uri="{BB962C8B-B14F-4D97-AF65-F5344CB8AC3E}">
        <p14:creationId xmlns:p14="http://schemas.microsoft.com/office/powerpoint/2010/main" val="1958792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447800"/>
            <a:ext cx="6400800" cy="1143000"/>
          </a:xfrm>
        </p:spPr>
        <p:txBody>
          <a:bodyPr>
            <a:normAutofit/>
          </a:bodyPr>
          <a:lstStyle/>
          <a:p>
            <a:r>
              <a:rPr lang="en-US" sz="2800" b="1" dirty="0" smtClean="0">
                <a:solidFill>
                  <a:schemeClr val="tx1"/>
                </a:solidFill>
                <a:latin typeface="Comic Sans MS" panose="030F0702030302020204" pitchFamily="66" charset="0"/>
              </a:rPr>
              <a:t>EH#1 RPC Gas System Repair </a:t>
            </a:r>
          </a:p>
          <a:p>
            <a:r>
              <a:rPr lang="en-US" sz="2800" b="1" dirty="0" smtClean="0">
                <a:solidFill>
                  <a:schemeClr val="tx1"/>
                </a:solidFill>
                <a:latin typeface="Comic Sans MS" panose="030F0702030302020204" pitchFamily="66" charset="0"/>
              </a:rPr>
              <a:t>Report </a:t>
            </a:r>
          </a:p>
        </p:txBody>
      </p:sp>
      <p:cxnSp>
        <p:nvCxnSpPr>
          <p:cNvPr id="5" name="Straight Connector 4"/>
          <p:cNvCxnSpPr/>
          <p:nvPr/>
        </p:nvCxnSpPr>
        <p:spPr>
          <a:xfrm>
            <a:off x="762000" y="914400"/>
            <a:ext cx="75438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62000" y="6096000"/>
            <a:ext cx="75438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209800" y="3810000"/>
            <a:ext cx="5029200" cy="830997"/>
          </a:xfrm>
          <a:prstGeom prst="rect">
            <a:avLst/>
          </a:prstGeom>
          <a:noFill/>
        </p:spPr>
        <p:txBody>
          <a:bodyPr wrap="square" rtlCol="0">
            <a:spAutoFit/>
          </a:bodyPr>
          <a:lstStyle/>
          <a:p>
            <a:pPr algn="ctr"/>
            <a:r>
              <a:rPr lang="en-US" sz="2400" dirty="0" smtClean="0"/>
              <a:t>- Zhijian Zhang; </a:t>
            </a:r>
            <a:r>
              <a:rPr lang="en-US" sz="2400" dirty="0" smtClean="0"/>
              <a:t>Y. Lei; Qiang </a:t>
            </a:r>
            <a:r>
              <a:rPr lang="en-US" sz="2400" dirty="0" smtClean="0"/>
              <a:t>Xiao &amp; Changguo Lu</a:t>
            </a:r>
            <a:endParaRPr lang="en-US" sz="2400" dirty="0"/>
          </a:p>
        </p:txBody>
      </p:sp>
      <p:sp>
        <p:nvSpPr>
          <p:cNvPr id="4" name="TextBox 3"/>
          <p:cNvSpPr txBox="1"/>
          <p:nvPr/>
        </p:nvSpPr>
        <p:spPr>
          <a:xfrm>
            <a:off x="2971800" y="2971800"/>
            <a:ext cx="3505200" cy="369332"/>
          </a:xfrm>
          <a:prstGeom prst="rect">
            <a:avLst/>
          </a:prstGeom>
          <a:noFill/>
        </p:spPr>
        <p:txBody>
          <a:bodyPr wrap="square" rtlCol="0">
            <a:spAutoFit/>
          </a:bodyPr>
          <a:lstStyle/>
          <a:p>
            <a:pPr algn="ctr"/>
            <a:r>
              <a:rPr lang="en-US" dirty="0" smtClean="0"/>
              <a:t>11/5/2013</a:t>
            </a:r>
            <a:endParaRPr lang="en-US" dirty="0"/>
          </a:p>
        </p:txBody>
      </p:sp>
    </p:spTree>
    <p:extLst>
      <p:ext uri="{BB962C8B-B14F-4D97-AF65-F5344CB8AC3E}">
        <p14:creationId xmlns:p14="http://schemas.microsoft.com/office/powerpoint/2010/main" val="477082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1999" y="922420"/>
            <a:ext cx="7543800" cy="1820780"/>
          </a:xfrm>
        </p:spPr>
        <p:txBody>
          <a:bodyPr>
            <a:normAutofit fontScale="25000" lnSpcReduction="20000"/>
          </a:bodyPr>
          <a:lstStyle/>
          <a:p>
            <a:pPr algn="l"/>
            <a:r>
              <a:rPr lang="en-US" sz="9600" dirty="0" smtClean="0">
                <a:latin typeface="Comic Sans MS" panose="030F0702030302020204" pitchFamily="66" charset="0"/>
              </a:rPr>
              <a:t>On October Operation meeting we have reported that EH#1 flow rate is showing irregular drops. The 1-st and 2-nd drops were due to power shutdown, manually restored the gas flow. The causes for the other several drops were not known by that time. </a:t>
            </a:r>
          </a:p>
          <a:p>
            <a:pPr algn="l"/>
            <a:r>
              <a:rPr lang="en-US" sz="2400" dirty="0" smtClean="0">
                <a:latin typeface="Comic Sans MS" panose="030F0702030302020204" pitchFamily="66" charset="0"/>
              </a:rPr>
              <a:t> </a:t>
            </a:r>
            <a:endParaRPr lang="en-US" sz="2400" dirty="0">
              <a:latin typeface="Comic Sans MS" panose="030F0702030302020204" pitchFamily="66" charset="0"/>
            </a:endParaRPr>
          </a:p>
        </p:txBody>
      </p:sp>
      <p:cxnSp>
        <p:nvCxnSpPr>
          <p:cNvPr id="5" name="Straight Connector 4"/>
          <p:cNvCxnSpPr/>
          <p:nvPr/>
        </p:nvCxnSpPr>
        <p:spPr>
          <a:xfrm>
            <a:off x="762000" y="914400"/>
            <a:ext cx="75438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62000" y="6096000"/>
            <a:ext cx="7543800"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743200"/>
            <a:ext cx="7560435" cy="3979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989517" y="228599"/>
            <a:ext cx="5105400" cy="461665"/>
          </a:xfrm>
          <a:prstGeom prst="rect">
            <a:avLst/>
          </a:prstGeom>
        </p:spPr>
        <p:txBody>
          <a:bodyPr wrap="square">
            <a:spAutoFit/>
          </a:bodyPr>
          <a:lstStyle/>
          <a:p>
            <a:pPr algn="ctr"/>
            <a:r>
              <a:rPr lang="en-US" sz="2400" dirty="0" smtClean="0">
                <a:latin typeface="Comic Sans MS" panose="030F0702030302020204" pitchFamily="66" charset="0"/>
              </a:rPr>
              <a:t>Gas </a:t>
            </a:r>
            <a:r>
              <a:rPr lang="en-US" sz="2400" dirty="0">
                <a:latin typeface="Comic Sans MS" panose="030F0702030302020204" pitchFamily="66" charset="0"/>
              </a:rPr>
              <a:t>flow rate of </a:t>
            </a:r>
            <a:r>
              <a:rPr lang="en-US" sz="2400" dirty="0" smtClean="0">
                <a:latin typeface="Comic Sans MS" panose="030F0702030302020204" pitchFamily="66" charset="0"/>
              </a:rPr>
              <a:t>EH#1 </a:t>
            </a:r>
            <a:endParaRPr lang="en-US" sz="2400" dirty="0"/>
          </a:p>
        </p:txBody>
      </p:sp>
    </p:spTree>
    <p:extLst>
      <p:ext uri="{BB962C8B-B14F-4D97-AF65-F5344CB8AC3E}">
        <p14:creationId xmlns:p14="http://schemas.microsoft.com/office/powerpoint/2010/main" val="1436275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304800"/>
            <a:ext cx="7543800" cy="457200"/>
          </a:xfrm>
        </p:spPr>
        <p:txBody>
          <a:bodyPr>
            <a:normAutofit/>
          </a:bodyPr>
          <a:lstStyle/>
          <a:p>
            <a:r>
              <a:rPr lang="en-US" sz="2400" dirty="0" smtClean="0">
                <a:solidFill>
                  <a:schemeClr val="tx1"/>
                </a:solidFill>
                <a:latin typeface="Comic Sans MS" panose="030F0702030302020204" pitchFamily="66" charset="0"/>
              </a:rPr>
              <a:t>Replacement of the bad Simpson controller </a:t>
            </a:r>
            <a:endParaRPr lang="en-US" sz="2400" dirty="0">
              <a:solidFill>
                <a:schemeClr val="tx1"/>
              </a:solidFill>
              <a:latin typeface="Comic Sans MS" panose="030F0702030302020204" pitchFamily="66" charset="0"/>
            </a:endParaRPr>
          </a:p>
        </p:txBody>
      </p:sp>
      <p:cxnSp>
        <p:nvCxnSpPr>
          <p:cNvPr id="5" name="Straight Connector 4"/>
          <p:cNvCxnSpPr/>
          <p:nvPr/>
        </p:nvCxnSpPr>
        <p:spPr>
          <a:xfrm>
            <a:off x="762000" y="914400"/>
            <a:ext cx="75438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62000" y="6096000"/>
            <a:ext cx="75438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62000" y="937992"/>
            <a:ext cx="7543800" cy="5324535"/>
          </a:xfrm>
          <a:prstGeom prst="rect">
            <a:avLst/>
          </a:prstGeom>
          <a:noFill/>
        </p:spPr>
        <p:txBody>
          <a:bodyPr wrap="square" rtlCol="0">
            <a:spAutoFit/>
          </a:bodyPr>
          <a:lstStyle/>
          <a:p>
            <a:r>
              <a:rPr lang="en-US" sz="2000" dirty="0" smtClean="0">
                <a:latin typeface="Comic Sans MS" panose="030F0702030302020204" pitchFamily="66" charset="0"/>
              </a:rPr>
              <a:t>In order to be able to find the cause of this malfunction we have unplugged the cables on “Power Crate” J2 and J3 connectors, and replaced them with jumpers. It temporarily voided the interlock mechanism, so the system can continuously provide the right gas mixture, but won’t be interrupted by the flow rate misbehavior. We have observed that there is no other abnormal warning signs from the rest of EH#1 gas system besides the irregular drops of the R134A flow rate. DGUT group has checked their DCS interface system and found nothing wrong with their interface box. Therefore we reached a conclusion: the Simpson controller used for read and control of R134A gas flow is bad, must be replaced.</a:t>
            </a:r>
          </a:p>
          <a:p>
            <a:r>
              <a:rPr lang="en-US" sz="2000" dirty="0" smtClean="0">
                <a:latin typeface="Comic Sans MS" panose="030F0702030302020204" pitchFamily="66" charset="0"/>
              </a:rPr>
              <a:t>After careful plan and preparation, we left the jumper J2 &amp; J3 on Power Crate, the gas system was still providing right gas mixture while we pulled out the Flow Rate Crate, and made the replacement.</a:t>
            </a:r>
            <a:endParaRPr lang="en-US" sz="2000" dirty="0">
              <a:latin typeface="Comic Sans MS" panose="030F0702030302020204" pitchFamily="66" charset="0"/>
            </a:endParaRPr>
          </a:p>
        </p:txBody>
      </p:sp>
    </p:spTree>
    <p:extLst>
      <p:ext uri="{BB962C8B-B14F-4D97-AF65-F5344CB8AC3E}">
        <p14:creationId xmlns:p14="http://schemas.microsoft.com/office/powerpoint/2010/main" val="4138976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304800"/>
            <a:ext cx="7543800" cy="457200"/>
          </a:xfrm>
        </p:spPr>
        <p:txBody>
          <a:bodyPr>
            <a:normAutofit/>
          </a:bodyPr>
          <a:lstStyle/>
          <a:p>
            <a:r>
              <a:rPr lang="en-US" sz="2400" dirty="0" smtClean="0">
                <a:solidFill>
                  <a:schemeClr val="tx1"/>
                </a:solidFill>
                <a:latin typeface="Comic Sans MS" panose="030F0702030302020204" pitchFamily="66" charset="0"/>
              </a:rPr>
              <a:t>Replacement of the bad Simpson controller </a:t>
            </a:r>
            <a:endParaRPr lang="en-US" sz="2400" dirty="0">
              <a:solidFill>
                <a:schemeClr val="tx1"/>
              </a:solidFill>
              <a:latin typeface="Comic Sans MS" panose="030F0702030302020204" pitchFamily="66" charset="0"/>
            </a:endParaRPr>
          </a:p>
        </p:txBody>
      </p:sp>
      <p:cxnSp>
        <p:nvCxnSpPr>
          <p:cNvPr id="5" name="Straight Connector 4"/>
          <p:cNvCxnSpPr/>
          <p:nvPr/>
        </p:nvCxnSpPr>
        <p:spPr>
          <a:xfrm>
            <a:off x="762000" y="914400"/>
            <a:ext cx="75438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62000" y="6324600"/>
            <a:ext cx="75438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62000" y="937992"/>
            <a:ext cx="7543800" cy="1015663"/>
          </a:xfrm>
          <a:prstGeom prst="rect">
            <a:avLst/>
          </a:prstGeom>
          <a:noFill/>
        </p:spPr>
        <p:txBody>
          <a:bodyPr wrap="square" rtlCol="0">
            <a:spAutoFit/>
          </a:bodyPr>
          <a:lstStyle/>
          <a:p>
            <a:r>
              <a:rPr lang="en-US" sz="2000" dirty="0" smtClean="0">
                <a:latin typeface="Comic Sans MS" panose="030F0702030302020204" pitchFamily="66" charset="0"/>
              </a:rPr>
              <a:t>The parameters for this Simpson controller are set as follows:</a:t>
            </a:r>
          </a:p>
          <a:p>
            <a:endParaRPr lang="en-US" sz="2000" dirty="0">
              <a:latin typeface="Comic Sans MS" panose="030F0702030302020204" pitchFamily="66"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96622951"/>
              </p:ext>
            </p:extLst>
          </p:nvPr>
        </p:nvGraphicFramePr>
        <p:xfrm>
          <a:off x="762000" y="1600200"/>
          <a:ext cx="7543800" cy="1219200"/>
        </p:xfrm>
        <a:graphic>
          <a:graphicData uri="http://schemas.openxmlformats.org/drawingml/2006/table">
            <a:tbl>
              <a:tblPr firstRow="1" bandRow="1">
                <a:tableStyleId>{5C22544A-7EE6-4342-B048-85BDC9FD1C3A}</a:tableStyleId>
              </a:tblPr>
              <a:tblGrid>
                <a:gridCol w="685800"/>
                <a:gridCol w="2057400"/>
                <a:gridCol w="685800"/>
                <a:gridCol w="1981200"/>
                <a:gridCol w="2133600"/>
              </a:tblGrid>
              <a:tr h="609600">
                <a:tc>
                  <a:txBody>
                    <a:bodyPr/>
                    <a:lstStyle/>
                    <a:p>
                      <a:pPr marL="0" marR="0">
                        <a:lnSpc>
                          <a:spcPct val="115000"/>
                        </a:lnSpc>
                        <a:spcBef>
                          <a:spcPts val="0"/>
                        </a:spcBef>
                        <a:spcAft>
                          <a:spcPts val="0"/>
                        </a:spcAft>
                      </a:pPr>
                      <a:r>
                        <a:rPr lang="en-US" sz="1600" dirty="0" err="1">
                          <a:effectLst/>
                        </a:rPr>
                        <a:t>dCtL</a:t>
                      </a:r>
                      <a:endParaRPr lang="en-US" sz="1600" dirty="0">
                        <a:effectLst/>
                        <a:latin typeface="Calibri"/>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err="1">
                          <a:effectLst/>
                        </a:rPr>
                        <a:t>SCtL</a:t>
                      </a:r>
                      <a:endParaRPr lang="en-US" sz="1600" dirty="0">
                        <a:effectLst/>
                        <a:latin typeface="Calibri"/>
                        <a:ea typeface="SimSun"/>
                        <a:cs typeface="Times New Roman"/>
                      </a:endParaRPr>
                    </a:p>
                  </a:txBody>
                  <a:tcPr marL="68580" marR="68580" marT="0" marB="0"/>
                </a:tc>
                <a:tc>
                  <a:txBody>
                    <a:bodyPr/>
                    <a:lstStyle/>
                    <a:p>
                      <a:pPr marL="0" marR="0">
                        <a:lnSpc>
                          <a:spcPct val="115000"/>
                        </a:lnSpc>
                        <a:spcBef>
                          <a:spcPts val="0"/>
                        </a:spcBef>
                        <a:spcAft>
                          <a:spcPts val="0"/>
                        </a:spcAft>
                      </a:pPr>
                      <a:r>
                        <a:rPr lang="en-US" sz="1600">
                          <a:effectLst/>
                        </a:rPr>
                        <a:t>oCtL</a:t>
                      </a:r>
                      <a:endParaRPr lang="en-US" sz="1600">
                        <a:effectLst/>
                        <a:latin typeface="Calibri"/>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SP1</a:t>
                      </a:r>
                      <a:endParaRPr lang="en-US" sz="1600">
                        <a:effectLst/>
                        <a:latin typeface="Calibri"/>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SP2</a:t>
                      </a:r>
                      <a:endParaRPr lang="en-US" sz="1600" dirty="0">
                        <a:effectLst/>
                        <a:latin typeface="Calibri"/>
                        <a:ea typeface="SimSun"/>
                        <a:cs typeface="Times New Roman"/>
                      </a:endParaRPr>
                    </a:p>
                  </a:txBody>
                  <a:tcPr marL="68580" marR="68580" marT="0" marB="0"/>
                </a:tc>
              </a:tr>
              <a:tr h="609600">
                <a:tc>
                  <a:txBody>
                    <a:bodyPr/>
                    <a:lstStyle/>
                    <a:p>
                      <a:pPr marL="0" marR="0">
                        <a:lnSpc>
                          <a:spcPct val="115000"/>
                        </a:lnSpc>
                        <a:spcBef>
                          <a:spcPts val="0"/>
                        </a:spcBef>
                        <a:spcAft>
                          <a:spcPts val="0"/>
                        </a:spcAft>
                      </a:pPr>
                      <a:r>
                        <a:rPr lang="en-US" sz="1600" dirty="0">
                          <a:effectLst/>
                        </a:rPr>
                        <a:t>2345</a:t>
                      </a:r>
                      <a:endParaRPr lang="en-US" sz="1600" dirty="0">
                        <a:effectLst/>
                        <a:latin typeface="Calibri"/>
                        <a:ea typeface="SimSun"/>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Lin     1 </a:t>
                      </a:r>
                      <a:r>
                        <a:rPr lang="en-US" sz="1600" dirty="0" err="1">
                          <a:effectLst/>
                        </a:rPr>
                        <a:t>Pt</a:t>
                      </a:r>
                      <a:r>
                        <a:rPr lang="en-US" sz="1600" dirty="0">
                          <a:effectLst/>
                        </a:rPr>
                        <a:t>   400</a:t>
                      </a:r>
                      <a:r>
                        <a:rPr lang="en-US" sz="1600" dirty="0">
                          <a:effectLst/>
                          <a:sym typeface="Symbol"/>
                        </a:rPr>
                        <a:t></a:t>
                      </a:r>
                      <a:r>
                        <a:rPr lang="en-US" sz="1600" dirty="0">
                          <a:effectLst/>
                        </a:rPr>
                        <a:t>1390  </a:t>
                      </a:r>
                      <a:endParaRPr lang="en-US" sz="1600" dirty="0">
                        <a:effectLst/>
                        <a:latin typeface="Calibri"/>
                        <a:ea typeface="SimSun"/>
                        <a:cs typeface="Times New Roman"/>
                      </a:endParaRPr>
                    </a:p>
                  </a:txBody>
                  <a:tcPr marL="68580" marR="68580" marT="0" marB="0"/>
                </a:tc>
                <a:tc>
                  <a:txBody>
                    <a:bodyPr/>
                    <a:lstStyle/>
                    <a:p>
                      <a:pPr marL="0" marR="0">
                        <a:lnSpc>
                          <a:spcPct val="115000"/>
                        </a:lnSpc>
                        <a:spcBef>
                          <a:spcPts val="0"/>
                        </a:spcBef>
                        <a:spcAft>
                          <a:spcPts val="0"/>
                        </a:spcAft>
                      </a:pPr>
                      <a:r>
                        <a:rPr lang="en-US" sz="1600" dirty="0" err="1">
                          <a:effectLst/>
                        </a:rPr>
                        <a:t>ALoG</a:t>
                      </a:r>
                      <a:endParaRPr lang="en-US" sz="1600" dirty="0">
                        <a:effectLst/>
                        <a:latin typeface="Calibri"/>
                        <a:ea typeface="SimSun"/>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-50 Alr1 Lo  St-I </a:t>
                      </a:r>
                      <a:r>
                        <a:rPr lang="en-US" sz="1600" dirty="0" err="1">
                          <a:effectLst/>
                        </a:rPr>
                        <a:t>nE</a:t>
                      </a:r>
                      <a:endParaRPr lang="en-US" sz="1600" dirty="0">
                        <a:effectLst/>
                        <a:latin typeface="Calibri"/>
                        <a:ea typeface="SimSun"/>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9900   Alr2 Hi  St-2  </a:t>
                      </a:r>
                      <a:r>
                        <a:rPr lang="en-US" sz="1600" dirty="0" err="1">
                          <a:effectLst/>
                        </a:rPr>
                        <a:t>nE</a:t>
                      </a:r>
                      <a:endParaRPr lang="en-US" sz="1600" dirty="0">
                        <a:effectLst/>
                        <a:latin typeface="Calibri"/>
                        <a:ea typeface="SimSun"/>
                        <a:cs typeface="Times New Roman"/>
                      </a:endParaRPr>
                    </a:p>
                  </a:txBody>
                  <a:tcPr marL="68580" marR="68580" marT="0" marB="0"/>
                </a:tc>
              </a:tr>
            </a:tbl>
          </a:graphicData>
        </a:graphic>
      </p:graphicFrame>
      <p:sp>
        <p:nvSpPr>
          <p:cNvPr id="9" name="TextBox 8"/>
          <p:cNvSpPr txBox="1"/>
          <p:nvPr/>
        </p:nvSpPr>
        <p:spPr>
          <a:xfrm>
            <a:off x="762000" y="2743200"/>
            <a:ext cx="7391400" cy="707886"/>
          </a:xfrm>
          <a:prstGeom prst="rect">
            <a:avLst/>
          </a:prstGeom>
          <a:noFill/>
        </p:spPr>
        <p:txBody>
          <a:bodyPr wrap="square" rtlCol="0">
            <a:spAutoFit/>
          </a:bodyPr>
          <a:lstStyle/>
          <a:p>
            <a:r>
              <a:rPr lang="en-US" sz="2000" dirty="0" smtClean="0">
                <a:latin typeface="Comic Sans MS" panose="030F0702030302020204" pitchFamily="66" charset="0"/>
              </a:rPr>
              <a:t>After the replacement EH#1 gas system restores its normal function. R134a flow rate is stable. </a:t>
            </a:r>
            <a:endParaRPr lang="en-US" sz="2000" dirty="0">
              <a:latin typeface="Comic Sans MS" panose="030F0702030302020204" pitchFamily="66" charset="0"/>
            </a:endParaRP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8443" y="3413611"/>
            <a:ext cx="5878513" cy="2803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5056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304800"/>
            <a:ext cx="7543800" cy="457200"/>
          </a:xfrm>
        </p:spPr>
        <p:txBody>
          <a:bodyPr>
            <a:normAutofit/>
          </a:bodyPr>
          <a:lstStyle/>
          <a:p>
            <a:r>
              <a:rPr lang="en-US" sz="2400" dirty="0" smtClean="0">
                <a:solidFill>
                  <a:schemeClr val="tx1"/>
                </a:solidFill>
                <a:latin typeface="Comic Sans MS" panose="030F0702030302020204" pitchFamily="66" charset="0"/>
              </a:rPr>
              <a:t>Replacement of the bad Simpson controller </a:t>
            </a:r>
            <a:endParaRPr lang="en-US" sz="2400" dirty="0">
              <a:solidFill>
                <a:schemeClr val="tx1"/>
              </a:solidFill>
              <a:latin typeface="Comic Sans MS" panose="030F0702030302020204" pitchFamily="66" charset="0"/>
            </a:endParaRPr>
          </a:p>
        </p:txBody>
      </p:sp>
      <p:cxnSp>
        <p:nvCxnSpPr>
          <p:cNvPr id="5" name="Straight Connector 4"/>
          <p:cNvCxnSpPr/>
          <p:nvPr/>
        </p:nvCxnSpPr>
        <p:spPr>
          <a:xfrm>
            <a:off x="762000" y="914400"/>
            <a:ext cx="75438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62000" y="6324600"/>
            <a:ext cx="7543800"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942923"/>
            <a:ext cx="3419007" cy="2564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43262" y="3474657"/>
            <a:ext cx="7562538" cy="2862322"/>
          </a:xfrm>
          <a:prstGeom prst="rect">
            <a:avLst/>
          </a:prstGeom>
          <a:noFill/>
        </p:spPr>
        <p:txBody>
          <a:bodyPr wrap="square" rtlCol="0">
            <a:spAutoFit/>
          </a:bodyPr>
          <a:lstStyle/>
          <a:p>
            <a:r>
              <a:rPr lang="en-US" sz="2000" dirty="0" smtClean="0">
                <a:latin typeface="Comic Sans MS" panose="030F0702030302020204" pitchFamily="66" charset="0"/>
              </a:rPr>
              <a:t>After the replacement we put  J2 cable back on, but still leave J3 jumper on because we suspect some of the Simpsons in gas pressure crate might have been damaged, without J3 jumper it will trigger the gas system interlock. We are ordering more Simpsons, when they arrived we’ll further investigate the trouble related to J3 jumper. J3 jumper won’t cause any safety concern, it is just monitoring the gas pressures, as long as gas flow rates are normal, we don’t care about the gas pressures .</a:t>
            </a:r>
            <a:endParaRPr lang="en-US" sz="2000" dirty="0">
              <a:latin typeface="Comic Sans MS" panose="030F0702030302020204" pitchFamily="66" charset="0"/>
            </a:endParaRPr>
          </a:p>
        </p:txBody>
      </p:sp>
      <p:sp>
        <p:nvSpPr>
          <p:cNvPr id="7" name="Rectangle 6"/>
          <p:cNvSpPr/>
          <p:nvPr/>
        </p:nvSpPr>
        <p:spPr>
          <a:xfrm>
            <a:off x="4524531" y="1431799"/>
            <a:ext cx="3949909" cy="646331"/>
          </a:xfrm>
          <a:prstGeom prst="rect">
            <a:avLst/>
          </a:prstGeom>
        </p:spPr>
        <p:txBody>
          <a:bodyPr wrap="square">
            <a:spAutoFit/>
          </a:bodyPr>
          <a:lstStyle/>
          <a:p>
            <a:r>
              <a:rPr lang="en-US" dirty="0">
                <a:latin typeface="Comic Sans MS" panose="030F0702030302020204" pitchFamily="66" charset="0"/>
              </a:rPr>
              <a:t>Z. Zhang of DGUT is replacing the bad Simpson. </a:t>
            </a:r>
          </a:p>
        </p:txBody>
      </p:sp>
    </p:spTree>
    <p:extLst>
      <p:ext uri="{BB962C8B-B14F-4D97-AF65-F5344CB8AC3E}">
        <p14:creationId xmlns:p14="http://schemas.microsoft.com/office/powerpoint/2010/main" val="4069729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304800"/>
            <a:ext cx="7543800" cy="457200"/>
          </a:xfrm>
        </p:spPr>
        <p:txBody>
          <a:bodyPr>
            <a:normAutofit/>
          </a:bodyPr>
          <a:lstStyle/>
          <a:p>
            <a:r>
              <a:rPr lang="en-US" sz="2400" dirty="0" smtClean="0">
                <a:solidFill>
                  <a:schemeClr val="tx1"/>
                </a:solidFill>
                <a:latin typeface="Comic Sans MS" panose="030F0702030302020204" pitchFamily="66" charset="0"/>
              </a:rPr>
              <a:t>Summary</a:t>
            </a:r>
            <a:endParaRPr lang="en-US" sz="2400" dirty="0">
              <a:solidFill>
                <a:schemeClr val="tx1"/>
              </a:solidFill>
              <a:latin typeface="Comic Sans MS" panose="030F0702030302020204" pitchFamily="66" charset="0"/>
            </a:endParaRPr>
          </a:p>
        </p:txBody>
      </p:sp>
      <p:cxnSp>
        <p:nvCxnSpPr>
          <p:cNvPr id="5" name="Straight Connector 4"/>
          <p:cNvCxnSpPr/>
          <p:nvPr/>
        </p:nvCxnSpPr>
        <p:spPr>
          <a:xfrm>
            <a:off x="762000" y="914400"/>
            <a:ext cx="75438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62000" y="6324600"/>
            <a:ext cx="75438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62000" y="1219200"/>
            <a:ext cx="7467600" cy="3170099"/>
          </a:xfrm>
          <a:prstGeom prst="rect">
            <a:avLst/>
          </a:prstGeom>
          <a:noFill/>
        </p:spPr>
        <p:txBody>
          <a:bodyPr wrap="square" rtlCol="0">
            <a:spAutoFit/>
          </a:bodyPr>
          <a:lstStyle/>
          <a:p>
            <a:r>
              <a:rPr lang="en-US" sz="2000" dirty="0" smtClean="0">
                <a:latin typeface="Comic Sans MS" panose="030F0702030302020204" pitchFamily="66" charset="0"/>
              </a:rPr>
              <a:t>We have replaced a sick Simpson controller in gas flow rate control crate. </a:t>
            </a:r>
          </a:p>
          <a:p>
            <a:r>
              <a:rPr lang="en-US" sz="2000" dirty="0" smtClean="0">
                <a:latin typeface="Comic Sans MS" panose="030F0702030302020204" pitchFamily="66" charset="0"/>
              </a:rPr>
              <a:t>There might be some bad Simpson controller(s) in gas pressure control crate that need to be replaced. When new controllers arrive, we’ll repair the crate. </a:t>
            </a:r>
          </a:p>
          <a:p>
            <a:r>
              <a:rPr lang="en-US" sz="2000" dirty="0" smtClean="0">
                <a:latin typeface="Comic Sans MS" panose="030F0702030302020204" pitchFamily="66" charset="0"/>
              </a:rPr>
              <a:t>We put J3 jumper on gas power crate to temporarily disable the interlock mechanism from this crate. This won’t cause any safety concern, we are quite safe at this moment. </a:t>
            </a:r>
          </a:p>
          <a:p>
            <a:r>
              <a:rPr lang="en-US" sz="2000" dirty="0" smtClean="0">
                <a:latin typeface="Comic Sans MS" panose="030F0702030302020204" pitchFamily="66" charset="0"/>
              </a:rPr>
              <a:t>The gas flow is normal, RPC modules are getting right gas mixture.  </a:t>
            </a:r>
            <a:endParaRPr lang="en-US" sz="2000" dirty="0">
              <a:latin typeface="Comic Sans MS" panose="030F0702030302020204" pitchFamily="66" charset="0"/>
            </a:endParaRPr>
          </a:p>
        </p:txBody>
      </p:sp>
    </p:spTree>
    <p:extLst>
      <p:ext uri="{BB962C8B-B14F-4D97-AF65-F5344CB8AC3E}">
        <p14:creationId xmlns:p14="http://schemas.microsoft.com/office/powerpoint/2010/main" val="17614044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550</TotalTime>
  <Words>511</Words>
  <Application>Microsoft Office PowerPoint</Application>
  <PresentationFormat>On-screen Show (4:3)</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Princeton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Princeton Affiliate</dc:creator>
  <cp:lastModifiedBy>Princeton Affiliate</cp:lastModifiedBy>
  <cp:revision>16</cp:revision>
  <dcterms:created xsi:type="dcterms:W3CDTF">2013-10-28T13:35:34Z</dcterms:created>
  <dcterms:modified xsi:type="dcterms:W3CDTF">2013-11-09T16:35:03Z</dcterms:modified>
</cp:coreProperties>
</file>