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Default Extension="emf" ContentType="image/x-emf"/>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sldIdLst>
    <p:sldId id="267" r:id="rId2"/>
    <p:sldId id="275" r:id="rId3"/>
    <p:sldId id="278" r:id="rId4"/>
    <p:sldId id="279" r:id="rId5"/>
    <p:sldId id="280" r:id="rId6"/>
    <p:sldId id="281" r:id="rId7"/>
    <p:sldId id="283" r:id="rId8"/>
    <p:sldId id="282" r:id="rId9"/>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7FE2"/>
    <a:srgbClr val="F5FEA0"/>
    <a:srgbClr val="160AF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5" autoAdjust="0"/>
    <p:restoredTop sz="94710" autoAdjust="0"/>
  </p:normalViewPr>
  <p:slideViewPr>
    <p:cSldViewPr>
      <p:cViewPr>
        <p:scale>
          <a:sx n="100" d="100"/>
          <a:sy n="100" d="100"/>
        </p:scale>
        <p:origin x="-18" y="2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LU\Neutrino%20exp\Daya%20Bay\R&amp;D\RPC\Gas%20safety\Daya%20Bay%20gas%20system%20design\FDR\Installation\1-st%20gas%20system-03262011\0510201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LU\Neutrino%20exp\Daya%20Bay\R&amp;D\RPC\Gas%20safety\Daya%20Bay%20gas%20system%20design\FDR\Installation\1-st%20gas%20system-03262011\0518201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LU\Neutrino%20exp\Daya%20Bay\R&amp;D\RPC\Gas%20safety\Daya%20Bay%20gas%20system%20design\FDR\Installation\1-st%20gas%20system-03262011\05182011.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LU\Neutrino%20exp\Daya%20Bay\R&amp;D\RPC\Gas%20safety\Daya%20Bay%20gas%20system%20design\FDR\Installation\1-st%20gas%20system-03262011\05182011.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LU\Neutrino%20exp\Daya%20Bay\R&amp;D\RPC\Gas%20safety\Daya%20Bay%20gas%20system%20design\FDR\Installation\1-st%20gas%20system-03262011\0518201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0.11575082700461262"/>
          <c:y val="5.6030183727034118E-2"/>
          <c:w val="0.84109666765027224"/>
          <c:h val="0.76118802857976142"/>
        </c:manualLayout>
      </c:layout>
      <c:scatterChart>
        <c:scatterStyle val="lineMarker"/>
        <c:ser>
          <c:idx val="0"/>
          <c:order val="0"/>
          <c:spPr>
            <a:ln w="28575">
              <a:noFill/>
            </a:ln>
          </c:spPr>
          <c:xVal>
            <c:numRef>
              <c:f>Table1!$B$306:$Q$306</c:f>
              <c:numCache>
                <c:formatCode>General</c:formatCode>
                <c:ptCount val="16"/>
                <c:pt idx="0">
                  <c:v>0.28233552631578951</c:v>
                </c:pt>
                <c:pt idx="1">
                  <c:v>0.45475247524752471</c:v>
                </c:pt>
                <c:pt idx="2">
                  <c:v>2.5504950495049488</c:v>
                </c:pt>
                <c:pt idx="3">
                  <c:v>1.5510891089108905</c:v>
                </c:pt>
                <c:pt idx="4">
                  <c:v>0.49165016501650149</c:v>
                </c:pt>
                <c:pt idx="5">
                  <c:v>0.39089108910891091</c:v>
                </c:pt>
                <c:pt idx="6">
                  <c:v>0.91528052805280513</c:v>
                </c:pt>
                <c:pt idx="7">
                  <c:v>1.7397359735973579</c:v>
                </c:pt>
                <c:pt idx="8">
                  <c:v>1.8591089108910885</c:v>
                </c:pt>
                <c:pt idx="9">
                  <c:v>1.5695709570957079</c:v>
                </c:pt>
                <c:pt idx="10">
                  <c:v>2.8199339933993395</c:v>
                </c:pt>
                <c:pt idx="11">
                  <c:v>2.3043234323432338</c:v>
                </c:pt>
                <c:pt idx="12">
                  <c:v>2.6885808580858064</c:v>
                </c:pt>
                <c:pt idx="13">
                  <c:v>2.148283828382838</c:v>
                </c:pt>
                <c:pt idx="14">
                  <c:v>2.4281188118811854</c:v>
                </c:pt>
                <c:pt idx="15">
                  <c:v>2.4638613861386105</c:v>
                </c:pt>
              </c:numCache>
            </c:numRef>
          </c:xVal>
          <c:yVal>
            <c:numRef>
              <c:f>Table1!$B$307:$Q$307</c:f>
              <c:numCache>
                <c:formatCode>General</c:formatCode>
                <c:ptCount val="16"/>
                <c:pt idx="0">
                  <c:v>72</c:v>
                </c:pt>
                <c:pt idx="1">
                  <c:v>69</c:v>
                </c:pt>
                <c:pt idx="2">
                  <c:v>30</c:v>
                </c:pt>
                <c:pt idx="3">
                  <c:v>38</c:v>
                </c:pt>
                <c:pt idx="4">
                  <c:v>70</c:v>
                </c:pt>
                <c:pt idx="5">
                  <c:v>49</c:v>
                </c:pt>
                <c:pt idx="6">
                  <c:v>44</c:v>
                </c:pt>
                <c:pt idx="7">
                  <c:v>33</c:v>
                </c:pt>
                <c:pt idx="8">
                  <c:v>33</c:v>
                </c:pt>
                <c:pt idx="9">
                  <c:v>34.300000000000011</c:v>
                </c:pt>
                <c:pt idx="10">
                  <c:v>10.4</c:v>
                </c:pt>
                <c:pt idx="11">
                  <c:v>16.100000000000001</c:v>
                </c:pt>
                <c:pt idx="12">
                  <c:v>11.6</c:v>
                </c:pt>
                <c:pt idx="13">
                  <c:v>15.3</c:v>
                </c:pt>
                <c:pt idx="14">
                  <c:v>6.3</c:v>
                </c:pt>
                <c:pt idx="15">
                  <c:v>10.1</c:v>
                </c:pt>
              </c:numCache>
            </c:numRef>
          </c:yVal>
        </c:ser>
        <c:axId val="75512448"/>
        <c:axId val="76650368"/>
      </c:scatterChart>
      <c:valAx>
        <c:axId val="75512448"/>
        <c:scaling>
          <c:orientation val="minMax"/>
        </c:scaling>
        <c:axPos val="b"/>
        <c:title>
          <c:tx>
            <c:rich>
              <a:bodyPr/>
              <a:lstStyle/>
              <a:p>
                <a:pPr>
                  <a:defRPr/>
                </a:pPr>
                <a:r>
                  <a:rPr lang="en-US"/>
                  <a:t>Bubbling rate (Hz)</a:t>
                </a:r>
              </a:p>
            </c:rich>
          </c:tx>
          <c:layout/>
        </c:title>
        <c:numFmt formatCode="General" sourceLinked="1"/>
        <c:tickLblPos val="nextTo"/>
        <c:crossAx val="76650368"/>
        <c:crosses val="autoZero"/>
        <c:crossBetween val="midCat"/>
      </c:valAx>
      <c:valAx>
        <c:axId val="76650368"/>
        <c:scaling>
          <c:orientation val="minMax"/>
        </c:scaling>
        <c:axPos val="l"/>
        <c:majorGridlines/>
        <c:title>
          <c:tx>
            <c:rich>
              <a:bodyPr rot="-5400000" vert="horz"/>
              <a:lstStyle/>
              <a:p>
                <a:pPr>
                  <a:defRPr/>
                </a:pPr>
                <a:r>
                  <a:rPr lang="en-US"/>
                  <a:t>dT btwn two bursts (s)</a:t>
                </a:r>
              </a:p>
            </c:rich>
          </c:tx>
          <c:layout/>
        </c:title>
        <c:numFmt formatCode="General" sourceLinked="1"/>
        <c:tickLblPos val="nextTo"/>
        <c:crossAx val="75512448"/>
        <c:crosses val="autoZero"/>
        <c:crossBetween val="midCat"/>
      </c:valAx>
    </c:plotArea>
    <c:plotVisOnly val="1"/>
  </c:chart>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lang val="en-US"/>
  <c:chart>
    <c:title>
      <c:layout/>
    </c:title>
    <c:plotArea>
      <c:layout/>
      <c:barChart>
        <c:barDir val="col"/>
        <c:grouping val="clustered"/>
        <c:ser>
          <c:idx val="0"/>
          <c:order val="0"/>
          <c:tx>
            <c:strRef>
              <c:f>Table1!$X$1</c:f>
              <c:strCache>
                <c:ptCount val="1"/>
                <c:pt idx="0">
                  <c:v>23</c:v>
                </c:pt>
              </c:strCache>
            </c:strRef>
          </c:tx>
          <c:val>
            <c:numRef>
              <c:f>Table1!$X$3:$X$78</c:f>
              <c:numCache>
                <c:formatCode>General</c:formatCode>
                <c:ptCount val="76"/>
                <c:pt idx="0">
                  <c:v>0.79</c:v>
                </c:pt>
                <c:pt idx="1">
                  <c:v>0.75</c:v>
                </c:pt>
                <c:pt idx="2">
                  <c:v>1.06</c:v>
                </c:pt>
                <c:pt idx="3">
                  <c:v>0.67</c:v>
                </c:pt>
                <c:pt idx="4">
                  <c:v>0.91</c:v>
                </c:pt>
                <c:pt idx="5">
                  <c:v>0.89</c:v>
                </c:pt>
                <c:pt idx="6">
                  <c:v>0.91</c:v>
                </c:pt>
                <c:pt idx="7">
                  <c:v>0.72</c:v>
                </c:pt>
                <c:pt idx="8">
                  <c:v>0.65</c:v>
                </c:pt>
                <c:pt idx="9">
                  <c:v>0.89</c:v>
                </c:pt>
                <c:pt idx="10">
                  <c:v>0.71</c:v>
                </c:pt>
                <c:pt idx="11">
                  <c:v>1.1200000000000001</c:v>
                </c:pt>
                <c:pt idx="12">
                  <c:v>0.76</c:v>
                </c:pt>
                <c:pt idx="13">
                  <c:v>0.77</c:v>
                </c:pt>
                <c:pt idx="14">
                  <c:v>0.85</c:v>
                </c:pt>
                <c:pt idx="15">
                  <c:v>0.78</c:v>
                </c:pt>
                <c:pt idx="16">
                  <c:v>0.62</c:v>
                </c:pt>
                <c:pt idx="17">
                  <c:v>0.98</c:v>
                </c:pt>
                <c:pt idx="18">
                  <c:v>0.64</c:v>
                </c:pt>
                <c:pt idx="19">
                  <c:v>1.1200000000000001</c:v>
                </c:pt>
                <c:pt idx="20">
                  <c:v>0.83</c:v>
                </c:pt>
                <c:pt idx="21">
                  <c:v>0.57999999999999996</c:v>
                </c:pt>
                <c:pt idx="22">
                  <c:v>0.62</c:v>
                </c:pt>
                <c:pt idx="23">
                  <c:v>0.71</c:v>
                </c:pt>
                <c:pt idx="24">
                  <c:v>1.01</c:v>
                </c:pt>
                <c:pt idx="25">
                  <c:v>0.99</c:v>
                </c:pt>
                <c:pt idx="26">
                  <c:v>0.74</c:v>
                </c:pt>
                <c:pt idx="27">
                  <c:v>0.71</c:v>
                </c:pt>
                <c:pt idx="28">
                  <c:v>0.68</c:v>
                </c:pt>
                <c:pt idx="29">
                  <c:v>0.77</c:v>
                </c:pt>
                <c:pt idx="30">
                  <c:v>0.69</c:v>
                </c:pt>
                <c:pt idx="31">
                  <c:v>0.84</c:v>
                </c:pt>
                <c:pt idx="32">
                  <c:v>0.74</c:v>
                </c:pt>
                <c:pt idx="33">
                  <c:v>0.74</c:v>
                </c:pt>
                <c:pt idx="34">
                  <c:v>0.78</c:v>
                </c:pt>
                <c:pt idx="35">
                  <c:v>0.78</c:v>
                </c:pt>
                <c:pt idx="36">
                  <c:v>0.77</c:v>
                </c:pt>
                <c:pt idx="37">
                  <c:v>0.86</c:v>
                </c:pt>
                <c:pt idx="38">
                  <c:v>0.55000000000000004</c:v>
                </c:pt>
                <c:pt idx="39">
                  <c:v>0.79</c:v>
                </c:pt>
                <c:pt idx="40">
                  <c:v>0.77</c:v>
                </c:pt>
                <c:pt idx="41">
                  <c:v>0.89</c:v>
                </c:pt>
                <c:pt idx="42">
                  <c:v>0.81</c:v>
                </c:pt>
                <c:pt idx="43">
                  <c:v>0.68</c:v>
                </c:pt>
                <c:pt idx="44">
                  <c:v>0.86</c:v>
                </c:pt>
                <c:pt idx="45">
                  <c:v>0.69</c:v>
                </c:pt>
                <c:pt idx="46">
                  <c:v>0.74</c:v>
                </c:pt>
                <c:pt idx="47">
                  <c:v>0.78</c:v>
                </c:pt>
                <c:pt idx="48">
                  <c:v>0.83</c:v>
                </c:pt>
                <c:pt idx="49">
                  <c:v>0.82</c:v>
                </c:pt>
                <c:pt idx="50">
                  <c:v>0.8</c:v>
                </c:pt>
                <c:pt idx="51">
                  <c:v>0.75</c:v>
                </c:pt>
                <c:pt idx="52">
                  <c:v>0.6</c:v>
                </c:pt>
                <c:pt idx="53">
                  <c:v>1.03</c:v>
                </c:pt>
                <c:pt idx="54">
                  <c:v>0.83</c:v>
                </c:pt>
                <c:pt idx="55">
                  <c:v>0.93</c:v>
                </c:pt>
                <c:pt idx="56">
                  <c:v>0.78</c:v>
                </c:pt>
                <c:pt idx="57">
                  <c:v>0.83</c:v>
                </c:pt>
                <c:pt idx="58">
                  <c:v>0.77</c:v>
                </c:pt>
                <c:pt idx="59">
                  <c:v>0.75</c:v>
                </c:pt>
                <c:pt idx="60">
                  <c:v>0.75</c:v>
                </c:pt>
                <c:pt idx="61">
                  <c:v>0.96</c:v>
                </c:pt>
                <c:pt idx="62">
                  <c:v>0.83</c:v>
                </c:pt>
                <c:pt idx="63">
                  <c:v>0.71</c:v>
                </c:pt>
                <c:pt idx="64">
                  <c:v>1.02</c:v>
                </c:pt>
                <c:pt idx="65">
                  <c:v>0.77</c:v>
                </c:pt>
                <c:pt idx="66">
                  <c:v>0.72</c:v>
                </c:pt>
                <c:pt idx="67">
                  <c:v>0.78</c:v>
                </c:pt>
                <c:pt idx="68">
                  <c:v>0.85</c:v>
                </c:pt>
                <c:pt idx="69">
                  <c:v>0.68</c:v>
                </c:pt>
                <c:pt idx="70">
                  <c:v>0.89</c:v>
                </c:pt>
                <c:pt idx="71">
                  <c:v>0.85</c:v>
                </c:pt>
                <c:pt idx="72">
                  <c:v>0.81</c:v>
                </c:pt>
                <c:pt idx="73">
                  <c:v>0.77</c:v>
                </c:pt>
                <c:pt idx="74">
                  <c:v>0.77</c:v>
                </c:pt>
                <c:pt idx="75">
                  <c:v>0.94</c:v>
                </c:pt>
              </c:numCache>
            </c:numRef>
          </c:val>
        </c:ser>
        <c:axId val="82043648"/>
        <c:axId val="82045184"/>
      </c:barChart>
      <c:catAx>
        <c:axId val="82043648"/>
        <c:scaling>
          <c:orientation val="minMax"/>
        </c:scaling>
        <c:axPos val="b"/>
        <c:tickLblPos val="nextTo"/>
        <c:crossAx val="82045184"/>
        <c:crosses val="autoZero"/>
        <c:auto val="1"/>
        <c:lblAlgn val="ctr"/>
        <c:lblOffset val="100"/>
      </c:catAx>
      <c:valAx>
        <c:axId val="82045184"/>
        <c:scaling>
          <c:orientation val="minMax"/>
        </c:scaling>
        <c:axPos val="l"/>
        <c:majorGridlines/>
        <c:numFmt formatCode="General" sourceLinked="1"/>
        <c:tickLblPos val="nextTo"/>
        <c:crossAx val="82043648"/>
        <c:crosses val="autoZero"/>
        <c:crossBetween val="between"/>
      </c:valAx>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title>
      <c:layout/>
    </c:title>
    <c:plotArea>
      <c:layout/>
      <c:barChart>
        <c:barDir val="col"/>
        <c:grouping val="clustered"/>
        <c:ser>
          <c:idx val="0"/>
          <c:order val="0"/>
          <c:tx>
            <c:strRef>
              <c:f>Table1!$W$1</c:f>
              <c:strCache>
                <c:ptCount val="1"/>
                <c:pt idx="0">
                  <c:v>22</c:v>
                </c:pt>
              </c:strCache>
            </c:strRef>
          </c:tx>
          <c:val>
            <c:numRef>
              <c:f>Table1!$W$3:$W$78</c:f>
              <c:numCache>
                <c:formatCode>General</c:formatCode>
                <c:ptCount val="76"/>
                <c:pt idx="0">
                  <c:v>0.59</c:v>
                </c:pt>
                <c:pt idx="1">
                  <c:v>0.55000000000000004</c:v>
                </c:pt>
                <c:pt idx="2">
                  <c:v>0.62</c:v>
                </c:pt>
                <c:pt idx="3">
                  <c:v>2.0099999999999998</c:v>
                </c:pt>
                <c:pt idx="4">
                  <c:v>1.53</c:v>
                </c:pt>
                <c:pt idx="5">
                  <c:v>2.13</c:v>
                </c:pt>
                <c:pt idx="6">
                  <c:v>0.68</c:v>
                </c:pt>
                <c:pt idx="7">
                  <c:v>1.91</c:v>
                </c:pt>
                <c:pt idx="8">
                  <c:v>0.94</c:v>
                </c:pt>
                <c:pt idx="9">
                  <c:v>2.13</c:v>
                </c:pt>
                <c:pt idx="10">
                  <c:v>0.46</c:v>
                </c:pt>
                <c:pt idx="11">
                  <c:v>1.74</c:v>
                </c:pt>
                <c:pt idx="12">
                  <c:v>0.62</c:v>
                </c:pt>
                <c:pt idx="13">
                  <c:v>1.17</c:v>
                </c:pt>
                <c:pt idx="14">
                  <c:v>1.21</c:v>
                </c:pt>
                <c:pt idx="15">
                  <c:v>2.12</c:v>
                </c:pt>
                <c:pt idx="16">
                  <c:v>0.61</c:v>
                </c:pt>
                <c:pt idx="17">
                  <c:v>0.49</c:v>
                </c:pt>
                <c:pt idx="18">
                  <c:v>0.44</c:v>
                </c:pt>
                <c:pt idx="19">
                  <c:v>1.84</c:v>
                </c:pt>
                <c:pt idx="20">
                  <c:v>1.42</c:v>
                </c:pt>
                <c:pt idx="21">
                  <c:v>1.91</c:v>
                </c:pt>
                <c:pt idx="22">
                  <c:v>1.84</c:v>
                </c:pt>
                <c:pt idx="23">
                  <c:v>0.51</c:v>
                </c:pt>
                <c:pt idx="24">
                  <c:v>2.39</c:v>
                </c:pt>
                <c:pt idx="25">
                  <c:v>0.44</c:v>
                </c:pt>
                <c:pt idx="26">
                  <c:v>1.76</c:v>
                </c:pt>
                <c:pt idx="27">
                  <c:v>0.51</c:v>
                </c:pt>
                <c:pt idx="28">
                  <c:v>1.38</c:v>
                </c:pt>
                <c:pt idx="29">
                  <c:v>1.6</c:v>
                </c:pt>
                <c:pt idx="30">
                  <c:v>0.77</c:v>
                </c:pt>
                <c:pt idx="31">
                  <c:v>2.39</c:v>
                </c:pt>
                <c:pt idx="32">
                  <c:v>2.73</c:v>
                </c:pt>
                <c:pt idx="33">
                  <c:v>2.29</c:v>
                </c:pt>
                <c:pt idx="34">
                  <c:v>2.39</c:v>
                </c:pt>
                <c:pt idx="35">
                  <c:v>0.45</c:v>
                </c:pt>
                <c:pt idx="36">
                  <c:v>2.5499999999999998</c:v>
                </c:pt>
                <c:pt idx="37">
                  <c:v>2.39</c:v>
                </c:pt>
                <c:pt idx="38">
                  <c:v>2.5499999999999998</c:v>
                </c:pt>
                <c:pt idx="39">
                  <c:v>2.39</c:v>
                </c:pt>
                <c:pt idx="40">
                  <c:v>2.42</c:v>
                </c:pt>
                <c:pt idx="41">
                  <c:v>0.54</c:v>
                </c:pt>
                <c:pt idx="42">
                  <c:v>2.5499999999999998</c:v>
                </c:pt>
                <c:pt idx="43">
                  <c:v>2.5499999999999998</c:v>
                </c:pt>
                <c:pt idx="44">
                  <c:v>2.39</c:v>
                </c:pt>
                <c:pt idx="45">
                  <c:v>2.4</c:v>
                </c:pt>
                <c:pt idx="46">
                  <c:v>2.16</c:v>
                </c:pt>
                <c:pt idx="47">
                  <c:v>2.13</c:v>
                </c:pt>
                <c:pt idx="48">
                  <c:v>2.25</c:v>
                </c:pt>
                <c:pt idx="49">
                  <c:v>2.39</c:v>
                </c:pt>
                <c:pt idx="50">
                  <c:v>2.39</c:v>
                </c:pt>
                <c:pt idx="51">
                  <c:v>2.39</c:v>
                </c:pt>
                <c:pt idx="52">
                  <c:v>2.5499999999999998</c:v>
                </c:pt>
                <c:pt idx="53">
                  <c:v>2.5499999999999998</c:v>
                </c:pt>
                <c:pt idx="54">
                  <c:v>1.91</c:v>
                </c:pt>
                <c:pt idx="55">
                  <c:v>2.5499999999999998</c:v>
                </c:pt>
                <c:pt idx="56">
                  <c:v>2.2799999999999998</c:v>
                </c:pt>
                <c:pt idx="57">
                  <c:v>0.45</c:v>
                </c:pt>
                <c:pt idx="58">
                  <c:v>2.0099999999999998</c:v>
                </c:pt>
                <c:pt idx="59">
                  <c:v>1.91</c:v>
                </c:pt>
                <c:pt idx="60">
                  <c:v>2.25</c:v>
                </c:pt>
                <c:pt idx="61">
                  <c:v>1.82</c:v>
                </c:pt>
                <c:pt idx="62">
                  <c:v>2.04</c:v>
                </c:pt>
                <c:pt idx="63">
                  <c:v>2.39</c:v>
                </c:pt>
                <c:pt idx="64">
                  <c:v>2.5499999999999998</c:v>
                </c:pt>
                <c:pt idx="65">
                  <c:v>0.56000000000000005</c:v>
                </c:pt>
                <c:pt idx="66">
                  <c:v>2.73</c:v>
                </c:pt>
                <c:pt idx="67">
                  <c:v>2.04</c:v>
                </c:pt>
                <c:pt idx="68">
                  <c:v>2.2000000000000002</c:v>
                </c:pt>
                <c:pt idx="69">
                  <c:v>2.39</c:v>
                </c:pt>
                <c:pt idx="70">
                  <c:v>0.66</c:v>
                </c:pt>
                <c:pt idx="71">
                  <c:v>2.02</c:v>
                </c:pt>
                <c:pt idx="72">
                  <c:v>2.15</c:v>
                </c:pt>
                <c:pt idx="73">
                  <c:v>2.25</c:v>
                </c:pt>
                <c:pt idx="74">
                  <c:v>0.7</c:v>
                </c:pt>
                <c:pt idx="75">
                  <c:v>2.13</c:v>
                </c:pt>
              </c:numCache>
            </c:numRef>
          </c:val>
        </c:ser>
        <c:axId val="94459008"/>
        <c:axId val="92311552"/>
      </c:barChart>
      <c:catAx>
        <c:axId val="94459008"/>
        <c:scaling>
          <c:orientation val="minMax"/>
        </c:scaling>
        <c:axPos val="b"/>
        <c:tickLblPos val="nextTo"/>
        <c:crossAx val="92311552"/>
        <c:crosses val="autoZero"/>
        <c:auto val="1"/>
        <c:lblAlgn val="ctr"/>
        <c:lblOffset val="100"/>
      </c:catAx>
      <c:valAx>
        <c:axId val="92311552"/>
        <c:scaling>
          <c:orientation val="minMax"/>
        </c:scaling>
        <c:axPos val="l"/>
        <c:majorGridlines/>
        <c:numFmt formatCode="General" sourceLinked="1"/>
        <c:tickLblPos val="nextTo"/>
        <c:crossAx val="94459008"/>
        <c:crosses val="autoZero"/>
        <c:crossBetween val="between"/>
      </c:valAx>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title>
      <c:layout/>
    </c:title>
    <c:plotArea>
      <c:layout/>
      <c:barChart>
        <c:barDir val="col"/>
        <c:grouping val="clustered"/>
        <c:ser>
          <c:idx val="0"/>
          <c:order val="0"/>
          <c:tx>
            <c:strRef>
              <c:f>Table1!$CP$1</c:f>
              <c:strCache>
                <c:ptCount val="1"/>
                <c:pt idx="0">
                  <c:v>93</c:v>
                </c:pt>
              </c:strCache>
            </c:strRef>
          </c:tx>
          <c:val>
            <c:numRef>
              <c:f>Table1!$CP$3:$CP$78</c:f>
              <c:numCache>
                <c:formatCode>General</c:formatCode>
                <c:ptCount val="76"/>
                <c:pt idx="0">
                  <c:v>7.91</c:v>
                </c:pt>
                <c:pt idx="1">
                  <c:v>0</c:v>
                </c:pt>
                <c:pt idx="2">
                  <c:v>0</c:v>
                </c:pt>
                <c:pt idx="3">
                  <c:v>0</c:v>
                </c:pt>
                <c:pt idx="4">
                  <c:v>7.47</c:v>
                </c:pt>
                <c:pt idx="5">
                  <c:v>0</c:v>
                </c:pt>
                <c:pt idx="6">
                  <c:v>9.35</c:v>
                </c:pt>
                <c:pt idx="7">
                  <c:v>0</c:v>
                </c:pt>
                <c:pt idx="8">
                  <c:v>0</c:v>
                </c:pt>
                <c:pt idx="9">
                  <c:v>0</c:v>
                </c:pt>
                <c:pt idx="10">
                  <c:v>0</c:v>
                </c:pt>
                <c:pt idx="11">
                  <c:v>6.54</c:v>
                </c:pt>
                <c:pt idx="12">
                  <c:v>0</c:v>
                </c:pt>
                <c:pt idx="13">
                  <c:v>0</c:v>
                </c:pt>
                <c:pt idx="14">
                  <c:v>0</c:v>
                </c:pt>
                <c:pt idx="15">
                  <c:v>0</c:v>
                </c:pt>
                <c:pt idx="16">
                  <c:v>0</c:v>
                </c:pt>
                <c:pt idx="17">
                  <c:v>9.33</c:v>
                </c:pt>
                <c:pt idx="18">
                  <c:v>0</c:v>
                </c:pt>
                <c:pt idx="19">
                  <c:v>0</c:v>
                </c:pt>
                <c:pt idx="20">
                  <c:v>7.47</c:v>
                </c:pt>
                <c:pt idx="21">
                  <c:v>0</c:v>
                </c:pt>
                <c:pt idx="22">
                  <c:v>0</c:v>
                </c:pt>
                <c:pt idx="23">
                  <c:v>0</c:v>
                </c:pt>
                <c:pt idx="24">
                  <c:v>7.47</c:v>
                </c:pt>
                <c:pt idx="25">
                  <c:v>0</c:v>
                </c:pt>
                <c:pt idx="26">
                  <c:v>6.23</c:v>
                </c:pt>
                <c:pt idx="27">
                  <c:v>0</c:v>
                </c:pt>
                <c:pt idx="28">
                  <c:v>0</c:v>
                </c:pt>
                <c:pt idx="29">
                  <c:v>7.47</c:v>
                </c:pt>
                <c:pt idx="30">
                  <c:v>0</c:v>
                </c:pt>
                <c:pt idx="31">
                  <c:v>0</c:v>
                </c:pt>
                <c:pt idx="32">
                  <c:v>0</c:v>
                </c:pt>
                <c:pt idx="33">
                  <c:v>7.49</c:v>
                </c:pt>
                <c:pt idx="34">
                  <c:v>0</c:v>
                </c:pt>
                <c:pt idx="35">
                  <c:v>0</c:v>
                </c:pt>
                <c:pt idx="36">
                  <c:v>0</c:v>
                </c:pt>
                <c:pt idx="37">
                  <c:v>0</c:v>
                </c:pt>
                <c:pt idx="38">
                  <c:v>0</c:v>
                </c:pt>
                <c:pt idx="39">
                  <c:v>0</c:v>
                </c:pt>
                <c:pt idx="40">
                  <c:v>0</c:v>
                </c:pt>
                <c:pt idx="41">
                  <c:v>0</c:v>
                </c:pt>
                <c:pt idx="42">
                  <c:v>7.47</c:v>
                </c:pt>
                <c:pt idx="43">
                  <c:v>0</c:v>
                </c:pt>
                <c:pt idx="44">
                  <c:v>0</c:v>
                </c:pt>
                <c:pt idx="45">
                  <c:v>0</c:v>
                </c:pt>
                <c:pt idx="46">
                  <c:v>0</c:v>
                </c:pt>
                <c:pt idx="47">
                  <c:v>0</c:v>
                </c:pt>
                <c:pt idx="48">
                  <c:v>0</c:v>
                </c:pt>
                <c:pt idx="49">
                  <c:v>0</c:v>
                </c:pt>
                <c:pt idx="50">
                  <c:v>0</c:v>
                </c:pt>
                <c:pt idx="51">
                  <c:v>0</c:v>
                </c:pt>
                <c:pt idx="52">
                  <c:v>7.47</c:v>
                </c:pt>
                <c:pt idx="53">
                  <c:v>0</c:v>
                </c:pt>
                <c:pt idx="54">
                  <c:v>0</c:v>
                </c:pt>
                <c:pt idx="55">
                  <c:v>0</c:v>
                </c:pt>
                <c:pt idx="56">
                  <c:v>9.35</c:v>
                </c:pt>
                <c:pt idx="57">
                  <c:v>0</c:v>
                </c:pt>
                <c:pt idx="58">
                  <c:v>0</c:v>
                </c:pt>
                <c:pt idx="59">
                  <c:v>0</c:v>
                </c:pt>
                <c:pt idx="60">
                  <c:v>0</c:v>
                </c:pt>
                <c:pt idx="61">
                  <c:v>0</c:v>
                </c:pt>
                <c:pt idx="62">
                  <c:v>7.49</c:v>
                </c:pt>
                <c:pt idx="63">
                  <c:v>0</c:v>
                </c:pt>
                <c:pt idx="64">
                  <c:v>0</c:v>
                </c:pt>
                <c:pt idx="65">
                  <c:v>0</c:v>
                </c:pt>
                <c:pt idx="66">
                  <c:v>7.8</c:v>
                </c:pt>
                <c:pt idx="67">
                  <c:v>0</c:v>
                </c:pt>
                <c:pt idx="68">
                  <c:v>0</c:v>
                </c:pt>
                <c:pt idx="69">
                  <c:v>0</c:v>
                </c:pt>
                <c:pt idx="70">
                  <c:v>0</c:v>
                </c:pt>
                <c:pt idx="71">
                  <c:v>0</c:v>
                </c:pt>
                <c:pt idx="72">
                  <c:v>0</c:v>
                </c:pt>
                <c:pt idx="73">
                  <c:v>0</c:v>
                </c:pt>
                <c:pt idx="74">
                  <c:v>0</c:v>
                </c:pt>
                <c:pt idx="75">
                  <c:v>0</c:v>
                </c:pt>
              </c:numCache>
            </c:numRef>
          </c:val>
        </c:ser>
        <c:axId val="91410432"/>
        <c:axId val="91411968"/>
      </c:barChart>
      <c:catAx>
        <c:axId val="91410432"/>
        <c:scaling>
          <c:orientation val="minMax"/>
        </c:scaling>
        <c:axPos val="b"/>
        <c:tickLblPos val="nextTo"/>
        <c:txPr>
          <a:bodyPr rot="5400000"/>
          <a:lstStyle/>
          <a:p>
            <a:pPr>
              <a:defRPr/>
            </a:pPr>
            <a:endParaRPr lang="en-US"/>
          </a:p>
        </c:txPr>
        <c:crossAx val="91411968"/>
        <c:crosses val="autoZero"/>
        <c:auto val="1"/>
        <c:lblAlgn val="ctr"/>
        <c:lblOffset val="100"/>
      </c:catAx>
      <c:valAx>
        <c:axId val="91411968"/>
        <c:scaling>
          <c:orientation val="minMax"/>
        </c:scaling>
        <c:axPos val="l"/>
        <c:majorGridlines/>
        <c:numFmt formatCode="General" sourceLinked="1"/>
        <c:tickLblPos val="nextTo"/>
        <c:crossAx val="91410432"/>
        <c:crosses val="autoZero"/>
        <c:crossBetween val="between"/>
      </c:valAx>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chart>
    <c:title>
      <c:layout/>
    </c:title>
    <c:plotArea>
      <c:layout/>
      <c:barChart>
        <c:barDir val="col"/>
        <c:grouping val="clustered"/>
        <c:ser>
          <c:idx val="0"/>
          <c:order val="0"/>
          <c:tx>
            <c:strRef>
              <c:f>Table1!$CT$1</c:f>
              <c:strCache>
                <c:ptCount val="1"/>
                <c:pt idx="0">
                  <c:v>97</c:v>
                </c:pt>
              </c:strCache>
            </c:strRef>
          </c:tx>
          <c:val>
            <c:numRef>
              <c:f>Table1!$CT$3:$CT$78</c:f>
              <c:numCache>
                <c:formatCode>General</c:formatCode>
                <c:ptCount val="76"/>
                <c:pt idx="0">
                  <c:v>0</c:v>
                </c:pt>
                <c:pt idx="1">
                  <c:v>0</c:v>
                </c:pt>
                <c:pt idx="2">
                  <c:v>0</c:v>
                </c:pt>
                <c:pt idx="3">
                  <c:v>0</c:v>
                </c:pt>
                <c:pt idx="4">
                  <c:v>0</c:v>
                </c:pt>
                <c:pt idx="5">
                  <c:v>0</c:v>
                </c:pt>
                <c:pt idx="6">
                  <c:v>0</c:v>
                </c:pt>
                <c:pt idx="7">
                  <c:v>0</c:v>
                </c:pt>
                <c:pt idx="8">
                  <c:v>0</c:v>
                </c:pt>
                <c:pt idx="9">
                  <c:v>0</c:v>
                </c:pt>
                <c:pt idx="10">
                  <c:v>0</c:v>
                </c:pt>
                <c:pt idx="11">
                  <c:v>0</c:v>
                </c:pt>
                <c:pt idx="12">
                  <c:v>7.92</c:v>
                </c:pt>
                <c:pt idx="13">
                  <c:v>0</c:v>
                </c:pt>
                <c:pt idx="14">
                  <c:v>6.6</c:v>
                </c:pt>
                <c:pt idx="15">
                  <c:v>0</c:v>
                </c:pt>
                <c:pt idx="16">
                  <c:v>0</c:v>
                </c:pt>
                <c:pt idx="17">
                  <c:v>0</c:v>
                </c:pt>
                <c:pt idx="18">
                  <c:v>0</c:v>
                </c:pt>
                <c:pt idx="19">
                  <c:v>0</c:v>
                </c:pt>
                <c:pt idx="20">
                  <c:v>0</c:v>
                </c:pt>
                <c:pt idx="21">
                  <c:v>0</c:v>
                </c:pt>
                <c:pt idx="22">
                  <c:v>0</c:v>
                </c:pt>
                <c:pt idx="23">
                  <c:v>6.85</c:v>
                </c:pt>
                <c:pt idx="24">
                  <c:v>0</c:v>
                </c:pt>
                <c:pt idx="25">
                  <c:v>0</c:v>
                </c:pt>
                <c:pt idx="26">
                  <c:v>7.13</c:v>
                </c:pt>
                <c:pt idx="27">
                  <c:v>0</c:v>
                </c:pt>
                <c:pt idx="28">
                  <c:v>0</c:v>
                </c:pt>
                <c:pt idx="29">
                  <c:v>0</c:v>
                </c:pt>
                <c:pt idx="30">
                  <c:v>0</c:v>
                </c:pt>
                <c:pt idx="31">
                  <c:v>0</c:v>
                </c:pt>
                <c:pt idx="32">
                  <c:v>7.92</c:v>
                </c:pt>
                <c:pt idx="33">
                  <c:v>0</c:v>
                </c:pt>
                <c:pt idx="34">
                  <c:v>7.94</c:v>
                </c:pt>
                <c:pt idx="35">
                  <c:v>0</c:v>
                </c:pt>
                <c:pt idx="36">
                  <c:v>7</c:v>
                </c:pt>
                <c:pt idx="37">
                  <c:v>0</c:v>
                </c:pt>
                <c:pt idx="38">
                  <c:v>6.85</c:v>
                </c:pt>
                <c:pt idx="39">
                  <c:v>0</c:v>
                </c:pt>
                <c:pt idx="40">
                  <c:v>0</c:v>
                </c:pt>
                <c:pt idx="41">
                  <c:v>0</c:v>
                </c:pt>
                <c:pt idx="42">
                  <c:v>0</c:v>
                </c:pt>
                <c:pt idx="43">
                  <c:v>5.93</c:v>
                </c:pt>
                <c:pt idx="44">
                  <c:v>0</c:v>
                </c:pt>
                <c:pt idx="45">
                  <c:v>0</c:v>
                </c:pt>
                <c:pt idx="46">
                  <c:v>0</c:v>
                </c:pt>
                <c:pt idx="47">
                  <c:v>0</c:v>
                </c:pt>
                <c:pt idx="48">
                  <c:v>0</c:v>
                </c:pt>
                <c:pt idx="49">
                  <c:v>0</c:v>
                </c:pt>
                <c:pt idx="50">
                  <c:v>0</c:v>
                </c:pt>
                <c:pt idx="51">
                  <c:v>7.92</c:v>
                </c:pt>
                <c:pt idx="52">
                  <c:v>0</c:v>
                </c:pt>
                <c:pt idx="53">
                  <c:v>0</c:v>
                </c:pt>
                <c:pt idx="54">
                  <c:v>0</c:v>
                </c:pt>
                <c:pt idx="55">
                  <c:v>0</c:v>
                </c:pt>
                <c:pt idx="56">
                  <c:v>0</c:v>
                </c:pt>
                <c:pt idx="57">
                  <c:v>5.67</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numCache>
            </c:numRef>
          </c:val>
        </c:ser>
        <c:axId val="66718720"/>
        <c:axId val="82158336"/>
      </c:barChart>
      <c:catAx>
        <c:axId val="66718720"/>
        <c:scaling>
          <c:orientation val="minMax"/>
        </c:scaling>
        <c:axPos val="b"/>
        <c:tickLblPos val="nextTo"/>
        <c:txPr>
          <a:bodyPr rot="5400000"/>
          <a:lstStyle/>
          <a:p>
            <a:pPr>
              <a:defRPr/>
            </a:pPr>
            <a:endParaRPr lang="en-US"/>
          </a:p>
        </c:txPr>
        <c:crossAx val="82158336"/>
        <c:crosses val="autoZero"/>
        <c:auto val="1"/>
        <c:lblAlgn val="ctr"/>
        <c:lblOffset val="100"/>
      </c:catAx>
      <c:valAx>
        <c:axId val="82158336"/>
        <c:scaling>
          <c:orientation val="minMax"/>
        </c:scaling>
        <c:axPos val="l"/>
        <c:majorGridlines/>
        <c:numFmt formatCode="General" sourceLinked="1"/>
        <c:tickLblPos val="nextTo"/>
        <c:crossAx val="66718720"/>
        <c:crosses val="autoZero"/>
        <c:crossBetween val="between"/>
      </c:valAx>
    </c:plotArea>
    <c:plotVisOnly val="1"/>
  </c:chart>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drawing1.xml><?xml version="1.0" encoding="utf-8"?>
<c:userShapes xmlns:c="http://schemas.openxmlformats.org/drawingml/2006/chart">
  <cdr:relSizeAnchor xmlns:cdr="http://schemas.openxmlformats.org/drawingml/2006/chartDrawing">
    <cdr:from>
      <cdr:x>0.125</cdr:x>
      <cdr:y>0.03819</cdr:y>
    </cdr:from>
    <cdr:to>
      <cdr:x>0.18333</cdr:x>
      <cdr:y>0.11458</cdr:y>
    </cdr:to>
    <cdr:sp macro="" textlink="">
      <cdr:nvSpPr>
        <cdr:cNvPr id="2" name="TextBox 1"/>
        <cdr:cNvSpPr txBox="1"/>
      </cdr:nvSpPr>
      <cdr:spPr>
        <a:xfrm xmlns:a="http://schemas.openxmlformats.org/drawingml/2006/main">
          <a:off x="571500" y="104776"/>
          <a:ext cx="266700" cy="2095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a:t>1</a:t>
          </a:r>
        </a:p>
      </cdr:txBody>
    </cdr:sp>
  </cdr:relSizeAnchor>
  <cdr:relSizeAnchor xmlns:cdr="http://schemas.openxmlformats.org/drawingml/2006/chartDrawing">
    <cdr:from>
      <cdr:x>0.23333</cdr:x>
      <cdr:y>0.0625</cdr:y>
    </cdr:from>
    <cdr:to>
      <cdr:x>0.29167</cdr:x>
      <cdr:y>0.13889</cdr:y>
    </cdr:to>
    <cdr:sp macro="" textlink="">
      <cdr:nvSpPr>
        <cdr:cNvPr id="3" name="TextBox 1"/>
        <cdr:cNvSpPr txBox="1"/>
      </cdr:nvSpPr>
      <cdr:spPr>
        <a:xfrm xmlns:a="http://schemas.openxmlformats.org/drawingml/2006/main">
          <a:off x="1066800" y="171450"/>
          <a:ext cx="266700" cy="20955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100"/>
            <a:t>5</a:t>
          </a:r>
        </a:p>
      </cdr:txBody>
    </cdr:sp>
  </cdr:relSizeAnchor>
  <cdr:relSizeAnchor xmlns:cdr="http://schemas.openxmlformats.org/drawingml/2006/chartDrawing">
    <cdr:from>
      <cdr:x>0.1967</cdr:x>
      <cdr:y>0.15625</cdr:y>
    </cdr:from>
    <cdr:to>
      <cdr:x>0.25503</cdr:x>
      <cdr:y>0.23264</cdr:y>
    </cdr:to>
    <cdr:sp macro="" textlink="">
      <cdr:nvSpPr>
        <cdr:cNvPr id="4" name="TextBox 1"/>
        <cdr:cNvSpPr txBox="1"/>
      </cdr:nvSpPr>
      <cdr:spPr>
        <a:xfrm xmlns:a="http://schemas.openxmlformats.org/drawingml/2006/main">
          <a:off x="949881" y="428625"/>
          <a:ext cx="281702" cy="20955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100"/>
            <a:t>2</a:t>
          </a:r>
        </a:p>
      </cdr:txBody>
    </cdr:sp>
  </cdr:relSizeAnchor>
  <cdr:relSizeAnchor xmlns:cdr="http://schemas.openxmlformats.org/drawingml/2006/chartDrawing">
    <cdr:from>
      <cdr:x>0.19186</cdr:x>
      <cdr:y>0.34028</cdr:y>
    </cdr:from>
    <cdr:to>
      <cdr:x>0.2502</cdr:x>
      <cdr:y>0.41667</cdr:y>
    </cdr:to>
    <cdr:sp macro="" textlink="">
      <cdr:nvSpPr>
        <cdr:cNvPr id="5" name="TextBox 1"/>
        <cdr:cNvSpPr txBox="1"/>
      </cdr:nvSpPr>
      <cdr:spPr>
        <a:xfrm xmlns:a="http://schemas.openxmlformats.org/drawingml/2006/main">
          <a:off x="926544" y="933450"/>
          <a:ext cx="281702" cy="20955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100"/>
            <a:t>6</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0C4123BB-712E-4AEC-ACB2-28FA731DA17F}" type="datetimeFigureOut">
              <a:rPr lang="en-US" smtClean="0"/>
              <a:pPr/>
              <a:t>5/18/2011</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C3F2D232-34FE-4D10-BA47-2706BAC9FDE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ln>
            <a:noFill/>
          </a:ln>
        </p:spPr>
        <p:txBody>
          <a:bodyPr/>
          <a:lstStyle>
            <a:lvl1pPr>
              <a:defRPr/>
            </a:lvl1pPr>
          </a:lstStyle>
          <a:p>
            <a:endParaRPr lang="en-US" dirty="0"/>
          </a:p>
        </p:txBody>
      </p:sp>
      <p:sp>
        <p:nvSpPr>
          <p:cNvPr id="4" name="Footer Placeholder 3"/>
          <p:cNvSpPr>
            <a:spLocks noGrp="1"/>
          </p:cNvSpPr>
          <p:nvPr>
            <p:ph type="ftr" sz="quarter" idx="11"/>
          </p:nvPr>
        </p:nvSpPr>
        <p:spPr>
          <a:noFill/>
        </p:spPr>
        <p:txBody>
          <a:bodyPr/>
          <a:lstStyle/>
          <a:p>
            <a:r>
              <a:rPr lang="en-US" dirty="0" err="1" smtClean="0"/>
              <a:t>Daya</a:t>
            </a:r>
            <a:r>
              <a:rPr lang="en-US" dirty="0" smtClean="0"/>
              <a:t> Bay </a:t>
            </a:r>
            <a:r>
              <a:rPr lang="en-US" dirty="0" err="1" smtClean="0"/>
              <a:t>Muon</a:t>
            </a:r>
            <a:r>
              <a:rPr lang="en-US" dirty="0" smtClean="0"/>
              <a:t> </a:t>
            </a:r>
            <a:r>
              <a:rPr lang="en-US" dirty="0" err="1" smtClean="0"/>
              <a:t>SYstem</a:t>
            </a:r>
            <a:r>
              <a:rPr lang="en-US" dirty="0" smtClean="0"/>
              <a:t> Installation Workshop, </a:t>
            </a:r>
            <a:r>
              <a:rPr lang="en-US" dirty="0" err="1" smtClean="0"/>
              <a:t>Daya</a:t>
            </a:r>
            <a:r>
              <a:rPr lang="en-US" dirty="0" smtClean="0"/>
              <a:t> Bay, 10/19/2010</a:t>
            </a:r>
            <a:endParaRPr lang="en-US" dirty="0"/>
          </a:p>
        </p:txBody>
      </p:sp>
      <p:sp>
        <p:nvSpPr>
          <p:cNvPr id="7" name="Slide Number Placeholder 6"/>
          <p:cNvSpPr>
            <a:spLocks noGrp="1"/>
          </p:cNvSpPr>
          <p:nvPr>
            <p:ph type="sldNum" sz="quarter" idx="12"/>
          </p:nvPr>
        </p:nvSpPr>
        <p:spPr>
          <a:noFill/>
        </p:spPr>
        <p:txBody>
          <a:bodyPr/>
          <a:lstStyle/>
          <a:p>
            <a:fld id="{1F61AC57-611B-47F3-86C2-F3758A426E9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563562"/>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457200" y="1219200"/>
            <a:ext cx="8229600" cy="4876800"/>
          </a:xfrm>
          <a:prstGeom prst="rect">
            <a:avLst/>
          </a:prstGeom>
        </p:spPr>
        <p:txBody>
          <a:bodyPr vert="horz" lIns="91440" tIns="45720" rIns="91440" bIns="45720" rtlCol="0">
            <a:normAutofit/>
          </a:bodyPr>
          <a:lstStyle/>
          <a:p>
            <a:pPr lvl="0"/>
            <a:endParaRPr lang="en-US" dirty="0"/>
          </a:p>
        </p:txBody>
      </p:sp>
      <p:sp>
        <p:nvSpPr>
          <p:cNvPr id="5" name="Footer Placeholder 4"/>
          <p:cNvSpPr>
            <a:spLocks noGrp="1"/>
          </p:cNvSpPr>
          <p:nvPr>
            <p:ph type="ftr" sz="quarter" idx="3"/>
          </p:nvPr>
        </p:nvSpPr>
        <p:spPr>
          <a:xfrm>
            <a:off x="1981200" y="6356350"/>
            <a:ext cx="4800600" cy="365125"/>
          </a:xfrm>
          <a:prstGeom prst="rect">
            <a:avLst/>
          </a:prstGeom>
          <a:solidFill>
            <a:schemeClr val="bg1">
              <a:lumMod val="95000"/>
            </a:schemeClr>
          </a:solidFill>
        </p:spPr>
        <p:txBody>
          <a:bodyPr vert="horz" lIns="91440" tIns="45720" rIns="91440" bIns="45720" rtlCol="0" anchor="ctr"/>
          <a:lstStyle>
            <a:lvl1pPr algn="ctr">
              <a:defRPr sz="1200">
                <a:solidFill>
                  <a:schemeClr val="tx1">
                    <a:tint val="75000"/>
                  </a:schemeClr>
                </a:solidFill>
              </a:defRPr>
            </a:lvl1pPr>
          </a:lstStyle>
          <a:p>
            <a:r>
              <a:rPr lang="en-US" dirty="0" smtClean="0"/>
              <a:t>Daya Bay </a:t>
            </a:r>
            <a:r>
              <a:rPr lang="en-US" dirty="0" err="1" smtClean="0"/>
              <a:t>Muon</a:t>
            </a:r>
            <a:r>
              <a:rPr lang="en-US" dirty="0" smtClean="0"/>
              <a:t> </a:t>
            </a:r>
            <a:r>
              <a:rPr lang="en-US" dirty="0" err="1" smtClean="0"/>
              <a:t>SYstem</a:t>
            </a:r>
            <a:r>
              <a:rPr lang="en-US" dirty="0" smtClean="0"/>
              <a:t> Installation Workshop, </a:t>
            </a:r>
            <a:r>
              <a:rPr lang="en-US" dirty="0" err="1" smtClean="0"/>
              <a:t>Daya</a:t>
            </a:r>
            <a:r>
              <a:rPr lang="en-US" dirty="0" smtClean="0"/>
              <a:t> Bay, 10/19/2010</a:t>
            </a:r>
            <a:endParaRPr lang="en-US" dirty="0"/>
          </a:p>
        </p:txBody>
      </p:sp>
      <p:sp>
        <p:nvSpPr>
          <p:cNvPr id="6" name="Slide Number Placeholder 5"/>
          <p:cNvSpPr>
            <a:spLocks noGrp="1"/>
          </p:cNvSpPr>
          <p:nvPr>
            <p:ph type="sldNum" sz="quarter" idx="4"/>
          </p:nvPr>
        </p:nvSpPr>
        <p:spPr>
          <a:xfrm>
            <a:off x="7086600" y="6356350"/>
            <a:ext cx="762000" cy="365125"/>
          </a:xfrm>
          <a:prstGeom prst="rect">
            <a:avLst/>
          </a:prstGeom>
          <a:solidFill>
            <a:schemeClr val="bg1">
              <a:lumMod val="95000"/>
            </a:schemeClr>
          </a:solidFill>
        </p:spPr>
        <p:txBody>
          <a:bodyPr vert="horz" lIns="91440" tIns="45720" rIns="91440" bIns="45720" rtlCol="0" anchor="ctr"/>
          <a:lstStyle>
            <a:lvl1pPr algn="r">
              <a:defRPr sz="1200">
                <a:solidFill>
                  <a:schemeClr val="tx1">
                    <a:tint val="75000"/>
                  </a:schemeClr>
                </a:solidFill>
              </a:defRPr>
            </a:lvl1pPr>
          </a:lstStyle>
          <a:p>
            <a:fld id="{1F61AC57-611B-47F3-86C2-F3758A426E91}" type="slidenum">
              <a:rPr lang="en-US" smtClean="0"/>
              <a:pPr/>
              <a:t>‹#›</a:t>
            </a:fld>
            <a:endParaRPr lang="en-US"/>
          </a:p>
        </p:txBody>
      </p:sp>
      <p:cxnSp>
        <p:nvCxnSpPr>
          <p:cNvPr id="8" name="Straight Connector 7"/>
          <p:cNvCxnSpPr/>
          <p:nvPr userDrawn="1"/>
        </p:nvCxnSpPr>
        <p:spPr>
          <a:xfrm>
            <a:off x="457200" y="990600"/>
            <a:ext cx="8229600" cy="0"/>
          </a:xfrm>
          <a:prstGeom prst="line">
            <a:avLst/>
          </a:prstGeom>
          <a:ln w="25400">
            <a:solidFill>
              <a:srgbClr val="160AFC"/>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1143000" y="6248400"/>
            <a:ext cx="6781800" cy="0"/>
          </a:xfrm>
          <a:prstGeom prst="line">
            <a:avLst/>
          </a:prstGeom>
          <a:ln w="25400">
            <a:solidFill>
              <a:srgbClr val="160AFC"/>
            </a:solidFill>
          </a:ln>
        </p:spPr>
        <p:style>
          <a:lnRef idx="1">
            <a:schemeClr val="accent1"/>
          </a:lnRef>
          <a:fillRef idx="0">
            <a:schemeClr val="accent1"/>
          </a:fillRef>
          <a:effectRef idx="0">
            <a:schemeClr val="accent1"/>
          </a:effectRef>
          <a:fontRef idx="minor">
            <a:schemeClr val="tx1"/>
          </a:fontRef>
        </p:style>
      </p:cxnSp>
      <p:pic>
        <p:nvPicPr>
          <p:cNvPr id="12" name="Picture 11" descr="PrincetonIcon.jpg"/>
          <p:cNvPicPr>
            <a:picLocks noChangeAspect="1"/>
          </p:cNvPicPr>
          <p:nvPr userDrawn="1"/>
        </p:nvPicPr>
        <p:blipFill>
          <a:blip r:embed="rId3" cstate="print"/>
          <a:stretch>
            <a:fillRect/>
          </a:stretch>
        </p:blipFill>
        <p:spPr>
          <a:xfrm>
            <a:off x="304800" y="5867400"/>
            <a:ext cx="666750" cy="800100"/>
          </a:xfrm>
          <a:prstGeom prst="rect">
            <a:avLst/>
          </a:prstGeom>
        </p:spPr>
      </p:pic>
      <p:pic>
        <p:nvPicPr>
          <p:cNvPr id="13" name="Picture 12" descr="DayaBayIcon.jpg"/>
          <p:cNvPicPr>
            <a:picLocks noChangeAspect="1"/>
          </p:cNvPicPr>
          <p:nvPr userDrawn="1"/>
        </p:nvPicPr>
        <p:blipFill>
          <a:blip r:embed="rId4" cstate="print"/>
          <a:stretch>
            <a:fillRect/>
          </a:stretch>
        </p:blipFill>
        <p:spPr>
          <a:xfrm>
            <a:off x="8153400" y="5867400"/>
            <a:ext cx="771525" cy="819150"/>
          </a:xfrm>
          <a:prstGeom prst="rect">
            <a:avLst/>
          </a:prstGeom>
        </p:spPr>
      </p:pic>
    </p:spTree>
  </p:cSld>
  <p:clrMap bg1="lt1" tx1="dk1" bg2="lt2" tx2="dk2" accent1="accent1" accent2="accent2" accent3="accent3" accent4="accent4" accent5="accent5" accent6="accent6" hlink="hlink" folHlink="folHlink"/>
  <p:sldLayoutIdLst>
    <p:sldLayoutId id="2147483690" r:id="rId1"/>
  </p:sldLayoutIdLst>
  <p:hf hdr="0" ftr="0" dt="0"/>
  <p:txStyles>
    <p:titleStyle>
      <a:lvl1pPr algn="ctr" defTabSz="914400" rtl="0" eaLnBrk="1" latinLnBrk="0" hangingPunct="1">
        <a:spcBef>
          <a:spcPct val="0"/>
        </a:spcBef>
        <a:buNone/>
        <a:defRPr sz="2800" kern="1200">
          <a:solidFill>
            <a:schemeClr val="tx1"/>
          </a:solidFill>
          <a:latin typeface="Comic Sans MS" pitchFamily="66" charset="0"/>
          <a:ea typeface="+mj-ea"/>
          <a:cs typeface="+mj-cs"/>
        </a:defRPr>
      </a:lvl1pPr>
    </p:titleStyle>
    <p:bodyStyle>
      <a:lvl1pPr marL="342900" indent="-342900" algn="l" defTabSz="914400" rtl="0" eaLnBrk="1" latinLnBrk="0" hangingPunct="1">
        <a:spcBef>
          <a:spcPct val="20000"/>
        </a:spcBef>
        <a:buFont typeface="Arial" pitchFamily="34" charset="0"/>
        <a:buNone/>
        <a:defRPr sz="1800" kern="1200">
          <a:solidFill>
            <a:schemeClr val="tx1"/>
          </a:solidFill>
          <a:latin typeface="Comic Sans MS" pitchFamily="66"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1.xml"/><Relationship Id="rId5" Type="http://schemas.openxmlformats.org/officeDocument/2006/relationships/chart" Target="../charts/chart5.xml"/><Relationship Id="rId4" Type="http://schemas.openxmlformats.org/officeDocument/2006/relationships/chart" Target="../charts/char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1143000"/>
          </a:xfrm>
        </p:spPr>
        <p:txBody>
          <a:bodyPr>
            <a:normAutofit/>
          </a:bodyPr>
          <a:lstStyle/>
          <a:p>
            <a:r>
              <a:rPr lang="en-US" dirty="0" smtClean="0">
                <a:solidFill>
                  <a:srgbClr val="FF0000"/>
                </a:solidFill>
              </a:rPr>
              <a:t>E.H. #1 RPC Gas System Commissioning</a:t>
            </a:r>
            <a:br>
              <a:rPr lang="en-US" dirty="0" smtClean="0">
                <a:solidFill>
                  <a:srgbClr val="FF0000"/>
                </a:solidFill>
              </a:rPr>
            </a:br>
            <a:r>
              <a:rPr lang="en-US" dirty="0" smtClean="0">
                <a:solidFill>
                  <a:srgbClr val="FF0000"/>
                </a:solidFill>
                <a:sym typeface="Symbol"/>
              </a:rPr>
              <a:t> </a:t>
            </a:r>
            <a:r>
              <a:rPr lang="en-US" dirty="0" smtClean="0">
                <a:solidFill>
                  <a:srgbClr val="FF0000"/>
                </a:solidFill>
                <a:sym typeface="Symbol"/>
              </a:rPr>
              <a:t>“</a:t>
            </a:r>
            <a:r>
              <a:rPr lang="en-US" dirty="0" smtClean="0">
                <a:solidFill>
                  <a:srgbClr val="FF0000"/>
                </a:solidFill>
              </a:rPr>
              <a:t>Leaky</a:t>
            </a:r>
            <a:r>
              <a:rPr lang="en-US" dirty="0" smtClean="0">
                <a:solidFill>
                  <a:srgbClr val="FF0000"/>
                </a:solidFill>
              </a:rPr>
              <a:t>”</a:t>
            </a:r>
            <a:r>
              <a:rPr lang="en-US" dirty="0" smtClean="0">
                <a:solidFill>
                  <a:srgbClr val="FF0000"/>
                </a:solidFill>
              </a:rPr>
              <a:t> modules’ </a:t>
            </a:r>
            <a:r>
              <a:rPr lang="en-US" dirty="0" smtClean="0">
                <a:solidFill>
                  <a:srgbClr val="FF0000"/>
                </a:solidFill>
              </a:rPr>
              <a:t>study</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1F61AC57-611B-47F3-86C2-F3758A426E91}" type="slidenum">
              <a:rPr lang="en-US" smtClean="0"/>
              <a:pPr/>
              <a:t>1</a:t>
            </a:fld>
            <a:endParaRPr lang="en-US" dirty="0"/>
          </a:p>
        </p:txBody>
      </p:sp>
      <p:sp>
        <p:nvSpPr>
          <p:cNvPr id="5" name="TextBox 4"/>
          <p:cNvSpPr txBox="1"/>
          <p:nvPr/>
        </p:nvSpPr>
        <p:spPr>
          <a:xfrm>
            <a:off x="1905000" y="3124200"/>
            <a:ext cx="5334000" cy="1200329"/>
          </a:xfrm>
          <a:prstGeom prst="rect">
            <a:avLst/>
          </a:prstGeom>
          <a:noFill/>
        </p:spPr>
        <p:txBody>
          <a:bodyPr wrap="square" rtlCol="0">
            <a:spAutoFit/>
          </a:bodyPr>
          <a:lstStyle/>
          <a:p>
            <a:pPr algn="ctr"/>
            <a:r>
              <a:rPr lang="en-US" dirty="0" smtClean="0">
                <a:latin typeface="Comic Sans MS" pitchFamily="66" charset="0"/>
              </a:rPr>
              <a:t>Changguo Lu, Princeton University</a:t>
            </a:r>
          </a:p>
          <a:p>
            <a:pPr algn="ctr"/>
            <a:r>
              <a:rPr lang="en-US" dirty="0" smtClean="0">
                <a:latin typeface="Comic Sans MS" pitchFamily="66" charset="0"/>
              </a:rPr>
              <a:t>Qingmin Zhang, IHEP</a:t>
            </a:r>
          </a:p>
          <a:p>
            <a:pPr algn="ctr"/>
            <a:r>
              <a:rPr lang="en-US" dirty="0" smtClean="0">
                <a:latin typeface="Comic Sans MS" pitchFamily="66" charset="0"/>
              </a:rPr>
              <a:t>Shih-Kai Lin, University of Houston</a:t>
            </a:r>
          </a:p>
          <a:p>
            <a:pPr algn="ctr"/>
            <a:r>
              <a:rPr lang="en-US" dirty="0" smtClean="0">
                <a:latin typeface="Comic Sans MS" pitchFamily="66" charset="0"/>
              </a:rPr>
              <a:t>(May </a:t>
            </a:r>
            <a:r>
              <a:rPr lang="en-US" dirty="0" smtClean="0">
                <a:latin typeface="Comic Sans MS" pitchFamily="66" charset="0"/>
              </a:rPr>
              <a:t>18, </a:t>
            </a:r>
            <a:r>
              <a:rPr lang="en-US" dirty="0" smtClean="0">
                <a:latin typeface="Comic Sans MS" pitchFamily="66" charset="0"/>
              </a:rPr>
              <a:t>2011)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Bubbling rate </a:t>
            </a:r>
            <a:endParaRPr lang="en-US" dirty="0"/>
          </a:p>
        </p:txBody>
      </p:sp>
      <p:sp>
        <p:nvSpPr>
          <p:cNvPr id="3" name="Slide Number Placeholder 2"/>
          <p:cNvSpPr>
            <a:spLocks noGrp="1"/>
          </p:cNvSpPr>
          <p:nvPr>
            <p:ph type="sldNum" sz="quarter" idx="12"/>
          </p:nvPr>
        </p:nvSpPr>
        <p:spPr/>
        <p:txBody>
          <a:bodyPr/>
          <a:lstStyle/>
          <a:p>
            <a:fld id="{1F61AC57-611B-47F3-86C2-F3758A426E91}" type="slidenum">
              <a:rPr lang="en-US" smtClean="0"/>
              <a:pPr/>
              <a:t>2</a:t>
            </a:fld>
            <a:endParaRPr lang="en-US" dirty="0"/>
          </a:p>
        </p:txBody>
      </p:sp>
      <p:pic>
        <p:nvPicPr>
          <p:cNvPr id="7170" name="Picture 2"/>
          <p:cNvPicPr>
            <a:picLocks noChangeAspect="1" noChangeArrowheads="1"/>
          </p:cNvPicPr>
          <p:nvPr/>
        </p:nvPicPr>
        <p:blipFill>
          <a:blip r:embed="rId2" cstate="print"/>
          <a:srcRect/>
          <a:stretch>
            <a:fillRect/>
          </a:stretch>
        </p:blipFill>
        <p:spPr bwMode="auto">
          <a:xfrm>
            <a:off x="1676400" y="990600"/>
            <a:ext cx="5410200" cy="3933525"/>
          </a:xfrm>
          <a:prstGeom prst="rect">
            <a:avLst/>
          </a:prstGeom>
          <a:noFill/>
          <a:ln w="9525">
            <a:noFill/>
            <a:miter lim="800000"/>
            <a:headEnd/>
            <a:tailEnd/>
          </a:ln>
        </p:spPr>
      </p:pic>
      <p:sp>
        <p:nvSpPr>
          <p:cNvPr id="5" name="TextBox 4"/>
          <p:cNvSpPr txBox="1"/>
          <p:nvPr/>
        </p:nvSpPr>
        <p:spPr>
          <a:xfrm>
            <a:off x="914400" y="5029200"/>
            <a:ext cx="7391400" cy="1200329"/>
          </a:xfrm>
          <a:prstGeom prst="rect">
            <a:avLst/>
          </a:prstGeom>
          <a:noFill/>
        </p:spPr>
        <p:txBody>
          <a:bodyPr wrap="square" rtlCol="0">
            <a:spAutoFit/>
          </a:bodyPr>
          <a:lstStyle/>
          <a:p>
            <a:r>
              <a:rPr lang="en-US" dirty="0" smtClean="0">
                <a:latin typeface="Comic Sans MS" pitchFamily="66" charset="0"/>
              </a:rPr>
              <a:t>Averaged bubbling rate in ~ 1 month run (3/28 to 4/28) for all 108 gas channels (last four channels are not connected to RPC modules). It is noticed that some channels the rates are much lower than others, is this an indication of </a:t>
            </a:r>
            <a:r>
              <a:rPr lang="en-US" dirty="0" smtClean="0">
                <a:solidFill>
                  <a:srgbClr val="FF0000"/>
                </a:solidFill>
                <a:latin typeface="Comic Sans MS" pitchFamily="66" charset="0"/>
              </a:rPr>
              <a:t>gas leakage for those channels</a:t>
            </a:r>
            <a:r>
              <a:rPr lang="en-US" dirty="0" smtClean="0">
                <a:latin typeface="Comic Sans MS" pitchFamily="66" charset="0"/>
              </a:rPr>
              <a:t>? </a:t>
            </a:r>
            <a:endParaRPr lang="en-US" dirty="0">
              <a:latin typeface="Comic Sans MS" pitchFamily="66" charset="0"/>
            </a:endParaRPr>
          </a:p>
        </p:txBody>
      </p:sp>
      <p:sp>
        <p:nvSpPr>
          <p:cNvPr id="15" name="Oval 14"/>
          <p:cNvSpPr/>
          <p:nvPr/>
        </p:nvSpPr>
        <p:spPr>
          <a:xfrm>
            <a:off x="2057400" y="3733800"/>
            <a:ext cx="3048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2362200" y="3581400"/>
            <a:ext cx="3048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3429000" y="3810000"/>
            <a:ext cx="3048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3962400" y="3810000"/>
            <a:ext cx="3048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5943600" y="3810000"/>
            <a:ext cx="3048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Arrow Connector 20"/>
          <p:cNvCxnSpPr/>
          <p:nvPr/>
        </p:nvCxnSpPr>
        <p:spPr>
          <a:xfrm rot="10800000">
            <a:off x="2362200" y="4038600"/>
            <a:ext cx="1676400" cy="16002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16200000" flipV="1">
            <a:off x="2400300" y="4000500"/>
            <a:ext cx="1828800" cy="14478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16200000" flipV="1">
            <a:off x="3124200" y="4724400"/>
            <a:ext cx="1600200" cy="5334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16200000" flipV="1">
            <a:off x="3352800" y="4953000"/>
            <a:ext cx="1600200" cy="762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V="1">
            <a:off x="4191000" y="4114800"/>
            <a:ext cx="1752600" cy="16764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3" name="Oval 22"/>
          <p:cNvSpPr/>
          <p:nvPr/>
        </p:nvSpPr>
        <p:spPr>
          <a:xfrm>
            <a:off x="6705600" y="2362200"/>
            <a:ext cx="304800" cy="838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7162800" y="2133600"/>
            <a:ext cx="1828800" cy="1200329"/>
          </a:xfrm>
          <a:prstGeom prst="rect">
            <a:avLst/>
          </a:prstGeom>
          <a:noFill/>
        </p:spPr>
        <p:txBody>
          <a:bodyPr wrap="square" rtlCol="0">
            <a:spAutoFit/>
          </a:bodyPr>
          <a:lstStyle/>
          <a:p>
            <a:r>
              <a:rPr lang="en-US" dirty="0" smtClean="0"/>
              <a:t>No RPC modules connected to these four channels</a:t>
            </a:r>
            <a:endParaRPr lang="en-US" dirty="0"/>
          </a:p>
        </p:txBody>
      </p:sp>
      <p:cxnSp>
        <p:nvCxnSpPr>
          <p:cNvPr id="29" name="Straight Arrow Connector 28"/>
          <p:cNvCxnSpPr/>
          <p:nvPr/>
        </p:nvCxnSpPr>
        <p:spPr>
          <a:xfrm rot="10800000">
            <a:off x="7010400" y="2743200"/>
            <a:ext cx="457200" cy="158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RPC gas channel assignment</a:t>
            </a:r>
            <a:endParaRPr lang="en-US" dirty="0"/>
          </a:p>
        </p:txBody>
      </p:sp>
      <p:sp>
        <p:nvSpPr>
          <p:cNvPr id="3" name="Slide Number Placeholder 2"/>
          <p:cNvSpPr>
            <a:spLocks noGrp="1"/>
          </p:cNvSpPr>
          <p:nvPr>
            <p:ph type="sldNum" sz="quarter" idx="12"/>
          </p:nvPr>
        </p:nvSpPr>
        <p:spPr/>
        <p:txBody>
          <a:bodyPr/>
          <a:lstStyle/>
          <a:p>
            <a:fld id="{1F61AC57-611B-47F3-86C2-F3758A426E91}" type="slidenum">
              <a:rPr lang="en-US" smtClean="0"/>
              <a:pPr/>
              <a:t>3</a:t>
            </a:fld>
            <a:endParaRPr lang="en-US"/>
          </a:p>
        </p:txBody>
      </p:sp>
      <p:sp>
        <p:nvSpPr>
          <p:cNvPr id="6" name="TextBox 5"/>
          <p:cNvSpPr txBox="1"/>
          <p:nvPr/>
        </p:nvSpPr>
        <p:spPr>
          <a:xfrm>
            <a:off x="0" y="3886200"/>
            <a:ext cx="8915400" cy="1815882"/>
          </a:xfrm>
          <a:prstGeom prst="rect">
            <a:avLst/>
          </a:prstGeom>
          <a:noFill/>
        </p:spPr>
        <p:txBody>
          <a:bodyPr wrap="square" rtlCol="0">
            <a:spAutoFit/>
          </a:bodyPr>
          <a:lstStyle/>
          <a:p>
            <a:r>
              <a:rPr lang="en-US" sz="1600" dirty="0" smtClean="0">
                <a:latin typeface="Comic Sans MS" pitchFamily="66" charset="0"/>
              </a:rPr>
              <a:t>(Above is an excel spreadsheet, the display is not complete, double click on it to see all) </a:t>
            </a:r>
          </a:p>
          <a:p>
            <a:r>
              <a:rPr lang="en-US" sz="1600" dirty="0" smtClean="0">
                <a:latin typeface="Comic Sans MS" pitchFamily="66" charset="0"/>
              </a:rPr>
              <a:t>Gas channel label convention: </a:t>
            </a:r>
          </a:p>
          <a:p>
            <a:r>
              <a:rPr lang="en-US" sz="1600" dirty="0" smtClean="0">
                <a:latin typeface="Comic Sans MS" pitchFamily="66" charset="0"/>
              </a:rPr>
              <a:t>H1: E.H. #1; C: Column #, from 1 to 9; R: Row #, from 1 to 6; B: Branch # of module, 1 or 2; </a:t>
            </a:r>
          </a:p>
          <a:p>
            <a:r>
              <a:rPr lang="en-US" sz="1600" dirty="0" smtClean="0">
                <a:latin typeface="Comic Sans MS" pitchFamily="66" charset="0"/>
              </a:rPr>
              <a:t>Crate #7 is on the Hall’s gate side; </a:t>
            </a:r>
          </a:p>
          <a:p>
            <a:r>
              <a:rPr lang="en-US" sz="1600" dirty="0" smtClean="0">
                <a:latin typeface="Comic Sans MS" pitchFamily="66" charset="0"/>
              </a:rPr>
              <a:t>Short: no RPC module is connected, only a short tube instead; </a:t>
            </a:r>
          </a:p>
          <a:p>
            <a:r>
              <a:rPr lang="en-US" sz="1600" dirty="0" smtClean="0">
                <a:latin typeface="Comic Sans MS" pitchFamily="66" charset="0"/>
              </a:rPr>
              <a:t>Purple colored cells indicate possible “leaky” modules: C1R1, C2R1, C3R1, C4R1 and C7R1, all are on Row #1 (see next slide) ?!</a:t>
            </a:r>
            <a:endParaRPr lang="en-US" sz="1600" dirty="0">
              <a:latin typeface="Comic Sans MS" pitchFamily="66" charset="0"/>
            </a:endParaRPr>
          </a:p>
        </p:txBody>
      </p:sp>
      <p:graphicFrame>
        <p:nvGraphicFramePr>
          <p:cNvPr id="12" name="Object 11"/>
          <p:cNvGraphicFramePr>
            <a:graphicFrameLocks noChangeAspect="1"/>
          </p:cNvGraphicFramePr>
          <p:nvPr/>
        </p:nvGraphicFramePr>
        <p:xfrm>
          <a:off x="0" y="1143000"/>
          <a:ext cx="8742363" cy="2670175"/>
        </p:xfrm>
        <a:graphic>
          <a:graphicData uri="http://schemas.openxmlformats.org/presentationml/2006/ole">
            <p:oleObj spid="_x0000_s2056" name="Worksheet" r:id="rId3" imgW="12392143" imgH="3628957" progId="Excel.Sheet.8">
              <p:embed/>
            </p:oleObj>
          </a:graphicData>
        </a:graphic>
      </p:graphicFrame>
      <p:sp>
        <p:nvSpPr>
          <p:cNvPr id="13" name="Rectangle 12"/>
          <p:cNvSpPr/>
          <p:nvPr/>
        </p:nvSpPr>
        <p:spPr>
          <a:xfrm>
            <a:off x="0" y="5181600"/>
            <a:ext cx="1905000" cy="304800"/>
          </a:xfrm>
          <a:prstGeom prst="rect">
            <a:avLst/>
          </a:prstGeom>
          <a:solidFill>
            <a:srgbClr val="FD7FE2">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The Possible “leaky” channels</a:t>
            </a:r>
            <a:endParaRPr lang="en-US" sz="2400" dirty="0"/>
          </a:p>
        </p:txBody>
      </p:sp>
      <p:sp>
        <p:nvSpPr>
          <p:cNvPr id="3" name="Slide Number Placeholder 2"/>
          <p:cNvSpPr>
            <a:spLocks noGrp="1"/>
          </p:cNvSpPr>
          <p:nvPr>
            <p:ph type="sldNum" sz="quarter" idx="12"/>
          </p:nvPr>
        </p:nvSpPr>
        <p:spPr/>
        <p:txBody>
          <a:bodyPr/>
          <a:lstStyle/>
          <a:p>
            <a:fld id="{1F61AC57-611B-47F3-86C2-F3758A426E91}" type="slidenum">
              <a:rPr lang="en-US" smtClean="0"/>
              <a:pPr/>
              <a:t>4</a:t>
            </a:fld>
            <a:endParaRPr lang="en-US"/>
          </a:p>
        </p:txBody>
      </p:sp>
      <p:pic>
        <p:nvPicPr>
          <p:cNvPr id="3074" name="Picture 2"/>
          <p:cNvPicPr>
            <a:picLocks noChangeAspect="1" noChangeArrowheads="1"/>
          </p:cNvPicPr>
          <p:nvPr/>
        </p:nvPicPr>
        <p:blipFill>
          <a:blip r:embed="rId2" cstate="print"/>
          <a:srcRect/>
          <a:stretch>
            <a:fillRect/>
          </a:stretch>
        </p:blipFill>
        <p:spPr bwMode="auto">
          <a:xfrm>
            <a:off x="1676400" y="1066800"/>
            <a:ext cx="5286375" cy="2752725"/>
          </a:xfrm>
          <a:prstGeom prst="rect">
            <a:avLst/>
          </a:prstGeom>
          <a:noFill/>
          <a:ln w="9525">
            <a:noFill/>
            <a:miter lim="800000"/>
            <a:headEnd/>
            <a:tailEnd/>
          </a:ln>
        </p:spPr>
      </p:pic>
      <p:sp>
        <p:nvSpPr>
          <p:cNvPr id="5" name="TextBox 4"/>
          <p:cNvSpPr txBox="1"/>
          <p:nvPr/>
        </p:nvSpPr>
        <p:spPr>
          <a:xfrm>
            <a:off x="1600200" y="3962400"/>
            <a:ext cx="5791200" cy="1323439"/>
          </a:xfrm>
          <a:prstGeom prst="rect">
            <a:avLst/>
          </a:prstGeom>
          <a:noFill/>
        </p:spPr>
        <p:txBody>
          <a:bodyPr wrap="square" rtlCol="0">
            <a:spAutoFit/>
          </a:bodyPr>
          <a:lstStyle/>
          <a:p>
            <a:r>
              <a:rPr lang="en-US" sz="1600" dirty="0" smtClean="0">
                <a:latin typeface="Comic Sans MS" pitchFamily="66" charset="0"/>
              </a:rPr>
              <a:t>Set the criterion at 1Hz, all “leaky” channels are listed in the plot. </a:t>
            </a:r>
          </a:p>
          <a:p>
            <a:r>
              <a:rPr lang="en-US" sz="1600" dirty="0" smtClean="0">
                <a:latin typeface="Comic Sans MS" pitchFamily="66" charset="0"/>
              </a:rPr>
              <a:t>4 pairs and one single channels. Each pair corresponds to one RPC module, thus we total have 4 and one half suspected “leaky” modules. </a:t>
            </a:r>
            <a:endParaRPr lang="en-US" sz="1600" dirty="0">
              <a:latin typeface="Comic Sans MS"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Breathing rate of the “leaky” channels</a:t>
            </a:r>
            <a:endParaRPr lang="en-US" sz="2400" dirty="0"/>
          </a:p>
        </p:txBody>
      </p:sp>
      <p:sp>
        <p:nvSpPr>
          <p:cNvPr id="3" name="Slide Number Placeholder 2"/>
          <p:cNvSpPr>
            <a:spLocks noGrp="1"/>
          </p:cNvSpPr>
          <p:nvPr>
            <p:ph type="sldNum" sz="quarter" idx="12"/>
          </p:nvPr>
        </p:nvSpPr>
        <p:spPr/>
        <p:txBody>
          <a:bodyPr/>
          <a:lstStyle/>
          <a:p>
            <a:fld id="{1F61AC57-611B-47F3-86C2-F3758A426E91}" type="slidenum">
              <a:rPr lang="en-US" smtClean="0"/>
              <a:pPr/>
              <a:t>5</a:t>
            </a:fld>
            <a:endParaRPr lang="en-US"/>
          </a:p>
        </p:txBody>
      </p:sp>
      <p:sp>
        <p:nvSpPr>
          <p:cNvPr id="5" name="TextBox 4"/>
          <p:cNvSpPr txBox="1"/>
          <p:nvPr/>
        </p:nvSpPr>
        <p:spPr>
          <a:xfrm>
            <a:off x="533400" y="1219200"/>
            <a:ext cx="8153400" cy="1754326"/>
          </a:xfrm>
          <a:prstGeom prst="rect">
            <a:avLst/>
          </a:prstGeom>
          <a:noFill/>
        </p:spPr>
        <p:txBody>
          <a:bodyPr wrap="square" rtlCol="0">
            <a:spAutoFit/>
          </a:bodyPr>
          <a:lstStyle/>
          <a:p>
            <a:r>
              <a:rPr lang="en-US" dirty="0" smtClean="0">
                <a:latin typeface="Comic Sans MS" pitchFamily="66" charset="0"/>
              </a:rPr>
              <a:t>We have tightened all the fittings for these suspected modules, also directly measured the gas tightness with a U-tube, we have confirmed that these suspected modules are gas tight, the low bubbling rate must be due to some other reason. </a:t>
            </a:r>
          </a:p>
          <a:p>
            <a:r>
              <a:rPr lang="en-US" dirty="0" smtClean="0">
                <a:latin typeface="Comic Sans MS" pitchFamily="66" charset="0"/>
              </a:rPr>
              <a:t>We measured the breathing interval for the gas channels #1 ~ #16, and plot a scatter plot  between breathing interval and bubbling rate: </a:t>
            </a:r>
            <a:endParaRPr lang="en-US" dirty="0">
              <a:latin typeface="Comic Sans MS" pitchFamily="66" charset="0"/>
            </a:endParaRPr>
          </a:p>
        </p:txBody>
      </p:sp>
      <p:graphicFrame>
        <p:nvGraphicFramePr>
          <p:cNvPr id="6" name="Chart 5"/>
          <p:cNvGraphicFramePr/>
          <p:nvPr/>
        </p:nvGraphicFramePr>
        <p:xfrm>
          <a:off x="1066800" y="3200400"/>
          <a:ext cx="4829175"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6019800" y="3200400"/>
            <a:ext cx="2971800" cy="2585323"/>
          </a:xfrm>
          <a:prstGeom prst="rect">
            <a:avLst/>
          </a:prstGeom>
          <a:noFill/>
        </p:spPr>
        <p:txBody>
          <a:bodyPr wrap="square" rtlCol="0">
            <a:spAutoFit/>
          </a:bodyPr>
          <a:lstStyle/>
          <a:p>
            <a:r>
              <a:rPr lang="en-US" dirty="0" smtClean="0">
                <a:latin typeface="Comic Sans MS" pitchFamily="66" charset="0"/>
              </a:rPr>
              <a:t>Apparently  four suspect channels (Ch. 1, 2, 5 and 6) have longest breathing interval. Watching the bubbler by eye we found that during a burst, the bubbling rate for these channels is much higher than other channels.   </a:t>
            </a:r>
            <a:endParaRPr lang="en-US" dirty="0">
              <a:latin typeface="Comic Sans MS" pitchFamily="6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 to the question</a:t>
            </a:r>
            <a:endParaRPr lang="en-US" dirty="0"/>
          </a:p>
        </p:txBody>
      </p:sp>
      <p:sp>
        <p:nvSpPr>
          <p:cNvPr id="3" name="Slide Number Placeholder 2"/>
          <p:cNvSpPr>
            <a:spLocks noGrp="1"/>
          </p:cNvSpPr>
          <p:nvPr>
            <p:ph type="sldNum" sz="quarter" idx="12"/>
          </p:nvPr>
        </p:nvSpPr>
        <p:spPr/>
        <p:txBody>
          <a:bodyPr/>
          <a:lstStyle/>
          <a:p>
            <a:fld id="{1F61AC57-611B-47F3-86C2-F3758A426E91}" type="slidenum">
              <a:rPr lang="en-US" smtClean="0"/>
              <a:pPr/>
              <a:t>6</a:t>
            </a:fld>
            <a:endParaRPr lang="en-US"/>
          </a:p>
        </p:txBody>
      </p:sp>
      <p:sp>
        <p:nvSpPr>
          <p:cNvPr id="4" name="TextBox 3"/>
          <p:cNvSpPr txBox="1"/>
          <p:nvPr/>
        </p:nvSpPr>
        <p:spPr>
          <a:xfrm>
            <a:off x="533400" y="1143000"/>
            <a:ext cx="8001000" cy="2862322"/>
          </a:xfrm>
          <a:prstGeom prst="rect">
            <a:avLst/>
          </a:prstGeom>
          <a:noFill/>
        </p:spPr>
        <p:txBody>
          <a:bodyPr wrap="square" rtlCol="0">
            <a:spAutoFit/>
          </a:bodyPr>
          <a:lstStyle/>
          <a:p>
            <a:r>
              <a:rPr lang="en-US" dirty="0" smtClean="0">
                <a:latin typeface="Comic Sans MS" pitchFamily="66" charset="0"/>
              </a:rPr>
              <a:t>The bubbler program has been set a rate limit 7.5Hz in its algorithm, for higher rate the algorithm won’t be able to count each individual bubble, therefore  gives a wrong bubbling rate. 7.5 Hz bubbling rate is corresponding to more than 3 volume change/day, enough for Daya Bay RPC gas system, but due to the RPC module breathing, during the bubble burst the rate could reach 10 Hz, therefore the rate limit of 7.5 Hz should be relaxed. Now we set it to 10.2 Hz. After we lifted the 7.5 Hz upper limit, the algorithm can pick up the burst bubbling rate for those channels, the rates displayed are much higher than before (compare to slide #2 for the circled channels). Only channel #94 is still low. </a:t>
            </a:r>
            <a:endParaRPr lang="en-US" dirty="0">
              <a:latin typeface="Comic Sans MS" pitchFamily="66" charset="0"/>
            </a:endParaRPr>
          </a:p>
        </p:txBody>
      </p:sp>
      <p:pic>
        <p:nvPicPr>
          <p:cNvPr id="14338" name="Picture 2"/>
          <p:cNvPicPr>
            <a:picLocks noChangeAspect="1" noChangeArrowheads="1"/>
          </p:cNvPicPr>
          <p:nvPr/>
        </p:nvPicPr>
        <p:blipFill>
          <a:blip r:embed="rId2" cstate="print"/>
          <a:srcRect/>
          <a:stretch>
            <a:fillRect/>
          </a:stretch>
        </p:blipFill>
        <p:spPr bwMode="auto">
          <a:xfrm>
            <a:off x="304800" y="4267200"/>
            <a:ext cx="8496433" cy="2438400"/>
          </a:xfrm>
          <a:prstGeom prst="rect">
            <a:avLst/>
          </a:prstGeom>
          <a:noFill/>
          <a:ln w="9525">
            <a:noFill/>
            <a:miter lim="800000"/>
            <a:headEnd/>
            <a:tailEnd/>
          </a:ln>
        </p:spPr>
      </p:pic>
      <p:sp>
        <p:nvSpPr>
          <p:cNvPr id="6" name="Oval 5"/>
          <p:cNvSpPr/>
          <p:nvPr/>
        </p:nvSpPr>
        <p:spPr>
          <a:xfrm>
            <a:off x="533400" y="5334000"/>
            <a:ext cx="2286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838200" y="5334000"/>
            <a:ext cx="2286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2895600" y="5410200"/>
            <a:ext cx="2286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3733800" y="5257800"/>
            <a:ext cx="2286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7162800" y="5638800"/>
            <a:ext cx="3048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Modules with various </a:t>
            </a:r>
            <a:r>
              <a:rPr lang="en-US" sz="2400" dirty="0" smtClean="0"/>
              <a:t>b</a:t>
            </a:r>
            <a:r>
              <a:rPr lang="en-US" sz="2400" dirty="0" smtClean="0"/>
              <a:t>reathing levels</a:t>
            </a:r>
            <a:endParaRPr lang="en-US" sz="2400" dirty="0"/>
          </a:p>
        </p:txBody>
      </p:sp>
      <p:sp>
        <p:nvSpPr>
          <p:cNvPr id="3" name="Slide Number Placeholder 2"/>
          <p:cNvSpPr>
            <a:spLocks noGrp="1"/>
          </p:cNvSpPr>
          <p:nvPr>
            <p:ph type="sldNum" sz="quarter" idx="12"/>
          </p:nvPr>
        </p:nvSpPr>
        <p:spPr/>
        <p:txBody>
          <a:bodyPr/>
          <a:lstStyle/>
          <a:p>
            <a:fld id="{1F61AC57-611B-47F3-86C2-F3758A426E91}" type="slidenum">
              <a:rPr lang="en-US" smtClean="0"/>
              <a:pPr/>
              <a:t>7</a:t>
            </a:fld>
            <a:endParaRPr lang="en-US"/>
          </a:p>
        </p:txBody>
      </p:sp>
      <p:grpSp>
        <p:nvGrpSpPr>
          <p:cNvPr id="11" name="Group 10"/>
          <p:cNvGrpSpPr/>
          <p:nvPr/>
        </p:nvGrpSpPr>
        <p:grpSpPr>
          <a:xfrm>
            <a:off x="762000" y="1905000"/>
            <a:ext cx="7543800" cy="4133850"/>
            <a:chOff x="762000" y="1219200"/>
            <a:chExt cx="7620582" cy="4819650"/>
          </a:xfrm>
        </p:grpSpPr>
        <p:grpSp>
          <p:nvGrpSpPr>
            <p:cNvPr id="7" name="Group 6"/>
            <p:cNvGrpSpPr/>
            <p:nvPr/>
          </p:nvGrpSpPr>
          <p:grpSpPr>
            <a:xfrm>
              <a:off x="762000" y="1219200"/>
              <a:ext cx="7613597" cy="2362200"/>
              <a:chOff x="762000" y="1219200"/>
              <a:chExt cx="7613597" cy="2362200"/>
            </a:xfrm>
          </p:grpSpPr>
          <p:graphicFrame>
            <p:nvGraphicFramePr>
              <p:cNvPr id="4" name="Chart 3"/>
              <p:cNvGraphicFramePr/>
              <p:nvPr/>
            </p:nvGraphicFramePr>
            <p:xfrm>
              <a:off x="762000" y="1219200"/>
              <a:ext cx="3803597" cy="2362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4572000" y="1219200"/>
              <a:ext cx="3803597" cy="2362200"/>
            </p:xfrm>
            <a:graphic>
              <a:graphicData uri="http://schemas.openxmlformats.org/drawingml/2006/chart">
                <c:chart xmlns:c="http://schemas.openxmlformats.org/drawingml/2006/chart" xmlns:r="http://schemas.openxmlformats.org/officeDocument/2006/relationships" r:id="rId3"/>
              </a:graphicData>
            </a:graphic>
          </p:graphicFrame>
        </p:grpSp>
        <p:graphicFrame>
          <p:nvGraphicFramePr>
            <p:cNvPr id="8" name="Chart 7"/>
            <p:cNvGraphicFramePr/>
            <p:nvPr/>
          </p:nvGraphicFramePr>
          <p:xfrm>
            <a:off x="829838" y="3581400"/>
            <a:ext cx="3734382" cy="245745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Chart 9"/>
            <p:cNvGraphicFramePr/>
            <p:nvPr/>
          </p:nvGraphicFramePr>
          <p:xfrm>
            <a:off x="4648200" y="3581400"/>
            <a:ext cx="3734382" cy="2457450"/>
          </p:xfrm>
          <a:graphic>
            <a:graphicData uri="http://schemas.openxmlformats.org/drawingml/2006/chart">
              <c:chart xmlns:c="http://schemas.openxmlformats.org/drawingml/2006/chart" xmlns:r="http://schemas.openxmlformats.org/officeDocument/2006/relationships" r:id="rId5"/>
            </a:graphicData>
          </a:graphic>
        </p:graphicFrame>
      </p:grpSp>
      <p:sp>
        <p:nvSpPr>
          <p:cNvPr id="12" name="TextBox 11"/>
          <p:cNvSpPr txBox="1"/>
          <p:nvPr/>
        </p:nvSpPr>
        <p:spPr>
          <a:xfrm>
            <a:off x="609600" y="990600"/>
            <a:ext cx="7924800" cy="1077218"/>
          </a:xfrm>
          <a:prstGeom prst="rect">
            <a:avLst/>
          </a:prstGeom>
          <a:noFill/>
        </p:spPr>
        <p:txBody>
          <a:bodyPr wrap="square" rtlCol="0">
            <a:spAutoFit/>
          </a:bodyPr>
          <a:lstStyle/>
          <a:p>
            <a:r>
              <a:rPr lang="en-US" sz="1600" dirty="0" smtClean="0">
                <a:latin typeface="Comic Sans MS" pitchFamily="66" charset="0"/>
              </a:rPr>
              <a:t>Four gas channels with different breathing behavior. Channel #23 does not show any breathing, the other channel #97 shows most severe breathing. The Y-axis is the bubbling rate in Hz, X-axis is just the order in a measurement sequence. The interval between two measurements is ~10’, each measurement takes ~6.5”.  </a:t>
            </a:r>
            <a:endParaRPr lang="en-US" sz="1600" dirty="0">
              <a:latin typeface="Comic Sans MS" pitchFamily="66"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Slide Number Placeholder 2"/>
          <p:cNvSpPr>
            <a:spLocks noGrp="1"/>
          </p:cNvSpPr>
          <p:nvPr>
            <p:ph type="sldNum" sz="quarter" idx="12"/>
          </p:nvPr>
        </p:nvSpPr>
        <p:spPr/>
        <p:txBody>
          <a:bodyPr/>
          <a:lstStyle/>
          <a:p>
            <a:fld id="{1F61AC57-611B-47F3-86C2-F3758A426E91}" type="slidenum">
              <a:rPr lang="en-US" smtClean="0"/>
              <a:pPr/>
              <a:t>8</a:t>
            </a:fld>
            <a:endParaRPr lang="en-US"/>
          </a:p>
        </p:txBody>
      </p:sp>
      <p:sp>
        <p:nvSpPr>
          <p:cNvPr id="4" name="TextBox 3"/>
          <p:cNvSpPr txBox="1"/>
          <p:nvPr/>
        </p:nvSpPr>
        <p:spPr>
          <a:xfrm>
            <a:off x="914400" y="1219200"/>
            <a:ext cx="7391400" cy="1477328"/>
          </a:xfrm>
          <a:prstGeom prst="rect">
            <a:avLst/>
          </a:prstGeom>
          <a:noFill/>
        </p:spPr>
        <p:txBody>
          <a:bodyPr wrap="square" rtlCol="0">
            <a:spAutoFit/>
          </a:bodyPr>
          <a:lstStyle/>
          <a:p>
            <a:r>
              <a:rPr lang="en-US" dirty="0" smtClean="0">
                <a:latin typeface="Comic Sans MS" pitchFamily="66" charset="0"/>
              </a:rPr>
              <a:t>The lower bubbling rate we reported before is not due to the leak of the RPC module, it is caused by module’s breathing and bubbler’s algorithm. After modified the algorithm the faulty low bubbling rate channels are no longer existing. </a:t>
            </a:r>
            <a:r>
              <a:rPr lang="en-US" dirty="0" smtClean="0">
                <a:latin typeface="Comic Sans MS" pitchFamily="66" charset="0"/>
              </a:rPr>
              <a:t>Various RPC modules show very different breathing behavior</a:t>
            </a:r>
            <a:r>
              <a:rPr lang="en-US" dirty="0" smtClean="0">
                <a:latin typeface="Comic Sans MS" pitchFamily="66" charset="0"/>
              </a:rPr>
              <a:t>, it is an interesting question. </a:t>
            </a:r>
            <a:endParaRPr lang="en-US" dirty="0">
              <a:latin typeface="Comic Sans MS" pitchFamily="66" charset="0"/>
            </a:endParaRPr>
          </a:p>
        </p:txBody>
      </p:sp>
    </p:spTree>
  </p:cSld>
  <p:clrMapOvr>
    <a:masterClrMapping/>
  </p:clrMapOvr>
</p:sld>
</file>

<file path=ppt/theme/theme1.xml><?xml version="1.0" encoding="utf-8"?>
<a:theme xmlns:a="http://schemas.openxmlformats.org/drawingml/2006/main" name="Princeton-DayaBa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14943</TotalTime>
  <Words>691</Words>
  <Application>Microsoft Office PowerPoint</Application>
  <PresentationFormat>On-screen Show (4:3)</PresentationFormat>
  <Paragraphs>46</Paragraphs>
  <Slides>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Princeton-DayaBay</vt:lpstr>
      <vt:lpstr>Worksheet</vt:lpstr>
      <vt:lpstr>E.H. #1 RPC Gas System Commissioning  “Leaky” modules’ study</vt:lpstr>
      <vt:lpstr>Bubbling rate </vt:lpstr>
      <vt:lpstr>RPC gas channel assignment</vt:lpstr>
      <vt:lpstr>The Possible “leaky” channels</vt:lpstr>
      <vt:lpstr>Breathing rate of the “leaky” channels</vt:lpstr>
      <vt:lpstr>Answer to the question</vt:lpstr>
      <vt:lpstr>Modules with various breathing levels</vt:lpstr>
      <vt:lpstr>Conclusion</vt:lpstr>
    </vt:vector>
  </TitlesOfParts>
  <Company>Princeton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Princeton Affiliate</dc:creator>
  <cp:lastModifiedBy>Princeton Affiliate</cp:lastModifiedBy>
  <cp:revision>33</cp:revision>
  <dcterms:created xsi:type="dcterms:W3CDTF">2010-10-15T11:18:04Z</dcterms:created>
  <dcterms:modified xsi:type="dcterms:W3CDTF">2011-05-18T20:11:55Z</dcterms:modified>
</cp:coreProperties>
</file>