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2" r:id="rId2"/>
    <p:sldId id="370" r:id="rId3"/>
    <p:sldId id="371" r:id="rId4"/>
    <p:sldId id="363" r:id="rId5"/>
    <p:sldId id="269" r:id="rId6"/>
    <p:sldId id="364" r:id="rId7"/>
    <p:sldId id="344" r:id="rId8"/>
    <p:sldId id="270" r:id="rId9"/>
    <p:sldId id="263" r:id="rId10"/>
    <p:sldId id="264" r:id="rId11"/>
    <p:sldId id="275" r:id="rId12"/>
    <p:sldId id="277" r:id="rId13"/>
    <p:sldId id="318" r:id="rId14"/>
    <p:sldId id="372" r:id="rId15"/>
    <p:sldId id="265" r:id="rId16"/>
    <p:sldId id="346" r:id="rId17"/>
    <p:sldId id="266" r:id="rId18"/>
    <p:sldId id="347" r:id="rId19"/>
    <p:sldId id="348" r:id="rId20"/>
    <p:sldId id="260" r:id="rId21"/>
    <p:sldId id="258" r:id="rId22"/>
    <p:sldId id="259" r:id="rId23"/>
    <p:sldId id="365" r:id="rId24"/>
    <p:sldId id="281" r:id="rId25"/>
    <p:sldId id="274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368" y="-104"/>
      </p:cViewPr>
      <p:guideLst>
        <p:guide orient="horz" pos="2160"/>
        <p:guide pos="28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Owner\Documents\WRC12\Need%20to%20Save\NSF%20FY12%20Budg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Owner\Documents\WRC12\Need%20to%20Save\NSF%20FY12%20Budget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MPS
$1,309</a:t>
                    </a:r>
                  </a:p>
                </c:rich>
              </c:tx>
              <c:numFmt formatCode="&quot;$&quot;#,##0" sourceLinked="0"/>
              <c:spPr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GEO
$885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0202170519065133"/>
                  <c:y val="0.0009370107415930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&quot;$&quot;#,##0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NSF!$A$1:$A$12</c:f>
              <c:strCache>
                <c:ptCount val="12"/>
                <c:pt idx="0">
                  <c:v>MPS</c:v>
                </c:pt>
                <c:pt idx="1">
                  <c:v>GEO</c:v>
                </c:pt>
                <c:pt idx="2">
                  <c:v>EHR</c:v>
                </c:pt>
                <c:pt idx="3">
                  <c:v>ENG</c:v>
                </c:pt>
                <c:pt idx="4">
                  <c:v>BIO</c:v>
                </c:pt>
                <c:pt idx="5">
                  <c:v>CISE</c:v>
                </c:pt>
                <c:pt idx="6">
                  <c:v>OPP</c:v>
                </c:pt>
                <c:pt idx="7">
                  <c:v>OIA</c:v>
                </c:pt>
                <c:pt idx="8">
                  <c:v>SBE</c:v>
                </c:pt>
                <c:pt idx="9">
                  <c:v>OCI</c:v>
                </c:pt>
                <c:pt idx="10">
                  <c:v>MREFC</c:v>
                </c:pt>
                <c:pt idx="11">
                  <c:v>OISE</c:v>
                </c:pt>
              </c:strCache>
            </c:strRef>
          </c:cat>
          <c:val>
            <c:numRef>
              <c:f>NSF!$B$1:$B$12</c:f>
              <c:numCache>
                <c:formatCode>General</c:formatCode>
                <c:ptCount val="12"/>
                <c:pt idx="0">
                  <c:v>1308.94</c:v>
                </c:pt>
                <c:pt idx="1">
                  <c:v>885.2700000000005</c:v>
                </c:pt>
                <c:pt idx="2">
                  <c:v>829.0</c:v>
                </c:pt>
                <c:pt idx="3">
                  <c:v>826.1700000000005</c:v>
                </c:pt>
                <c:pt idx="4">
                  <c:v>712.38</c:v>
                </c:pt>
                <c:pt idx="5">
                  <c:v>653.59</c:v>
                </c:pt>
                <c:pt idx="6">
                  <c:v>435.87</c:v>
                </c:pt>
                <c:pt idx="7">
                  <c:v>349.59</c:v>
                </c:pt>
                <c:pt idx="8">
                  <c:v>254.25</c:v>
                </c:pt>
                <c:pt idx="9">
                  <c:v>211.64</c:v>
                </c:pt>
                <c:pt idx="10">
                  <c:v>197.06</c:v>
                </c:pt>
                <c:pt idx="11">
                  <c:v>49.85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76226660403533"/>
                  <c:y val="0.087889003156434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en-US"/>
                      <a:t>aterials</a:t>
                    </a:r>
                    <a:br>
                      <a:rPr lang="en-US"/>
                    </a:br>
                    <a:r>
                      <a:rPr lang="en-US"/>
                      <a:t>$295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0231560567765"/>
                  <c:y val="-0.19180209890811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/>
                      <a:t>hysics</a:t>
                    </a:r>
                    <a:br>
                      <a:rPr lang="en-US"/>
                    </a:br>
                    <a:r>
                      <a:rPr lang="en-US"/>
                      <a:t>$277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093843273672041"/>
                  <c:y val="-0.3054515374051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en-US" dirty="0" smtClean="0"/>
                      <a:t>ath/Stat 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$238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65847197400123"/>
                  <c:y val="-0.143596423179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81356113957292"/>
                  <c:y val="0.09878885885741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&quot;$&quot;#,##0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rgbClr val="FFFFFF"/>
                  </a:solidFill>
                </a:ln>
              </c:spPr>
            </c:leaderLines>
          </c:dLbls>
          <c:cat>
            <c:strRef>
              <c:f>MPS!$A$1:$A$6</c:f>
              <c:strCache>
                <c:ptCount val="6"/>
                <c:pt idx="0">
                  <c:v>Materials</c:v>
                </c:pt>
                <c:pt idx="1">
                  <c:v>Physics</c:v>
                </c:pt>
                <c:pt idx="2">
                  <c:v>Math</c:v>
                </c:pt>
                <c:pt idx="3">
                  <c:v>Astronomy</c:v>
                </c:pt>
                <c:pt idx="4">
                  <c:v>Chemistry</c:v>
                </c:pt>
                <c:pt idx="5">
                  <c:v>OMA</c:v>
                </c:pt>
              </c:strCache>
            </c:strRef>
          </c:cat>
          <c:val>
            <c:numRef>
              <c:f>MPS!$B$1:$B$6</c:f>
              <c:numCache>
                <c:formatCode>General</c:formatCode>
                <c:ptCount val="6"/>
                <c:pt idx="0">
                  <c:v>294.55</c:v>
                </c:pt>
                <c:pt idx="1">
                  <c:v>277.37</c:v>
                </c:pt>
                <c:pt idx="2">
                  <c:v>237.77</c:v>
                </c:pt>
                <c:pt idx="3">
                  <c:v>234.55</c:v>
                </c:pt>
                <c:pt idx="4">
                  <c:v>234.06</c:v>
                </c:pt>
                <c:pt idx="5">
                  <c:v>30.64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0.84983</cdr:x>
      <cdr:y>0.64871</cdr:y>
    </cdr:from>
    <cdr:to>
      <cdr:x>0.98872</cdr:x>
      <cdr:y>0.8339</cdr:y>
    </cdr:to>
    <cdr:sp macro="" textlink="">
      <cdr:nvSpPr>
        <cdr:cNvPr id="2" name="Down Arrow 1"/>
        <cdr:cNvSpPr/>
      </cdr:nvSpPr>
      <cdr:spPr>
        <a:xfrm xmlns:a="http://schemas.openxmlformats.org/drawingml/2006/main" rot="7356570">
          <a:off x="7146164" y="2783620"/>
          <a:ext cx="838200" cy="1143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BBE0E3"/>
        </a:solidFill>
        <a:ln xmlns:a="http://schemas.openxmlformats.org/drawingml/2006/main" w="25400" cap="flat" cmpd="sng" algn="ctr">
          <a:solidFill>
            <a:srgbClr val="BBE0E3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86BB8-8E41-4B4E-B7C7-BDE6AB031F36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0329-0553-9648-9025-4E65868EF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2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55EAB-A076-0749-A528-C9A5CF85311D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D359C-3CED-FB42-8C73-1508260C7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D359C-3CED-FB42-8C73-1508260C71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8F6A3-7F20-AA4F-90AD-E04AA9155D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7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7AF8E-AB45-44A6-9B6E-04B8113A3C29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0363" y="6356350"/>
            <a:ext cx="7620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R. Ruchti, NSF Report, USLUO Annual Meeting, 20 Oct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6767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297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R. Ruchti, NSF Report, USLUO Annual Meeting, 20 Oct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38487" y="81921"/>
            <a:ext cx="1293044" cy="130083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rgbClr val="9AD1F9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7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7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NULL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Report from the NSF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C000"/>
                </a:solidFill>
              </a:rPr>
              <a:t>Elementary Particle Physics</a:t>
            </a:r>
          </a:p>
          <a:p>
            <a:pPr lvl="2"/>
            <a:r>
              <a:rPr lang="en-US" dirty="0" smtClean="0"/>
              <a:t>Marv Goldberg, Saul Gonzalez, </a:t>
            </a:r>
            <a:r>
              <a:rPr lang="en-US" dirty="0" smtClean="0"/>
              <a:t>Randy </a:t>
            </a:r>
            <a:r>
              <a:rPr lang="en-US" dirty="0" smtClean="0"/>
              <a:t>Ruchti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Particle Astrophysics</a:t>
            </a:r>
          </a:p>
          <a:p>
            <a:pPr lvl="2"/>
            <a:r>
              <a:rPr lang="en-US" dirty="0" smtClean="0"/>
              <a:t>Jean Cottam Allen, Jon Kotcher, Jim Whitmore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EPP/PA/Cosmology Theory Program</a:t>
            </a:r>
          </a:p>
          <a:p>
            <a:pPr lvl="2"/>
            <a:r>
              <a:rPr lang="en-US" dirty="0" smtClean="0"/>
              <a:t>Keith Dienes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767" y="-32277"/>
            <a:ext cx="7581901" cy="1653988"/>
          </a:xfrm>
        </p:spPr>
        <p:txBody>
          <a:bodyPr/>
          <a:lstStyle/>
          <a:p>
            <a:r>
              <a:rPr lang="en-US" sz="4800" dirty="0" smtClean="0"/>
              <a:t>Particle Physics at the NSF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Scientific Frontiers:</a:t>
            </a:r>
          </a:p>
          <a:p>
            <a:pPr lvl="1"/>
            <a:r>
              <a:rPr lang="en-US" dirty="0" smtClean="0"/>
              <a:t>Energy Frontier - Elementary Particle Physics (EPP, THY)</a:t>
            </a:r>
          </a:p>
          <a:p>
            <a:pPr lvl="1"/>
            <a:r>
              <a:rPr lang="en-US" dirty="0" smtClean="0"/>
              <a:t>Intensity Frontier - Elementary Particle Physics, Particle Astrophysics (EPP, PA, THY)</a:t>
            </a:r>
          </a:p>
          <a:p>
            <a:pPr lvl="1"/>
            <a:r>
              <a:rPr lang="en-US" dirty="0" smtClean="0"/>
              <a:t>Cosmic Frontier - Particle Astrophysics</a:t>
            </a:r>
            <a:r>
              <a:rPr lang="en-US" dirty="0"/>
              <a:t> </a:t>
            </a:r>
            <a:r>
              <a:rPr lang="en-US" dirty="0" smtClean="0"/>
              <a:t>(PA, THY)</a:t>
            </a:r>
          </a:p>
          <a:p>
            <a:endParaRPr lang="en-US" dirty="0"/>
          </a:p>
          <a:p>
            <a:r>
              <a:rPr lang="en-US" sz="2000" dirty="0" smtClean="0"/>
              <a:t>Applications and Broader Impacts:</a:t>
            </a:r>
          </a:p>
          <a:p>
            <a:pPr lvl="1"/>
            <a:r>
              <a:rPr lang="en-US" dirty="0" smtClean="0"/>
              <a:t>Accelerator Science, R&amp;D</a:t>
            </a:r>
          </a:p>
          <a:p>
            <a:pPr lvl="1"/>
            <a:r>
              <a:rPr lang="en-US" dirty="0" smtClean="0"/>
              <a:t>Detector R&amp;D</a:t>
            </a:r>
          </a:p>
          <a:p>
            <a:pPr lvl="1"/>
            <a:r>
              <a:rPr lang="en-US" dirty="0" smtClean="0"/>
              <a:t>Computing / Data</a:t>
            </a:r>
          </a:p>
          <a:p>
            <a:pPr lvl="1"/>
            <a:r>
              <a:rPr lang="en-US" dirty="0" smtClean="0"/>
              <a:t>Education and Outreach</a:t>
            </a:r>
            <a:endParaRPr lang="en-US" dirty="0"/>
          </a:p>
        </p:txBody>
      </p:sp>
      <p:pic>
        <p:nvPicPr>
          <p:cNvPr id="4" name="Picture 3" descr="3-Frontiers-3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2410" y="3600599"/>
            <a:ext cx="3124200" cy="2895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1363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088" y="107577"/>
            <a:ext cx="7581901" cy="1653988"/>
          </a:xfrm>
        </p:spPr>
        <p:txBody>
          <a:bodyPr/>
          <a:lstStyle/>
          <a:p>
            <a:r>
              <a:rPr lang="en-US" dirty="0" smtClean="0"/>
              <a:t>EPP Program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Energy Frontier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Hadrons</a:t>
            </a:r>
          </a:p>
          <a:p>
            <a:pPr lvl="2"/>
            <a:r>
              <a:rPr lang="en-US" dirty="0" smtClean="0"/>
              <a:t>LHC</a:t>
            </a:r>
          </a:p>
          <a:p>
            <a:pPr lvl="3"/>
            <a:r>
              <a:rPr lang="en-US" dirty="0" smtClean="0"/>
              <a:t>ATLAS, CMS</a:t>
            </a:r>
          </a:p>
          <a:p>
            <a:pPr lvl="2"/>
            <a:r>
              <a:rPr lang="en-US" dirty="0" err="1" smtClean="0"/>
              <a:t>Tevatron</a:t>
            </a:r>
            <a:endParaRPr lang="en-US" dirty="0"/>
          </a:p>
          <a:p>
            <a:pPr lvl="3"/>
            <a:r>
              <a:rPr lang="en-US" dirty="0" smtClean="0"/>
              <a:t>CDF, DØ</a:t>
            </a:r>
          </a:p>
          <a:p>
            <a:pPr lvl="1"/>
            <a:r>
              <a:rPr lang="en-GB" dirty="0" err="1" smtClean="0">
                <a:solidFill>
                  <a:srgbClr val="FF6600"/>
                </a:solidFill>
              </a:rPr>
              <a:t>e+e</a:t>
            </a:r>
            <a:r>
              <a:rPr lang="en-GB" dirty="0" smtClean="0">
                <a:solidFill>
                  <a:srgbClr val="FF6600"/>
                </a:solidFill>
              </a:rPr>
              <a:t>-</a:t>
            </a:r>
            <a:endParaRPr lang="en-US" dirty="0" smtClean="0">
              <a:solidFill>
                <a:srgbClr val="FF6600"/>
              </a:solidFill>
            </a:endParaRPr>
          </a:p>
          <a:p>
            <a:pPr lvl="2"/>
            <a:r>
              <a:rPr lang="en-US" dirty="0" smtClean="0"/>
              <a:t>ILC</a:t>
            </a:r>
          </a:p>
          <a:p>
            <a:pPr lvl="3"/>
            <a:r>
              <a:rPr lang="en-US" dirty="0" smtClean="0"/>
              <a:t>GDE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Intensity Frontier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Neutrinos</a:t>
            </a:r>
          </a:p>
          <a:p>
            <a:pPr lvl="2"/>
            <a:r>
              <a:rPr lang="en-US" dirty="0" err="1" smtClean="0"/>
              <a:t>MINERvA</a:t>
            </a:r>
            <a:endParaRPr lang="en-US" dirty="0"/>
          </a:p>
          <a:p>
            <a:pPr lvl="2"/>
            <a:r>
              <a:rPr lang="en-US" dirty="0"/>
              <a:t>Minos/</a:t>
            </a:r>
            <a:r>
              <a:rPr lang="en-US" dirty="0" err="1" smtClean="0"/>
              <a:t>NOvA</a:t>
            </a:r>
            <a:endParaRPr lang="en-US" dirty="0"/>
          </a:p>
          <a:p>
            <a:pPr lvl="2"/>
            <a:r>
              <a:rPr lang="en-US" dirty="0" err="1" smtClean="0"/>
              <a:t>MiniBooNE</a:t>
            </a:r>
            <a:r>
              <a:rPr lang="en-US" dirty="0" smtClean="0"/>
              <a:t>/</a:t>
            </a:r>
            <a:r>
              <a:rPr lang="en-US" dirty="0" err="1" smtClean="0"/>
              <a:t>MicroBooNE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Hadrons</a:t>
            </a:r>
          </a:p>
          <a:p>
            <a:pPr lvl="2"/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e+e</a:t>
            </a:r>
            <a:r>
              <a:rPr lang="en-US" dirty="0" smtClean="0">
                <a:solidFill>
                  <a:srgbClr val="FF6600"/>
                </a:solidFill>
              </a:rPr>
              <a:t>-</a:t>
            </a:r>
          </a:p>
          <a:p>
            <a:pPr lvl="2"/>
            <a:r>
              <a:rPr lang="en-US" dirty="0"/>
              <a:t>BES-III</a:t>
            </a:r>
          </a:p>
          <a:p>
            <a:pPr lvl="2"/>
            <a:r>
              <a:rPr lang="en-US" dirty="0"/>
              <a:t>Belle-II</a:t>
            </a:r>
          </a:p>
          <a:p>
            <a:pPr lvl="2"/>
            <a:r>
              <a:rPr lang="en-US" dirty="0" err="1" smtClean="0"/>
              <a:t>BaBar</a:t>
            </a:r>
            <a:endParaRPr lang="en-US" dirty="0"/>
          </a:p>
          <a:p>
            <a:pPr lvl="2"/>
            <a:r>
              <a:rPr lang="en-US" dirty="0" smtClean="0"/>
              <a:t>CLEO-c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1363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Detector R&amp;D</a:t>
            </a:r>
          </a:p>
          <a:p>
            <a:pPr lvl="1"/>
            <a:r>
              <a:rPr lang="en-US" dirty="0" smtClean="0"/>
              <a:t>LHC Upgrades</a:t>
            </a:r>
          </a:p>
          <a:p>
            <a:pPr lvl="1"/>
            <a:r>
              <a:rPr lang="en-US" dirty="0" smtClean="0"/>
              <a:t>Diamond Detectors</a:t>
            </a:r>
          </a:p>
          <a:p>
            <a:pPr lvl="1"/>
            <a:r>
              <a:rPr lang="en-US" dirty="0" smtClean="0"/>
              <a:t>ILC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 smtClean="0"/>
              <a:t> TPC  (LBNE)</a:t>
            </a:r>
          </a:p>
          <a:p>
            <a:pPr lvl="1"/>
            <a:r>
              <a:rPr lang="en-US" dirty="0" smtClean="0"/>
              <a:t>Large Optical Array</a:t>
            </a:r>
          </a:p>
          <a:p>
            <a:pPr lvl="1"/>
            <a:endParaRPr lang="en-US" dirty="0"/>
          </a:p>
          <a:p>
            <a:r>
              <a:rPr lang="en-US" u="sng" dirty="0" smtClean="0">
                <a:solidFill>
                  <a:srgbClr val="FFFF00"/>
                </a:solidFill>
              </a:rPr>
              <a:t>Computing</a:t>
            </a:r>
          </a:p>
          <a:p>
            <a:pPr lvl="1"/>
            <a:r>
              <a:rPr lang="en-US" dirty="0" smtClean="0"/>
              <a:t>OSG </a:t>
            </a:r>
          </a:p>
          <a:p>
            <a:pPr lvl="1"/>
            <a:r>
              <a:rPr lang="en-US" dirty="0" smtClean="0"/>
              <a:t>Tier 2, Tier 3, </a:t>
            </a:r>
            <a:r>
              <a:rPr lang="en-US" dirty="0" err="1" smtClean="0"/>
              <a:t>UltraLight</a:t>
            </a:r>
            <a:endParaRPr lang="en-US" dirty="0" smtClean="0"/>
          </a:p>
          <a:p>
            <a:pPr lvl="1"/>
            <a:r>
              <a:rPr lang="en-US" dirty="0" err="1" smtClean="0"/>
              <a:t>Anydata</a:t>
            </a:r>
            <a:r>
              <a:rPr lang="en-US" dirty="0" smtClean="0"/>
              <a:t>, Anytime, Anywhere</a:t>
            </a:r>
          </a:p>
          <a:p>
            <a:pPr lvl="1"/>
            <a:r>
              <a:rPr lang="en-GB" dirty="0" smtClean="0"/>
              <a:t>DASPOS</a:t>
            </a:r>
            <a:endParaRPr lang="en-US" dirty="0" smtClean="0"/>
          </a:p>
          <a:p>
            <a:pPr lvl="1"/>
            <a:r>
              <a:rPr lang="en-US" dirty="0" smtClean="0"/>
              <a:t>ISGTW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Accelerator Science and R&amp;D</a:t>
            </a:r>
            <a:endParaRPr lang="en-US" dirty="0" smtClean="0"/>
          </a:p>
          <a:p>
            <a:pPr lvl="1"/>
            <a:r>
              <a:rPr lang="en-US" dirty="0" smtClean="0"/>
              <a:t>CESR TA</a:t>
            </a:r>
          </a:p>
          <a:p>
            <a:pPr lvl="1"/>
            <a:r>
              <a:rPr lang="en-US" dirty="0" smtClean="0"/>
              <a:t>ILC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Colliders (</a:t>
            </a:r>
            <a:r>
              <a:rPr lang="en-US" dirty="0" err="1" smtClean="0"/>
              <a:t>MuCOOL</a:t>
            </a:r>
            <a:r>
              <a:rPr lang="en-US" dirty="0" smtClean="0"/>
              <a:t>, MICE)</a:t>
            </a:r>
          </a:p>
          <a:p>
            <a:pPr lvl="1"/>
            <a:r>
              <a:rPr lang="en-US" dirty="0" smtClean="0"/>
              <a:t>Plasma Acceleration</a:t>
            </a:r>
          </a:p>
          <a:p>
            <a:pPr lvl="1"/>
            <a:r>
              <a:rPr lang="en-US" dirty="0" smtClean="0"/>
              <a:t>Project X (SRF, CESR TA)</a:t>
            </a:r>
          </a:p>
          <a:p>
            <a:pPr lvl="1"/>
            <a:r>
              <a:rPr lang="en-US" dirty="0" smtClean="0"/>
              <a:t>SRF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4572000" cy="838200"/>
          </a:xfrm>
        </p:spPr>
        <p:txBody>
          <a:bodyPr/>
          <a:lstStyle/>
          <a:p>
            <a:r>
              <a:rPr lang="en-US" sz="2800" dirty="0" smtClean="0"/>
              <a:t>PHY Division PA Program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1363" y="6356350"/>
            <a:ext cx="762000" cy="365125"/>
          </a:xfrm>
          <a:noFill/>
        </p:spPr>
        <p:txBody>
          <a:bodyPr/>
          <a:lstStyle/>
          <a:p>
            <a:fld id="{D8A773F9-37A8-4CE1-895C-B02C3ECD3B40}" type="slidenum">
              <a:rPr lang="en-US" smtClean="0"/>
              <a:pPr/>
              <a:t>13</a:t>
            </a:fld>
            <a:endParaRPr lang="en-US" dirty="0" smtClean="0"/>
          </a:p>
          <a:p>
            <a:endParaRPr lang="en-US" dirty="0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2126428" cy="473075"/>
          </a:xfrm>
          <a:noFill/>
        </p:spPr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 dirty="0" smtClean="0"/>
          </a:p>
        </p:txBody>
      </p:sp>
      <p:pic>
        <p:nvPicPr>
          <p:cNvPr id="17414" name="Picture 2" descr="P5_Report_Single_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570163"/>
            <a:ext cx="23622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676400"/>
            <a:ext cx="64008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PHY funds </a:t>
            </a:r>
            <a:r>
              <a:rPr lang="en-US" sz="2400" dirty="0">
                <a:latin typeface="+mn-lt"/>
              </a:rPr>
              <a:t>projects in both the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Cosmic</a:t>
            </a:r>
            <a:r>
              <a:rPr lang="en-US" sz="2400" dirty="0">
                <a:latin typeface="+mn-lt"/>
              </a:rPr>
              <a:t> Frontier and the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Intensity</a:t>
            </a:r>
            <a:r>
              <a:rPr lang="en-US" sz="2400" dirty="0">
                <a:latin typeface="+mn-lt"/>
              </a:rPr>
              <a:t> Frontier fields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Cosmic</a:t>
            </a:r>
            <a:r>
              <a:rPr lang="en-US" sz="2400" dirty="0">
                <a:latin typeface="+mn-lt"/>
              </a:rPr>
              <a:t> Frontier: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Dark Matter, Dark Energy, Cosmology, High Energy Particles (CR, </a:t>
            </a:r>
            <a:r>
              <a:rPr lang="en-US" sz="2400" dirty="0">
                <a:latin typeface="Symbol" pitchFamily="18" charset="2"/>
              </a:rPr>
              <a:t>g</a:t>
            </a:r>
            <a:r>
              <a:rPr lang="en-US" sz="2400" dirty="0">
                <a:latin typeface="+mn-lt"/>
              </a:rPr>
              <a:t>-rays,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Intensity</a:t>
            </a:r>
            <a:r>
              <a:rPr lang="en-US" sz="2400" dirty="0">
                <a:latin typeface="+mn-lt"/>
              </a:rPr>
              <a:t> Frontier: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Neutrino mass, </a:t>
            </a:r>
            <a:r>
              <a:rPr lang="en-US" sz="2400" dirty="0" err="1">
                <a:latin typeface="+mn-lt"/>
              </a:rPr>
              <a:t>Neutrinoless</a:t>
            </a:r>
            <a:r>
              <a:rPr lang="en-US" sz="2400" dirty="0">
                <a:latin typeface="+mn-lt"/>
              </a:rPr>
              <a:t> Double Beta </a:t>
            </a:r>
            <a:r>
              <a:rPr lang="en-US" sz="2400" dirty="0" smtClean="0">
                <a:latin typeface="+mn-lt"/>
              </a:rPr>
              <a:t>Decay </a:t>
            </a:r>
            <a:r>
              <a:rPr lang="en-US" sz="2400" dirty="0">
                <a:latin typeface="+mn-lt"/>
              </a:rPr>
              <a:t>non-accelerator (and solar) neutrinos</a:t>
            </a:r>
          </a:p>
        </p:txBody>
      </p:sp>
    </p:spTree>
    <p:extLst>
      <p:ext uri="{BB962C8B-B14F-4D97-AF65-F5344CB8AC3E}">
        <p14:creationId xmlns:p14="http://schemas.microsoft.com/office/powerpoint/2010/main" val="64349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Theory Program in Particle Physics Particle Astrophysics and Cosmology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NSF Theory Program funds theoretical research in all of the research areas across the three frontiers: </a:t>
            </a:r>
          </a:p>
          <a:p>
            <a:pPr lvl="1"/>
            <a:r>
              <a:rPr lang="en-US" dirty="0" smtClean="0"/>
              <a:t>Fro</a:t>
            </a:r>
            <a:r>
              <a:rPr lang="en-US" dirty="0" smtClean="0"/>
              <a:t>m string Theory and Grand Unification to neutrinos and proton decay to cosmic rays and dark matter/dark energy.</a:t>
            </a:r>
          </a:p>
          <a:p>
            <a:pPr lvl="1"/>
            <a:r>
              <a:rPr lang="en-US" dirty="0" smtClean="0"/>
              <a:t>The program is completely cross-cutting.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18977"/>
            <a:ext cx="762000" cy="365125"/>
          </a:xfrm>
          <a:noFill/>
        </p:spPr>
        <p:txBody>
          <a:bodyPr/>
          <a:lstStyle/>
          <a:p>
            <a:fld id="{DCAF2243-239D-498E-9D7E-433339F646B2}" type="slidenum">
              <a:rPr lang="en-US"/>
              <a:pPr/>
              <a:t>15</a:t>
            </a:fld>
            <a:endParaRPr lang="en-US"/>
          </a:p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3958" y="147638"/>
            <a:ext cx="6934200" cy="538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NSF Budget Context</a:t>
            </a: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3" cstate="print"/>
          <a:srcRect l="5196" r="10608"/>
          <a:stretch>
            <a:fillRect/>
          </a:stretch>
        </p:blipFill>
        <p:spPr bwMode="auto">
          <a:xfrm>
            <a:off x="1540223" y="668574"/>
            <a:ext cx="6451600" cy="561379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702535" y="2932457"/>
            <a:ext cx="6273800" cy="131762"/>
          </a:xfrm>
          <a:prstGeom prst="rect">
            <a:avLst/>
          </a:prstGeom>
          <a:solidFill>
            <a:srgbClr val="2297FF">
              <a:alpha val="5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8255119" y="2865866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MPS</a:t>
            </a:r>
          </a:p>
        </p:txBody>
      </p:sp>
      <p:cxnSp>
        <p:nvCxnSpPr>
          <p:cNvPr id="20486" name="Straight Arrow Connector 8"/>
          <p:cNvCxnSpPr>
            <a:cxnSpLocks noChangeShapeType="1"/>
            <a:stCxn id="20485" idx="1"/>
            <a:endCxn id="7" idx="3"/>
          </p:cNvCxnSpPr>
          <p:nvPr/>
        </p:nvCxnSpPr>
        <p:spPr bwMode="auto">
          <a:xfrm flipH="1" flipV="1">
            <a:off x="7976335" y="2998338"/>
            <a:ext cx="278784" cy="21516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pPr>
              <a:defRPr/>
            </a:pPr>
            <a:fld id="{321D1C7E-DAED-4547-9B35-BAD56905A076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9664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711386" y="527112"/>
            <a:ext cx="4322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NSF 2012 Budget ($7,034M)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 bwMode="auto">
          <a:xfrm rot="1918619">
            <a:off x="6172200" y="12192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1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62" y="1223962"/>
            <a:ext cx="6176962" cy="228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41164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29664" y="2815392"/>
            <a:ext cx="6411913" cy="228600"/>
          </a:xfrm>
          <a:prstGeom prst="rect">
            <a:avLst/>
          </a:prstGeom>
          <a:solidFill>
            <a:srgbClr val="2297FF">
              <a:alpha val="5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latin typeface="Arial" charset="0"/>
              <a:ea typeface="ＭＳ Ｐゴシック" charset="0"/>
            </a:endParaRPr>
          </a:p>
        </p:txBody>
      </p:sp>
      <p:cxnSp>
        <p:nvCxnSpPr>
          <p:cNvPr id="11" name="Straight Arrow Connector 15"/>
          <p:cNvCxnSpPr>
            <a:cxnSpLocks noChangeShapeType="1"/>
          </p:cNvCxnSpPr>
          <p:nvPr/>
        </p:nvCxnSpPr>
        <p:spPr bwMode="auto">
          <a:xfrm flipH="1">
            <a:off x="7051104" y="2743200"/>
            <a:ext cx="568904" cy="107156"/>
          </a:xfrm>
          <a:prstGeom prst="straightConnector1">
            <a:avLst/>
          </a:prstGeom>
          <a:noFill/>
          <a:ln w="9525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28800" y="5330825"/>
            <a:ext cx="152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Particle Physics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EPP/PA/THY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85900" y="416719"/>
            <a:ext cx="6934200" cy="538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MPS/PHY Budget Context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NSF-HEP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7998" r="10351" b="48001"/>
          <a:stretch/>
        </p:blipFill>
        <p:spPr>
          <a:xfrm>
            <a:off x="4142872" y="3452232"/>
            <a:ext cx="4328160" cy="3104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3974432" y="5542552"/>
            <a:ext cx="4648200" cy="762000"/>
          </a:xfrm>
          <a:prstGeom prst="rect">
            <a:avLst/>
          </a:prstGeom>
          <a:solidFill>
            <a:srgbClr val="2297FF">
              <a:alpha val="5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latin typeface="Arial" charset="0"/>
              <a:ea typeface="ＭＳ Ｐゴシック" charset="0"/>
            </a:endParaRPr>
          </a:p>
        </p:txBody>
      </p:sp>
      <p:cxnSp>
        <p:nvCxnSpPr>
          <p:cNvPr id="15" name="Straight Arrow Connector 15"/>
          <p:cNvCxnSpPr>
            <a:cxnSpLocks noChangeShapeType="1"/>
          </p:cNvCxnSpPr>
          <p:nvPr/>
        </p:nvCxnSpPr>
        <p:spPr bwMode="auto">
          <a:xfrm flipH="1" flipV="1">
            <a:off x="3264568" y="5562600"/>
            <a:ext cx="685801" cy="197644"/>
          </a:xfrm>
          <a:prstGeom prst="straightConnector1">
            <a:avLst/>
          </a:prstGeom>
          <a:noFill/>
          <a:ln w="9525">
            <a:solidFill>
              <a:srgbClr val="FFC000"/>
            </a:solidFill>
            <a:round/>
            <a:headEnd type="arrow"/>
            <a:tailEnd type="none" w="med" len="med"/>
          </a:ln>
        </p:spPr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7559848" y="2557046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Physics Division</a:t>
            </a:r>
          </a:p>
        </p:txBody>
      </p:sp>
    </p:spTree>
    <p:extLst>
      <p:ext uri="{BB962C8B-B14F-4D97-AF65-F5344CB8AC3E}">
        <p14:creationId xmlns:p14="http://schemas.microsoft.com/office/powerpoint/2010/main" val="370122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pPr>
              <a:defRPr/>
            </a:pPr>
            <a:fld id="{321D1C7E-DAED-4547-9B35-BAD56905A076}" type="slidenum">
              <a:rPr lang="en-US" smtClean="0"/>
              <a:pPr>
                <a:defRPr/>
              </a:pPr>
              <a:t>18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40929"/>
              </p:ext>
            </p:extLst>
          </p:nvPr>
        </p:nvGraphicFramePr>
        <p:xfrm>
          <a:off x="489787" y="151682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27110" y="525324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MPS 2012 Budget ($1,309M)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57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3581400" y="99504"/>
            <a:ext cx="3581400" cy="533400"/>
          </a:xfrm>
        </p:spPr>
        <p:txBody>
          <a:bodyPr/>
          <a:lstStyle/>
          <a:p>
            <a:r>
              <a:rPr lang="en-US" sz="2800" dirty="0" smtClean="0"/>
              <a:t>FY2013 Request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R. Ruchti, NSF Report, USLUO Annual Meeting, 20 Oct 2012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77472"/>
            <a:ext cx="762000" cy="365125"/>
          </a:xfrm>
          <a:noFill/>
        </p:spPr>
        <p:txBody>
          <a:bodyPr/>
          <a:lstStyle/>
          <a:p>
            <a:fld id="{DF376ABB-C0DE-4251-962D-62258789E67B}" type="slidenum">
              <a:rPr lang="en-US" smtClean="0"/>
              <a:pPr/>
              <a:t>19</a:t>
            </a:fld>
            <a:endParaRPr lang="en-US" dirty="0" smtClean="0"/>
          </a:p>
          <a:p>
            <a:endParaRPr lang="en-US" dirty="0" smtClean="0"/>
          </a:p>
        </p:txBody>
      </p:sp>
      <p:pic>
        <p:nvPicPr>
          <p:cNvPr id="348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0751" y="784410"/>
            <a:ext cx="6405562" cy="3284538"/>
          </a:xfrm>
          <a:noFill/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1938" y="4187825"/>
            <a:ext cx="4524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8603525" y="3147504"/>
            <a:ext cx="590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PHY</a:t>
            </a:r>
          </a:p>
        </p:txBody>
      </p:sp>
      <p:cxnSp>
        <p:nvCxnSpPr>
          <p:cNvPr id="34828" name="Straight Arrow Connector 10"/>
          <p:cNvCxnSpPr>
            <a:cxnSpLocks noChangeShapeType="1"/>
          </p:cNvCxnSpPr>
          <p:nvPr/>
        </p:nvCxnSpPr>
        <p:spPr bwMode="auto">
          <a:xfrm flipH="1">
            <a:off x="7342187" y="4299744"/>
            <a:ext cx="1143000" cy="685800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  <a:effectLst>
            <a:outerShdw blurRad="50800" dist="50800" dir="5400000" algn="ctr" rotWithShape="0">
              <a:schemeClr val="bg1"/>
            </a:outerShdw>
          </a:effectLst>
        </p:spPr>
      </p:cxn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8485187" y="4114800"/>
            <a:ext cx="590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PHY</a:t>
            </a:r>
          </a:p>
        </p:txBody>
      </p:sp>
      <p:cxnSp>
        <p:nvCxnSpPr>
          <p:cNvPr id="34832" name="Straight Arrow Connector 10"/>
          <p:cNvCxnSpPr>
            <a:cxnSpLocks noChangeShapeType="1"/>
          </p:cNvCxnSpPr>
          <p:nvPr/>
        </p:nvCxnSpPr>
        <p:spPr bwMode="auto">
          <a:xfrm flipV="1">
            <a:off x="5959736" y="5023914"/>
            <a:ext cx="0" cy="990600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/>
            </a:outerShdw>
          </a:effectLst>
        </p:spPr>
      </p:cxnSp>
      <p:sp>
        <p:nvSpPr>
          <p:cNvPr id="34833" name="TextBox 14"/>
          <p:cNvSpPr txBox="1">
            <a:spLocks noChangeArrowheads="1"/>
          </p:cNvSpPr>
          <p:nvPr/>
        </p:nvSpPr>
        <p:spPr bwMode="auto">
          <a:xfrm>
            <a:off x="6093311" y="5551488"/>
            <a:ext cx="834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ARRA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057478" y="3324112"/>
            <a:ext cx="589205" cy="0"/>
          </a:xfrm>
          <a:prstGeom prst="straightConnector1">
            <a:avLst/>
          </a:prstGeom>
          <a:ln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2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First of all… Congratulations on a Remarkable Year…!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211694" y="1785095"/>
            <a:ext cx="3657600" cy="514350"/>
          </a:xfrm>
        </p:spPr>
        <p:txBody>
          <a:bodyPr/>
          <a:lstStyle/>
          <a:p>
            <a:pPr algn="ctr"/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4857545" y="1762125"/>
            <a:ext cx="3657600" cy="514350"/>
          </a:xfrm>
        </p:spPr>
        <p:txBody>
          <a:bodyPr>
            <a:norm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 - </a:t>
            </a:r>
            <a:r>
              <a:rPr lang="en-US" dirty="0" smtClean="0"/>
              <a:t> B and C Physics</a:t>
            </a:r>
            <a:endParaRPr lang="en-US" dirty="0"/>
          </a:p>
        </p:txBody>
      </p:sp>
      <p:pic>
        <p:nvPicPr>
          <p:cNvPr id="35841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06" y="2299445"/>
            <a:ext cx="3420624" cy="249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17" y="2276475"/>
            <a:ext cx="2430760" cy="3646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074" y="2276475"/>
            <a:ext cx="2316594" cy="18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 of Adding Value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EPP/PA/THY Program Funding FY 12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		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2" y="1413957"/>
            <a:ext cx="7581901" cy="4541073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/>
              <a:t>EPP Base Program						$24.7M</a:t>
            </a:r>
          </a:p>
          <a:p>
            <a:r>
              <a:rPr lang="en-US" sz="5600" dirty="0"/>
              <a:t>LHC Research Program		</a:t>
            </a:r>
            <a:r>
              <a:rPr lang="en-US" sz="5600" dirty="0" smtClean="0"/>
              <a:t>			$</a:t>
            </a:r>
            <a:r>
              <a:rPr lang="en-US" sz="5600" dirty="0"/>
              <a:t>18M</a:t>
            </a:r>
          </a:p>
          <a:p>
            <a:r>
              <a:rPr lang="en-US" sz="5600" dirty="0" smtClean="0"/>
              <a:t>PA Base Program						$11.47M</a:t>
            </a:r>
          </a:p>
          <a:p>
            <a:r>
              <a:rPr lang="en-US" sz="5600" dirty="0" smtClean="0"/>
              <a:t>Underground Science					$17.29M</a:t>
            </a:r>
          </a:p>
          <a:p>
            <a:r>
              <a:rPr lang="en-US" sz="5600" dirty="0" err="1" smtClean="0"/>
              <a:t>IceCube</a:t>
            </a:r>
            <a:r>
              <a:rPr lang="en-US" sz="5600" dirty="0" smtClean="0"/>
              <a:t> Ops						$3.45M</a:t>
            </a:r>
          </a:p>
          <a:p>
            <a:r>
              <a:rPr lang="en-US" sz="5600" dirty="0" smtClean="0"/>
              <a:t>THY Base Program						$13.59M</a:t>
            </a:r>
          </a:p>
          <a:p>
            <a:r>
              <a:rPr lang="en-US" sz="5600" dirty="0" smtClean="0"/>
              <a:t>Physics Frontier Centers					$6.04M</a:t>
            </a:r>
            <a:endParaRPr lang="en-US" sz="5600" dirty="0"/>
          </a:p>
          <a:p>
            <a:pPr marL="403225" lvl="1" indent="0">
              <a:buNone/>
            </a:pPr>
            <a:r>
              <a:rPr lang="en-US" sz="5600" dirty="0" smtClean="0"/>
              <a:t>     	                                                                                                                            	________</a:t>
            </a:r>
          </a:p>
          <a:p>
            <a:pPr marL="0" indent="0">
              <a:buNone/>
            </a:pPr>
            <a:r>
              <a:rPr lang="en-US" sz="5600" dirty="0" smtClean="0"/>
              <a:t>	Subtotal						$94.54M	</a:t>
            </a:r>
          </a:p>
          <a:p>
            <a:r>
              <a:rPr lang="en-US" sz="5600" dirty="0" smtClean="0">
                <a:solidFill>
                  <a:srgbClr val="FFC000"/>
                </a:solidFill>
              </a:rPr>
              <a:t>Allied Funding - Added Value   (EPP, PA and THY)		 	$30.3M</a:t>
            </a:r>
          </a:p>
          <a:p>
            <a:r>
              <a:rPr lang="en-US" sz="5600" dirty="0" smtClean="0"/>
              <a:t>             EPP/PA/THY Total					$124.84M</a:t>
            </a:r>
          </a:p>
          <a:p>
            <a:pPr lvl="1">
              <a:buNone/>
            </a:pPr>
            <a:endParaRPr lang="en-US" sz="4300" dirty="0" smtClean="0">
              <a:solidFill>
                <a:srgbClr val="F9A85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1363" y="6356350"/>
            <a:ext cx="7620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024" y="-53793"/>
            <a:ext cx="7581901" cy="1653988"/>
          </a:xfrm>
        </p:spPr>
        <p:txBody>
          <a:bodyPr/>
          <a:lstStyle/>
          <a:p>
            <a:r>
              <a:rPr lang="en-US" sz="4000" dirty="0" smtClean="0"/>
              <a:t>Partnering/Adding Value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discussion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 Snowmass 2013/CPM2012…</a:t>
            </a:r>
          </a:p>
          <a:p>
            <a:pPr lvl="1"/>
            <a:r>
              <a:rPr lang="en-US" dirty="0" smtClean="0"/>
              <a:t>The General Public</a:t>
            </a:r>
          </a:p>
          <a:p>
            <a:pPr lvl="1"/>
            <a:r>
              <a:rPr lang="en-US" dirty="0" smtClean="0"/>
              <a:t>Policy Makers and Opinion Leaders</a:t>
            </a:r>
          </a:p>
          <a:p>
            <a:pPr lvl="1"/>
            <a:r>
              <a:rPr lang="en-US" dirty="0" smtClean="0"/>
              <a:t>The Science Community</a:t>
            </a:r>
          </a:p>
          <a:p>
            <a:pPr lvl="1"/>
            <a:r>
              <a:rPr lang="en-US" dirty="0" smtClean="0"/>
              <a:t>Teachers 5-16</a:t>
            </a:r>
          </a:p>
          <a:p>
            <a:pPr lvl="1"/>
            <a:r>
              <a:rPr lang="en-US" dirty="0" smtClean="0"/>
              <a:t>Students 5-16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3762" y="1892301"/>
            <a:ext cx="4210773" cy="3975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9A85F"/>
                </a:solidFill>
              </a:rPr>
              <a:t>At the agencies…</a:t>
            </a:r>
          </a:p>
          <a:p>
            <a:pPr lvl="1"/>
            <a:r>
              <a:rPr lang="en-US" dirty="0" smtClean="0"/>
              <a:t>Physics</a:t>
            </a:r>
          </a:p>
          <a:p>
            <a:pPr lvl="2"/>
            <a:r>
              <a:rPr lang="en-US" dirty="0" smtClean="0"/>
              <a:t>BP - Broadening Participation</a:t>
            </a:r>
          </a:p>
          <a:p>
            <a:pPr lvl="2"/>
            <a:r>
              <a:rPr lang="en-US" dirty="0" smtClean="0"/>
              <a:t>EIR - Education and Interdisciplinary Research</a:t>
            </a:r>
          </a:p>
          <a:p>
            <a:pPr lvl="2"/>
            <a:r>
              <a:rPr lang="en-US" dirty="0" smtClean="0"/>
              <a:t>PIF - Physics at the Information Frontier</a:t>
            </a:r>
          </a:p>
          <a:p>
            <a:pPr lvl="1"/>
            <a:r>
              <a:rPr lang="en-US" dirty="0" smtClean="0"/>
              <a:t>OMA - Multidisciplinary Activities</a:t>
            </a:r>
          </a:p>
          <a:p>
            <a:pPr lvl="1"/>
            <a:r>
              <a:rPr lang="en-US" dirty="0" smtClean="0"/>
              <a:t>OCI – </a:t>
            </a:r>
            <a:r>
              <a:rPr lang="en-US" dirty="0" err="1" smtClean="0"/>
              <a:t>Cyberinfrastructure</a:t>
            </a:r>
            <a:endParaRPr lang="en-US" dirty="0" smtClean="0"/>
          </a:p>
          <a:p>
            <a:pPr lvl="1"/>
            <a:r>
              <a:rPr lang="en-US" dirty="0" smtClean="0"/>
              <a:t>OISE – International</a:t>
            </a:r>
          </a:p>
          <a:p>
            <a:pPr lvl="1"/>
            <a:r>
              <a:rPr lang="en-US" dirty="0" smtClean="0"/>
              <a:t>EHR - Education and Human Resources</a:t>
            </a:r>
          </a:p>
          <a:p>
            <a:pPr lvl="1"/>
            <a:r>
              <a:rPr lang="en-US" dirty="0" smtClean="0"/>
              <a:t>With other agencies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77472"/>
            <a:ext cx="7620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69" y="107577"/>
            <a:ext cx="7581901" cy="1653988"/>
          </a:xfrm>
        </p:spPr>
        <p:txBody>
          <a:bodyPr/>
          <a:lstStyle/>
          <a:p>
            <a:r>
              <a:rPr lang="en-US" sz="4000" dirty="0" smtClean="0"/>
              <a:t>Engagement: Some 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Adding Value – Programs/Projects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9A85F"/>
                </a:solidFill>
              </a:rPr>
              <a:t>Interdisciplinary Research and Education</a:t>
            </a:r>
          </a:p>
          <a:p>
            <a:pPr lvl="1"/>
            <a:r>
              <a:rPr lang="en-US" dirty="0" err="1" smtClean="0"/>
              <a:t>QuarkNet</a:t>
            </a:r>
            <a:endParaRPr lang="en-US" dirty="0"/>
          </a:p>
          <a:p>
            <a:pPr lvl="1"/>
            <a:r>
              <a:rPr lang="en-US" dirty="0"/>
              <a:t>CHEPREO</a:t>
            </a:r>
          </a:p>
          <a:p>
            <a:pPr lvl="1"/>
            <a:r>
              <a:rPr lang="en-US" dirty="0" smtClean="0"/>
              <a:t>Planetarium Show</a:t>
            </a:r>
          </a:p>
          <a:p>
            <a:pPr lvl="1"/>
            <a:r>
              <a:rPr lang="en-US" dirty="0" smtClean="0"/>
              <a:t>Feature-length Video Program</a:t>
            </a:r>
          </a:p>
          <a:p>
            <a:pPr lvl="1"/>
            <a:r>
              <a:rPr lang="en-US" dirty="0" smtClean="0"/>
              <a:t>REU programs</a:t>
            </a:r>
          </a:p>
          <a:p>
            <a:r>
              <a:rPr lang="en-US" dirty="0" smtClean="0">
                <a:solidFill>
                  <a:srgbClr val="F9A85F"/>
                </a:solidFill>
              </a:rPr>
              <a:t>Cyber Infrastructure</a:t>
            </a:r>
          </a:p>
          <a:p>
            <a:pPr lvl="1"/>
            <a:r>
              <a:rPr lang="en-US" dirty="0" smtClean="0"/>
              <a:t>Open Science Grid</a:t>
            </a:r>
          </a:p>
          <a:p>
            <a:pPr lvl="1"/>
            <a:r>
              <a:rPr lang="en-US" dirty="0" smtClean="0"/>
              <a:t>DASPOS</a:t>
            </a:r>
          </a:p>
          <a:p>
            <a:pPr lvl="1"/>
            <a:r>
              <a:rPr lang="en-US" dirty="0" smtClean="0"/>
              <a:t>ISGTW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9A85F"/>
                </a:solidFill>
              </a:rPr>
              <a:t>Multidisciplinary Activity – Broadening Participation</a:t>
            </a:r>
          </a:p>
          <a:p>
            <a:pPr lvl="1"/>
            <a:r>
              <a:rPr lang="en-US" dirty="0" smtClean="0"/>
              <a:t>AGEP Graduate Supplements</a:t>
            </a:r>
          </a:p>
          <a:p>
            <a:r>
              <a:rPr lang="en-US" dirty="0" smtClean="0">
                <a:solidFill>
                  <a:srgbClr val="F9A85F"/>
                </a:solidFill>
              </a:rPr>
              <a:t>International</a:t>
            </a:r>
          </a:p>
          <a:p>
            <a:pPr lvl="1"/>
            <a:r>
              <a:rPr lang="en-US" dirty="0" smtClean="0"/>
              <a:t>Partnerships in International Science and Engineering</a:t>
            </a:r>
          </a:p>
          <a:p>
            <a:pPr lvl="1"/>
            <a:r>
              <a:rPr lang="en-US" dirty="0" smtClean="0"/>
              <a:t>Particle Physics School</a:t>
            </a:r>
          </a:p>
          <a:p>
            <a:pPr lvl="1"/>
            <a:r>
              <a:rPr lang="en-US" dirty="0" smtClean="0"/>
              <a:t>Grid School</a:t>
            </a:r>
          </a:p>
          <a:p>
            <a:pPr lvl="1"/>
            <a:r>
              <a:rPr lang="en-US" dirty="0" smtClean="0"/>
              <a:t>Accelerator School</a:t>
            </a:r>
          </a:p>
          <a:p>
            <a:r>
              <a:rPr lang="en-US" dirty="0" smtClean="0">
                <a:solidFill>
                  <a:srgbClr val="F9A85F"/>
                </a:solidFill>
              </a:rPr>
              <a:t>Partnering with other Agencies</a:t>
            </a:r>
          </a:p>
          <a:p>
            <a:pPr lvl="1"/>
            <a:r>
              <a:rPr lang="en-US" dirty="0" smtClean="0"/>
              <a:t>DOE</a:t>
            </a:r>
          </a:p>
          <a:p>
            <a:pPr marL="403225" lvl="1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8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61983"/>
            <a:ext cx="7620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6196" name="Picture 4" descr="http://gratiaweb.grid.iu.edu/gratiastatic/today/osg_wall_cumulative.png"/>
          <p:cNvPicPr>
            <a:picLocks noChangeAspect="1" noChangeArrowheads="1"/>
          </p:cNvPicPr>
          <p:nvPr/>
        </p:nvPicPr>
        <p:blipFill>
          <a:blip r:embed="rId2" cstate="print"/>
          <a:srcRect l="1770"/>
          <a:stretch>
            <a:fillRect/>
          </a:stretch>
        </p:blipFill>
        <p:spPr bwMode="auto">
          <a:xfrm>
            <a:off x="2986723" y="3172893"/>
            <a:ext cx="5655581" cy="359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3187" y="462579"/>
            <a:ext cx="603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the OSG Website…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587314" y="436762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 Time (Hours)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867" y="59795"/>
            <a:ext cx="4893751" cy="324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53" y="-193647"/>
            <a:ext cx="7581901" cy="1653988"/>
          </a:xfrm>
        </p:spPr>
        <p:txBody>
          <a:bodyPr/>
          <a:lstStyle/>
          <a:p>
            <a:r>
              <a:rPr lang="en-US" sz="4400" dirty="0" err="1" smtClean="0"/>
              <a:t>QuarkNet</a:t>
            </a:r>
            <a:r>
              <a:rPr lang="en-US" sz="4400" dirty="0" smtClean="0"/>
              <a:t> in 2012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729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LHC Data: to Teachers and Students through e-Labs and </a:t>
            </a:r>
            <a:r>
              <a:rPr lang="en-US" dirty="0" err="1" smtClean="0"/>
              <a:t>Masterclasses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Research Experiences and Professional Development: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Per year 450 teachers, 100 student researchers, 100 physicists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760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1682" name="Picture 2" descr="http://quarknet.fnal.gov/graphics/USSitMmap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703" y="1231757"/>
            <a:ext cx="6625407" cy="3859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74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EPP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October 31, 2012 </a:t>
            </a:r>
            <a:r>
              <a:rPr lang="en-US" dirty="0" smtClean="0"/>
              <a:t>– Base Program Target Date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November  2012 – January 2013 </a:t>
            </a:r>
            <a:r>
              <a:rPr lang="en-US" dirty="0" smtClean="0"/>
              <a:t>-  Merit Reviews (submitted by email)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December 2012 time frame– Target Date for Phase-I Upgrade </a:t>
            </a:r>
            <a:r>
              <a:rPr lang="en-US" dirty="0" smtClean="0">
                <a:solidFill>
                  <a:srgbClr val="FFC000"/>
                </a:solidFill>
              </a:rPr>
              <a:t>Proposals from USATLAS and USCMS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January 24, 2013</a:t>
            </a:r>
            <a:r>
              <a:rPr lang="en-US" dirty="0" smtClean="0"/>
              <a:t> – MRI Deadline</a:t>
            </a:r>
          </a:p>
          <a:p>
            <a:pPr lvl="1"/>
            <a:r>
              <a:rPr lang="en-US" dirty="0" smtClean="0"/>
              <a:t>Note that universities will have their pre-selection much earlier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February 5-8, 2013 </a:t>
            </a:r>
            <a:r>
              <a:rPr lang="en-US" dirty="0" smtClean="0"/>
              <a:t>– EPP2103 Proposal Panel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March (or later) </a:t>
            </a:r>
            <a:r>
              <a:rPr lang="en-US" dirty="0" smtClean="0"/>
              <a:t>– NSF/MPS/EPP funding levels determined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March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2013 – USLHC Research Program Review, Location (Site TBD)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April (or later) </a:t>
            </a:r>
            <a:r>
              <a:rPr lang="en-US" dirty="0" smtClean="0"/>
              <a:t>– Funding actions taken in the Base Program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July 24, 2013  </a:t>
            </a:r>
            <a:r>
              <a:rPr lang="en-US" dirty="0" smtClean="0"/>
              <a:t>– CAREER 2014 Proposal Deadline (MPS)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July  29 – Aug 7 </a:t>
            </a:r>
            <a:r>
              <a:rPr lang="en-US" dirty="0" smtClean="0"/>
              <a:t>– Snowmass on the Mississippi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 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Cautionary note…</a:t>
            </a:r>
          </a:p>
          <a:p>
            <a:pPr lvl="1"/>
            <a:r>
              <a:rPr lang="en-US" dirty="0" smtClean="0"/>
              <a:t>We are in for some challenging funding years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Nevertheless…</a:t>
            </a:r>
          </a:p>
          <a:p>
            <a:pPr lvl="1"/>
            <a:r>
              <a:rPr lang="en-US" dirty="0" smtClean="0"/>
              <a:t>LHC </a:t>
            </a:r>
            <a:r>
              <a:rPr lang="en-US" dirty="0"/>
              <a:t>research is a centerpiece </a:t>
            </a:r>
            <a:r>
              <a:rPr lang="en-US" dirty="0" smtClean="0"/>
              <a:t>for NSF/EPP</a:t>
            </a:r>
          </a:p>
          <a:p>
            <a:pPr lvl="2"/>
            <a:r>
              <a:rPr lang="en-US" dirty="0"/>
              <a:t>It is an extraordinarily exciting time for Particle Physics.</a:t>
            </a:r>
          </a:p>
          <a:p>
            <a:pPr lvl="2"/>
            <a:r>
              <a:rPr lang="en-US" dirty="0" smtClean="0"/>
              <a:t>Congratulations to the LHC Machine and Experiments.</a:t>
            </a:r>
          </a:p>
          <a:p>
            <a:pPr lvl="2"/>
            <a:r>
              <a:rPr lang="en-US" dirty="0" smtClean="0"/>
              <a:t>You have enthusiastic support from those of us at NSF!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…Congratulations </a:t>
            </a:r>
            <a:r>
              <a:rPr lang="en-US" sz="4400" dirty="0" smtClean="0"/>
              <a:t>on a remarkable year…</a:t>
            </a:r>
            <a:endParaRPr lang="en-US" sz="4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1686535"/>
            <a:ext cx="3657600" cy="5143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ATLAS and CMS</a:t>
            </a:r>
            <a:r>
              <a:rPr lang="en-US" dirty="0" smtClean="0"/>
              <a:t> Discovery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821120" y="1762125"/>
            <a:ext cx="3657600" cy="5143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LHC Data </a:t>
            </a:r>
            <a:r>
              <a:rPr lang="en-US" dirty="0" smtClean="0"/>
              <a:t>to </a:t>
            </a:r>
            <a:r>
              <a:rPr lang="en-US" dirty="0" smtClean="0"/>
              <a:t>Teachers and Students:  </a:t>
            </a:r>
            <a:r>
              <a:rPr lang="en-US" dirty="0" err="1" smtClean="0"/>
              <a:t>QuarkNet</a:t>
            </a:r>
            <a:r>
              <a:rPr lang="en-US" dirty="0" smtClean="0"/>
              <a:t> </a:t>
            </a:r>
            <a:r>
              <a:rPr lang="en-US" dirty="0" err="1" smtClean="0"/>
              <a:t>Masterclasses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706" y="2276475"/>
            <a:ext cx="2617201" cy="1962901"/>
          </a:xfrm>
          <a:prstGeom prst="rect">
            <a:avLst/>
          </a:prstGeom>
        </p:spPr>
      </p:pic>
      <p:pic>
        <p:nvPicPr>
          <p:cNvPr id="15" name="Picture 5" descr="IMG_1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06" y="4416420"/>
            <a:ext cx="2597554" cy="19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45" y="2272513"/>
            <a:ext cx="2906381" cy="40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SF Mission: “</a:t>
            </a:r>
            <a:r>
              <a:rPr lang="en-US" sz="2000" i="1" dirty="0" smtClean="0"/>
              <a:t>to promote the progress of science; to advance the national health, prosperity, and welfare; to secure the national defense; and for other purposes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Empowering university-based investigators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Educate and train an exceptional and diverse scientific workforce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Adding value through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smtClean="0">
                <a:solidFill>
                  <a:srgbClr val="FFC000"/>
                </a:solidFill>
              </a:rPr>
              <a:t>partnerships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smtClean="0">
                <a:solidFill>
                  <a:srgbClr val="FFC000"/>
                </a:solidFill>
              </a:rPr>
              <a:t>and broadening participation</a:t>
            </a:r>
          </a:p>
          <a:p>
            <a:r>
              <a:rPr lang="en-US" sz="2000" dirty="0" smtClean="0"/>
              <a:t>Program Coordination and Execution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Programs are coordinated with other U.S. and non-U.S. agencies and organizations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Solicit advice and strategic direction from advisory committees such as HEPAP, P5, AAAC, NSAC and from the National Academy of Sciences</a:t>
            </a:r>
          </a:p>
          <a:p>
            <a:r>
              <a:rPr lang="en-US" sz="2000" dirty="0" smtClean="0"/>
              <a:t>Guiding Principles – NSB review criteria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What is the Intellectual Merit?</a:t>
            </a:r>
            <a:endParaRPr lang="en-US" sz="1800" dirty="0">
              <a:solidFill>
                <a:srgbClr val="FFC000"/>
              </a:solidFill>
            </a:endParaRP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What are the Broader Impacts?</a:t>
            </a:r>
            <a:endParaRPr lang="en-US" sz="1800" dirty="0">
              <a:solidFill>
                <a:srgbClr val="FFC00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</p:spPr>
        <p:txBody>
          <a:bodyPr/>
          <a:lstStyle/>
          <a:p>
            <a:r>
              <a:rPr lang="en-US" dirty="0" smtClean="0"/>
              <a:t>R. Ruchti, NSF Report, USLUO Annual Meeting, 20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167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33" y="896414"/>
            <a:ext cx="7010334" cy="531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4252" y="334934"/>
            <a:ext cx="508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NSF Organization circa FY 2012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8977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33" y="896414"/>
            <a:ext cx="7010334" cy="53176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818965" y="1333948"/>
            <a:ext cx="2710927" cy="26571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93224" y="3324113"/>
            <a:ext cx="236668" cy="6669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57895" y="333487"/>
            <a:ext cx="6758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NSF Organization circa FY 2012  - midyear reorganization plan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00967" y="2345170"/>
            <a:ext cx="0" cy="3442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130" y="880818"/>
            <a:ext cx="7031740" cy="527380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1850315" y="322729"/>
            <a:ext cx="4141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FY2013   Current Structure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85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752600"/>
            <a:ext cx="7174877" cy="3200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Ruchti, NSF Report, USLUO Annual Meeting, 20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7679" y="6346493"/>
            <a:ext cx="762000" cy="365125"/>
          </a:xfrm>
        </p:spPr>
        <p:txBody>
          <a:bodyPr/>
          <a:lstStyle/>
          <a:p>
            <a:fld id="{51E5626C-6AED-4F4E-8453-1B88FBC772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Physics Divisi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r="7803" b="2665"/>
          <a:stretch/>
        </p:blipFill>
        <p:spPr>
          <a:xfrm>
            <a:off x="1521599" y="129513"/>
            <a:ext cx="6736080" cy="62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2088</TotalTime>
  <Words>1301</Words>
  <Application>Microsoft Macintosh PowerPoint</Application>
  <PresentationFormat>On-screen Show (4:3)</PresentationFormat>
  <Paragraphs>249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Orbit</vt:lpstr>
      <vt:lpstr>Report from the NSF</vt:lpstr>
      <vt:lpstr>First of all… Congratulations on a Remarkable Year…!</vt:lpstr>
      <vt:lpstr>…Congratulations on a remarkable year…</vt:lpstr>
      <vt:lpstr>NSF Perspective</vt:lpstr>
      <vt:lpstr>PowerPoint Presentation</vt:lpstr>
      <vt:lpstr>PowerPoint Presentation</vt:lpstr>
      <vt:lpstr>PowerPoint Presentation</vt:lpstr>
      <vt:lpstr>MPS Organization</vt:lpstr>
      <vt:lpstr>PowerPoint Presentation</vt:lpstr>
      <vt:lpstr>Particle Physics at the NSF</vt:lpstr>
      <vt:lpstr>EPP Program Elements</vt:lpstr>
      <vt:lpstr>Program Elements</vt:lpstr>
      <vt:lpstr>PHY Division PA Program</vt:lpstr>
      <vt:lpstr>Theory Program in Particle Physics Particle Astrophysics and Cosmology</vt:lpstr>
      <vt:lpstr>PowerPoint Presentation</vt:lpstr>
      <vt:lpstr>PowerPoint Presentation</vt:lpstr>
      <vt:lpstr>PowerPoint Presentation</vt:lpstr>
      <vt:lpstr>PowerPoint Presentation</vt:lpstr>
      <vt:lpstr>FY2013 Request</vt:lpstr>
      <vt:lpstr>Impact of Adding Value EPP/PA/THY Program Funding FY 12   </vt:lpstr>
      <vt:lpstr>Partnering/Adding Value</vt:lpstr>
      <vt:lpstr>Engagement: Some Examples Adding Value – Programs/Projects</vt:lpstr>
      <vt:lpstr>PowerPoint Presentation</vt:lpstr>
      <vt:lpstr>QuarkNet in 2012</vt:lpstr>
      <vt:lpstr>EPP Calendar</vt:lpstr>
      <vt:lpstr>In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from the NSF perspective</dc:title>
  <dc:creator>Randal Ruchti</dc:creator>
  <cp:lastModifiedBy>Randal Ruchti</cp:lastModifiedBy>
  <cp:revision>213</cp:revision>
  <dcterms:created xsi:type="dcterms:W3CDTF">2012-10-04T19:35:21Z</dcterms:created>
  <dcterms:modified xsi:type="dcterms:W3CDTF">2012-10-19T22:15:09Z</dcterms:modified>
</cp:coreProperties>
</file>