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75" r:id="rId2"/>
    <p:sldId id="276" r:id="rId3"/>
    <p:sldId id="277" r:id="rId4"/>
    <p:sldId id="279" r:id="rId5"/>
    <p:sldId id="280" r:id="rId6"/>
    <p:sldId id="317" r:id="rId7"/>
    <p:sldId id="282" r:id="rId8"/>
    <p:sldId id="286" r:id="rId9"/>
    <p:sldId id="284" r:id="rId10"/>
    <p:sldId id="287" r:id="rId11"/>
    <p:sldId id="288" r:id="rId12"/>
    <p:sldId id="289" r:id="rId13"/>
    <p:sldId id="290" r:id="rId14"/>
    <p:sldId id="291" r:id="rId15"/>
    <p:sldId id="320" r:id="rId16"/>
    <p:sldId id="295" r:id="rId17"/>
    <p:sldId id="296" r:id="rId18"/>
    <p:sldId id="297" r:id="rId19"/>
    <p:sldId id="298" r:id="rId20"/>
    <p:sldId id="299" r:id="rId21"/>
    <p:sldId id="300" r:id="rId22"/>
    <p:sldId id="313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4" r:id="rId36"/>
    <p:sldId id="256" r:id="rId37"/>
    <p:sldId id="257" r:id="rId38"/>
    <p:sldId id="258" r:id="rId39"/>
    <p:sldId id="259" r:id="rId40"/>
    <p:sldId id="261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8" r:id="rId51"/>
    <p:sldId id="316" r:id="rId52"/>
    <p:sldId id="273" r:id="rId53"/>
    <p:sldId id="274" r:id="rId54"/>
    <p:sldId id="272" r:id="rId55"/>
    <p:sldId id="315" r:id="rId56"/>
    <p:sldId id="318" r:id="rId57"/>
    <p:sldId id="319" r:id="rId58"/>
    <p:sldId id="321" r:id="rId59"/>
    <p:sldId id="322" r:id="rId60"/>
    <p:sldId id="323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10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3FD58-8C29-7B4F-9939-9540CD585907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E1F1A-5F4C-FE46-AA78-01EFAC95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E1F1A-5F4C-FE46-AA78-01EFAC95856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5B51-1B42-8343-A590-14670564E57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7DB0-1622-454B-BE96-311C9730D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0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896470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Progress report on the analysis of PICOSECOND-MICROMEGAS test beam and calibration data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techniques and studies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3570" y="4796118"/>
            <a:ext cx="26168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Precise timing workshop</a:t>
            </a:r>
          </a:p>
          <a:p>
            <a:pPr algn="ctr"/>
            <a:r>
              <a:rPr lang="en-US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RD51 Mini-Week</a:t>
            </a:r>
          </a:p>
          <a:p>
            <a:pPr algn="ctr"/>
            <a:r>
              <a:rPr lang="en-US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21-02-2017</a:t>
            </a:r>
            <a:endParaRPr lang="en-US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0236" y="0"/>
            <a:ext cx="412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S. E. </a:t>
            </a:r>
            <a:r>
              <a:rPr lang="en-US" b="1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Tzamarias</a:t>
            </a:r>
            <a:endParaRPr lang="en-US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ctr"/>
            <a:r>
              <a:rPr lang="en-US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Nuclear &amp; Particle Physics Lab</a:t>
            </a:r>
          </a:p>
          <a:p>
            <a:pPr algn="ctr"/>
            <a:r>
              <a:rPr lang="en-US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Aristotle University of Thessaloniki</a:t>
            </a:r>
            <a:endParaRPr lang="en-US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0 at 5.53.20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433" y="3154940"/>
            <a:ext cx="3553180" cy="3553180"/>
          </a:xfrm>
          <a:prstGeom prst="rect">
            <a:avLst/>
          </a:prstGeom>
        </p:spPr>
      </p:pic>
      <p:pic>
        <p:nvPicPr>
          <p:cNvPr id="3" name="Picture 2" descr="Screen Shot 2017-01-14 at 12.09.35 μ.μ..png"/>
          <p:cNvPicPr>
            <a:picLocks noChangeAspect="1"/>
          </p:cNvPicPr>
          <p:nvPr/>
        </p:nvPicPr>
        <p:blipFill>
          <a:blip r:embed="rId3"/>
          <a:srcRect t="66437" b="2889"/>
          <a:stretch>
            <a:fillRect/>
          </a:stretch>
        </p:blipFill>
        <p:spPr>
          <a:xfrm>
            <a:off x="653559" y="1051109"/>
            <a:ext cx="7054850" cy="2103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178" y="291872"/>
            <a:ext cx="808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There is NO significant Background Contribution to the Data 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3.50.31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1" y="1750334"/>
            <a:ext cx="5140771" cy="5107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9" y="2495985"/>
            <a:ext cx="391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comparison with SPE</a:t>
            </a:r>
            <a:r>
              <a:rPr lang="en-US" baseline="-25000" dirty="0" smtClean="0"/>
              <a:t>RMS</a:t>
            </a:r>
            <a:r>
              <a:rPr lang="en-US" dirty="0" smtClean="0"/>
              <a:t>~0.9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3969" y="5410422"/>
            <a:ext cx="391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comparison with </a:t>
            </a:r>
            <a:r>
              <a:rPr lang="el-GR" dirty="0" smtClean="0"/>
              <a:t>μ</a:t>
            </a:r>
            <a:r>
              <a:rPr lang="en-US" baseline="-25000" dirty="0" smtClean="0"/>
              <a:t>RMS</a:t>
            </a:r>
            <a:r>
              <a:rPr lang="en-US" dirty="0" smtClean="0"/>
              <a:t>~ 7.3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441" y="107206"/>
            <a:ext cx="808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There is not any significant broadening of the </a:t>
            </a:r>
            <a:r>
              <a:rPr lang="en-US" b="1" dirty="0" err="1" smtClean="0">
                <a:latin typeface="Times New Roman"/>
                <a:cs typeface="Times New Roman"/>
              </a:rPr>
              <a:t>e</a:t>
            </a:r>
            <a:r>
              <a:rPr lang="en-US" b="1" dirty="0" smtClean="0">
                <a:latin typeface="Times New Roman"/>
                <a:cs typeface="Times New Roman"/>
              </a:rPr>
              <a:t>-Peak Charge Distributions 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7-01-14 at 12.09.35 μ.μ..png"/>
          <p:cNvPicPr>
            <a:picLocks noChangeAspect="1"/>
          </p:cNvPicPr>
          <p:nvPr/>
        </p:nvPicPr>
        <p:blipFill>
          <a:blip r:embed="rId3"/>
          <a:srcRect t="66437" b="2889"/>
          <a:stretch>
            <a:fillRect/>
          </a:stretch>
        </p:blipFill>
        <p:spPr>
          <a:xfrm>
            <a:off x="1865355" y="476538"/>
            <a:ext cx="4837228" cy="144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2.28.04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004"/>
            <a:ext cx="4494017" cy="4589634"/>
          </a:xfrm>
          <a:prstGeom prst="rect">
            <a:avLst/>
          </a:prstGeom>
        </p:spPr>
      </p:pic>
      <p:pic>
        <p:nvPicPr>
          <p:cNvPr id="3" name="Picture 2" descr="Screen Shot 2017-01-14 at 2.39.07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40" y="1398004"/>
            <a:ext cx="4583260" cy="4589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094" y="276095"/>
            <a:ext cx="872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Different  </a:t>
            </a:r>
            <a:r>
              <a:rPr lang="en-US" b="1" dirty="0" err="1" smtClean="0">
                <a:latin typeface="Times New Roman"/>
                <a:cs typeface="Times New Roman"/>
              </a:rPr>
              <a:t>e</a:t>
            </a:r>
            <a:r>
              <a:rPr lang="en-US" b="1" dirty="0" smtClean="0">
                <a:latin typeface="Times New Roman"/>
                <a:cs typeface="Times New Roman"/>
              </a:rPr>
              <a:t>-Peak Charge Estimations  result to the  same Distribution Parameters in both SPE-Calibration  and </a:t>
            </a:r>
            <a:r>
              <a:rPr lang="en-US" b="1" dirty="0" err="1" smtClean="0">
                <a:latin typeface="Times New Roman"/>
                <a:cs typeface="Times New Roman"/>
              </a:rPr>
              <a:t>Muon</a:t>
            </a:r>
            <a:r>
              <a:rPr lang="en-US" b="1" dirty="0" smtClean="0">
                <a:latin typeface="Times New Roman"/>
                <a:cs typeface="Times New Roman"/>
              </a:rPr>
              <a:t> Data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4 at 2.50.28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2163"/>
            <a:ext cx="4197022" cy="4179607"/>
          </a:xfrm>
          <a:prstGeom prst="rect">
            <a:avLst/>
          </a:prstGeom>
        </p:spPr>
      </p:pic>
      <p:pic>
        <p:nvPicPr>
          <p:cNvPr id="3" name="Picture 2" descr="Screen Shot 2017-01-14 at 3.03.01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2163"/>
            <a:ext cx="4140907" cy="4179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094" y="276095"/>
            <a:ext cx="872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Different  </a:t>
            </a:r>
            <a:r>
              <a:rPr lang="en-US" b="1" dirty="0" err="1" smtClean="0">
                <a:latin typeface="Times New Roman"/>
                <a:cs typeface="Times New Roman"/>
              </a:rPr>
              <a:t>e</a:t>
            </a:r>
            <a:r>
              <a:rPr lang="en-US" b="1" dirty="0" smtClean="0">
                <a:latin typeface="Times New Roman"/>
                <a:cs typeface="Times New Roman"/>
              </a:rPr>
              <a:t>-Peak Charge Estimations  result to the  same Distribution Parameters in both SPE-Calibration  and </a:t>
            </a:r>
            <a:r>
              <a:rPr lang="en-US" b="1" dirty="0" err="1" smtClean="0">
                <a:latin typeface="Times New Roman"/>
                <a:cs typeface="Times New Roman"/>
              </a:rPr>
              <a:t>Muon</a:t>
            </a:r>
            <a:r>
              <a:rPr lang="en-US" b="1" dirty="0" smtClean="0">
                <a:latin typeface="Times New Roman"/>
                <a:cs typeface="Times New Roman"/>
              </a:rPr>
              <a:t> Data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74416"/>
            <a:ext cx="8629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How can we estimate the mean number of </a:t>
            </a:r>
            <a:r>
              <a:rPr lang="en-US" b="1" dirty="0" err="1" smtClean="0">
                <a:solidFill>
                  <a:srgbClr val="FF0000"/>
                </a:solidFill>
                <a:latin typeface="Times"/>
                <a:cs typeface="Times"/>
              </a:rPr>
              <a:t>PEs</a:t>
            </a: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 produced by the </a:t>
            </a:r>
            <a:r>
              <a:rPr lang="en-US" b="1" dirty="0" err="1" smtClean="0">
                <a:solidFill>
                  <a:srgbClr val="FF0000"/>
                </a:solidFill>
                <a:latin typeface="Times"/>
                <a:cs typeface="Times"/>
              </a:rPr>
              <a:t>Muons</a:t>
            </a: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 of the Beam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Times"/>
              <a:cs typeface="Times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How we interpret  the spread of the </a:t>
            </a:r>
            <a:r>
              <a:rPr lang="en-US" b="1" dirty="0" err="1" smtClean="0">
                <a:solidFill>
                  <a:srgbClr val="FF0000"/>
                </a:solidFill>
                <a:latin typeface="Times"/>
                <a:cs typeface="Times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-Peak Charge Distribution in terms of the Detector Response to  a Single PE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4234935" y="276646"/>
          <a:ext cx="2781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tion" r:id="rId3" imgW="2781300" imgH="952500" progId="Equation.DSMT4">
                  <p:embed/>
                </p:oleObj>
              </mc:Choice>
              <mc:Fallback>
                <p:oleObj name="Equation" r:id="rId3" imgW="2781300" imgH="9525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935" y="276646"/>
                        <a:ext cx="2781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8894" y="553293"/>
            <a:ext cx="329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SPE: mean charge and variance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4041260" y="1566163"/>
          <a:ext cx="29749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Equation" r:id="rId4" imgW="2540000" imgH="889000" progId="Equation.DSMT4">
                  <p:embed/>
                </p:oleObj>
              </mc:Choice>
              <mc:Fallback>
                <p:oleObj name="Equation" r:id="rId4" imgW="2540000" imgH="889000" progId="Equation.DSMT4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260" y="1566163"/>
                        <a:ext cx="29749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8894" y="1965631"/>
            <a:ext cx="347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 Multiplicity: mean and variance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495" y="3596402"/>
            <a:ext cx="75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Mean and variance of the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muon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charge in terms of the above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592775" y="4539515"/>
          <a:ext cx="5284319" cy="960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5" imgW="2933700" imgH="533400" progId="Equation.DSMT4">
                  <p:embed/>
                </p:oleObj>
              </mc:Choice>
              <mc:Fallback>
                <p:oleObj name="Equation" r:id="rId5" imgW="2933700" imgH="533400" progId="Equation.DSMT4">
                  <p:embed/>
                  <p:pic>
                    <p:nvPicPr>
                      <p:cNvPr id="0" name="AutoShap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775" y="4539515"/>
                        <a:ext cx="5284319" cy="960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976232" y="0"/>
          <a:ext cx="38322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3" imgW="2933700" imgH="533400" progId="Equation.DSMT4">
                  <p:embed/>
                </p:oleObj>
              </mc:Choice>
              <mc:Fallback>
                <p:oleObj name="Equation" r:id="rId3" imgW="2933700" imgH="5334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232" y="0"/>
                        <a:ext cx="383222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>
          <a:xfrm>
            <a:off x="3674047" y="1401712"/>
            <a:ext cx="385548" cy="4536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2449513" y="1998663"/>
          <a:ext cx="28860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4" imgW="2209800" imgH="1117600" progId="Equation.DSMT4">
                  <p:embed/>
                </p:oleObj>
              </mc:Choice>
              <mc:Fallback>
                <p:oleObj name="Equation" r:id="rId4" imgW="2209800" imgH="1117600" progId="Equation.DSMT4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998663"/>
                        <a:ext cx="288607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170095" y="3683895"/>
            <a:ext cx="8595445" cy="3416320"/>
            <a:chOff x="170095" y="3855676"/>
            <a:chExt cx="8595445" cy="3416320"/>
          </a:xfrm>
        </p:grpSpPr>
        <p:sp>
          <p:nvSpPr>
            <p:cNvPr id="5" name="TextBox 4"/>
            <p:cNvSpPr txBox="1"/>
            <p:nvPr/>
          </p:nvSpPr>
          <p:spPr>
            <a:xfrm>
              <a:off x="170095" y="3855676"/>
              <a:ext cx="859544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"/>
                  <a:cs typeface="Times"/>
                </a:rPr>
                <a:t>Example: </a:t>
              </a:r>
              <a:r>
                <a:rPr lang="en-US" dirty="0" smtClean="0">
                  <a:solidFill>
                    <a:srgbClr val="000000"/>
                  </a:solidFill>
                  <a:latin typeface="Times"/>
                  <a:cs typeface="Times"/>
                </a:rPr>
                <a:t>using F.F. </a:t>
              </a:r>
              <a:r>
                <a:rPr lang="en-US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e</a:t>
              </a:r>
              <a:r>
                <a:rPr lang="en-US" dirty="0" smtClean="0">
                  <a:solidFill>
                    <a:srgbClr val="000000"/>
                  </a:solidFill>
                  <a:latin typeface="Times"/>
                  <a:cs typeface="Times"/>
                </a:rPr>
                <a:t>-peak charge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Times"/>
                  <a:cs typeface="Times"/>
                </a:rPr>
                <a:t>and the </a:t>
              </a:r>
              <a:r>
                <a:rPr lang="en-US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Polya</a:t>
              </a:r>
              <a:r>
                <a:rPr lang="en-US" dirty="0" smtClean="0">
                  <a:solidFill>
                    <a:srgbClr val="000000"/>
                  </a:solidFill>
                  <a:latin typeface="Times"/>
                  <a:cs typeface="Times"/>
                </a:rPr>
                <a:t> Fit parameters</a:t>
              </a:r>
            </a:p>
            <a:p>
              <a:endParaRPr lang="en-US" dirty="0" smtClean="0">
                <a:solidFill>
                  <a:srgbClr val="FF0000"/>
                </a:solidFill>
                <a:latin typeface="Times"/>
                <a:cs typeface="Times"/>
              </a:endParaRPr>
            </a:p>
            <a:p>
              <a:endParaRPr lang="en-US" dirty="0" smtClean="0">
                <a:solidFill>
                  <a:srgbClr val="FF0000"/>
                </a:solidFill>
                <a:latin typeface="Times"/>
                <a:cs typeface="Times"/>
              </a:endParaRPr>
            </a:p>
            <a:p>
              <a:endParaRPr lang="en-US" dirty="0" smtClean="0">
                <a:solidFill>
                  <a:srgbClr val="FF0000"/>
                </a:solidFill>
                <a:latin typeface="Times"/>
                <a:cs typeface="Times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Times"/>
                  <a:cs typeface="Times"/>
                </a:rPr>
                <a:t>we estimate                                                     depending of the </a:t>
              </a:r>
              <a:r>
                <a:rPr lang="el-GR" dirty="0" smtClean="0">
                  <a:solidFill>
                    <a:srgbClr val="000000"/>
                  </a:solidFill>
                  <a:latin typeface="Times"/>
                  <a:cs typeface="Times"/>
                </a:rPr>
                <a:t>μ </a:t>
              </a:r>
              <a:r>
                <a:rPr lang="en-US" dirty="0" smtClean="0">
                  <a:solidFill>
                    <a:srgbClr val="000000"/>
                  </a:solidFill>
                  <a:latin typeface="Times"/>
                  <a:cs typeface="Times"/>
                </a:rPr>
                <a:t>parameters used</a:t>
              </a:r>
            </a:p>
            <a:p>
              <a:endParaRPr lang="en-US" dirty="0" smtClean="0">
                <a:solidFill>
                  <a:srgbClr val="FF0000"/>
                </a:solidFill>
                <a:latin typeface="Times"/>
                <a:cs typeface="Times"/>
              </a:endParaRPr>
            </a:p>
            <a:p>
              <a:endParaRPr lang="en-US" dirty="0" smtClean="0">
                <a:solidFill>
                  <a:srgbClr val="FF0000"/>
                </a:solidFill>
                <a:latin typeface="Times"/>
                <a:cs typeface="Times"/>
              </a:endParaRPr>
            </a:p>
            <a:p>
              <a:endParaRPr lang="en-US" b="1" dirty="0" smtClean="0">
                <a:solidFill>
                  <a:srgbClr val="FF0000"/>
                </a:solidFill>
                <a:latin typeface="Times"/>
                <a:cs typeface="Times"/>
              </a:endParaRPr>
            </a:p>
            <a:p>
              <a:r>
                <a:rPr lang="en-US" b="1" dirty="0" smtClean="0">
                  <a:solidFill>
                    <a:srgbClr val="000000"/>
                  </a:solidFill>
                  <a:latin typeface="Times"/>
                  <a:cs typeface="Times"/>
                </a:rPr>
                <a:t>According to this analysis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Times"/>
                  <a:cs typeface="Times"/>
                </a:rPr>
                <a:t>the data REJECT  the case of a  POISSONIAN PE distribution </a:t>
              </a:r>
            </a:p>
            <a:p>
              <a:endParaRPr lang="en-US" dirty="0"/>
            </a:p>
          </p:txBody>
        </p:sp>
        <p:graphicFrame>
          <p:nvGraphicFramePr>
            <p:cNvPr id="75780" name="Object 4"/>
            <p:cNvGraphicFramePr>
              <a:graphicFrameLocks noChangeAspect="1"/>
            </p:cNvGraphicFramePr>
            <p:nvPr/>
          </p:nvGraphicFramePr>
          <p:xfrm>
            <a:off x="3242498" y="4221237"/>
            <a:ext cx="2029795" cy="281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4" name="Equation" r:id="rId5" imgW="1828800" imgH="254000" progId="Equation.DSMT4">
                    <p:embed/>
                  </p:oleObj>
                </mc:Choice>
                <mc:Fallback>
                  <p:oleObj name="Equation" r:id="rId5" imgW="1828800" imgH="254000" progId="Equation.DSMT4">
                    <p:embed/>
                    <p:pic>
                      <p:nvPicPr>
                        <p:cNvPr id="0" name="AutoShap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2498" y="4221237"/>
                          <a:ext cx="2029795" cy="2819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781" name="Object 5"/>
            <p:cNvGraphicFramePr>
              <a:graphicFrameLocks noChangeAspect="1"/>
            </p:cNvGraphicFramePr>
            <p:nvPr/>
          </p:nvGraphicFramePr>
          <p:xfrm>
            <a:off x="1567000" y="4525963"/>
            <a:ext cx="2298700" cy="173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5" name="Equation" r:id="rId6" imgW="2298700" imgH="1739900" progId="Equation.DSMT4">
                    <p:embed/>
                  </p:oleObj>
                </mc:Choice>
                <mc:Fallback>
                  <p:oleObj name="Equation" r:id="rId6" imgW="2298700" imgH="1739900" progId="Equation.DSMT4">
                    <p:embed/>
                    <p:pic>
                      <p:nvPicPr>
                        <p:cNvPr id="0" name="AutoShap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7000" y="4525963"/>
                          <a:ext cx="2298700" cy="173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0" y="796731"/>
            <a:ext cx="907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E[Q] and V[Q] from the </a:t>
            </a:r>
            <a:r>
              <a:rPr lang="en-US" dirty="0" err="1" smtClean="0">
                <a:latin typeface="Times"/>
                <a:cs typeface="Times"/>
              </a:rPr>
              <a:t>muon</a:t>
            </a:r>
            <a:r>
              <a:rPr lang="en-US" dirty="0" smtClean="0">
                <a:latin typeface="Times"/>
                <a:cs typeface="Times"/>
              </a:rPr>
              <a:t> data whilst  </a:t>
            </a:r>
            <a:r>
              <a:rPr lang="en-US" dirty="0" err="1" smtClean="0">
                <a:latin typeface="Times"/>
                <a:cs typeface="Times"/>
              </a:rPr>
              <a:t>Q</a:t>
            </a:r>
            <a:r>
              <a:rPr lang="en-US" baseline="-25000" dirty="0" err="1" smtClean="0">
                <a:latin typeface="Times"/>
                <a:cs typeface="Times"/>
              </a:rPr>
              <a:t>e</a:t>
            </a:r>
            <a:r>
              <a:rPr lang="en-US" dirty="0" smtClean="0">
                <a:latin typeface="Times"/>
                <a:cs typeface="Times"/>
              </a:rPr>
              <a:t> and </a:t>
            </a:r>
            <a:r>
              <a:rPr lang="en-US" dirty="0" err="1" smtClean="0">
                <a:latin typeface="Times"/>
                <a:cs typeface="Times"/>
              </a:rPr>
              <a:t>V</a:t>
            </a:r>
            <a:r>
              <a:rPr lang="en-US" baseline="-25000" dirty="0" err="1" smtClean="0">
                <a:latin typeface="Times"/>
                <a:cs typeface="Times"/>
              </a:rPr>
              <a:t>e</a:t>
            </a:r>
            <a:r>
              <a:rPr lang="en-US" dirty="0" smtClean="0">
                <a:latin typeface="Times"/>
                <a:cs typeface="Times"/>
              </a:rPr>
              <a:t> from the </a:t>
            </a:r>
            <a:r>
              <a:rPr lang="en-US" dirty="0" err="1" smtClean="0">
                <a:latin typeface="Times"/>
                <a:cs typeface="Times"/>
              </a:rPr>
              <a:t>Polya</a:t>
            </a:r>
            <a:r>
              <a:rPr lang="en-US" dirty="0" smtClean="0">
                <a:latin typeface="Times"/>
                <a:cs typeface="Times"/>
              </a:rPr>
              <a:t> Fit to SPE calibration data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2921" y="2271867"/>
            <a:ext cx="3265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We estimate the mean number of observed </a:t>
            </a:r>
            <a:r>
              <a:rPr lang="en-US" dirty="0" err="1" smtClean="0">
                <a:latin typeface="Times New Roman"/>
                <a:cs typeface="Times New Roman"/>
              </a:rPr>
              <a:t>PEs</a:t>
            </a:r>
            <a:r>
              <a:rPr lang="en-US" dirty="0" smtClean="0">
                <a:latin typeface="Times New Roman"/>
                <a:cs typeface="Times New Roman"/>
              </a:rPr>
              <a:t> and the variance of their multiplicity distribution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6 at 3.33.54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25"/>
            <a:ext cx="66770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4737" y="1724526"/>
            <a:ext cx="3489158" cy="334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79307" y="2867062"/>
            <a:ext cx="5859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curve is the result of a fit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Convolution of a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Spe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Polya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(with parameters defined by the SPE calibration)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with a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Poissonian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for the SPE multiplicity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 mean of the </a:t>
            </a:r>
            <a:r>
              <a:rPr lang="en-US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Poissonian</a:t>
            </a:r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 is the only free parameter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632" y="320842"/>
            <a:ext cx="691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Components Fit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7037" y="2085474"/>
            <a:ext cx="241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ajor component: 60%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7-01-19 at 1.07.03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34" y="690173"/>
            <a:ext cx="5780070" cy="5817777"/>
          </a:xfrm>
          <a:prstGeom prst="rect">
            <a:avLst/>
          </a:prstGeom>
        </p:spPr>
      </p:pic>
      <p:pic>
        <p:nvPicPr>
          <p:cNvPr id="6" name="Picture 5" descr="Screen Shot 2017-01-19 at 1.11.21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56" y="3085107"/>
            <a:ext cx="2565096" cy="2602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7436" y="0"/>
            <a:ext cx="5859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Convolution of a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Spe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Polya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(with parameters defined by the SPE calibration)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with TWO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Poissonians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for the SPE multiplicity</a:t>
            </a:r>
          </a:p>
          <a:p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 mean of the </a:t>
            </a:r>
            <a:r>
              <a:rPr lang="en-US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Poissoniana</a:t>
            </a:r>
            <a:r>
              <a:rPr lang="en-US" dirty="0" smtClean="0">
                <a:solidFill>
                  <a:srgbClr val="000090"/>
                </a:solidFill>
                <a:latin typeface="Times New Roman"/>
                <a:cs typeface="Times New Roman"/>
              </a:rPr>
              <a:t> are  only free parameter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9 at 3.38.16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206787"/>
            <a:ext cx="5680111" cy="5733197"/>
          </a:xfrm>
          <a:prstGeom prst="rect">
            <a:avLst/>
          </a:prstGeom>
        </p:spPr>
      </p:pic>
      <p:pic>
        <p:nvPicPr>
          <p:cNvPr id="3" name="Picture 2" descr="Screen Shot 2017-01-19 at 3.30.35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18" y="1836507"/>
            <a:ext cx="3215951" cy="3184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834227" y="2650511"/>
            <a:ext cx="227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Tracks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3530" y="206787"/>
            <a:ext cx="64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Beam Spatial Distribution </a:t>
            </a:r>
            <a:r>
              <a:rPr lang="en-US" b="1" dirty="0" err="1" smtClean="0">
                <a:latin typeface="Times"/>
                <a:cs typeface="Times"/>
              </a:rPr>
              <a:t>wrt</a:t>
            </a:r>
            <a:r>
              <a:rPr lang="en-US" b="1" dirty="0" smtClean="0">
                <a:latin typeface="Times"/>
                <a:cs typeface="Times"/>
              </a:rPr>
              <a:t> the 5x5 mm2 </a:t>
            </a:r>
            <a:r>
              <a:rPr lang="en-US" b="1" dirty="0" err="1" smtClean="0">
                <a:latin typeface="Times"/>
                <a:cs typeface="Times"/>
              </a:rPr>
              <a:t>scintillator</a:t>
            </a:r>
            <a:endParaRPr lang="en-US" b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824"/>
            <a:ext cx="9144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>
                <a:latin typeface="Times New Roman"/>
                <a:cs typeface="Times New Roman"/>
              </a:rPr>
              <a:t> Reminder:  Arrival Time Estimation with test beam data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latin typeface="Times New Roman"/>
                <a:cs typeface="Times New Roman"/>
              </a:rPr>
              <a:t> Reminder:  SPE  Charge Distribution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latin typeface="Times New Roman"/>
                <a:cs typeface="Times New Roman"/>
              </a:rPr>
              <a:t> Comparison of SPE pulses with the </a:t>
            </a:r>
            <a:r>
              <a:rPr lang="en-US" sz="2400" b="1" dirty="0" err="1" smtClean="0">
                <a:latin typeface="Times New Roman"/>
                <a:cs typeface="Times New Roman"/>
              </a:rPr>
              <a:t>muon</a:t>
            </a:r>
            <a:r>
              <a:rPr lang="en-US" sz="2400" b="1" dirty="0" smtClean="0">
                <a:latin typeface="Times New Roman"/>
                <a:cs typeface="Times New Roman"/>
              </a:rPr>
              <a:t> data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latin typeface="Times New Roman"/>
                <a:cs typeface="Times New Roman"/>
              </a:rPr>
              <a:t> Interpretation  of the </a:t>
            </a:r>
            <a:r>
              <a:rPr lang="en-US" sz="2400" b="1" dirty="0" err="1" smtClean="0">
                <a:latin typeface="Times New Roman"/>
                <a:cs typeface="Times New Roman"/>
              </a:rPr>
              <a:t>muon</a:t>
            </a:r>
            <a:r>
              <a:rPr lang="en-US" sz="2400" b="1" dirty="0" smtClean="0">
                <a:latin typeface="Times New Roman"/>
                <a:cs typeface="Times New Roman"/>
              </a:rPr>
              <a:t> charge distribution in terms of </a:t>
            </a:r>
            <a:r>
              <a:rPr lang="en-US" sz="2400" b="1" dirty="0" err="1" smtClean="0">
                <a:latin typeface="Times New Roman"/>
                <a:cs typeface="Times New Roman"/>
              </a:rPr>
              <a:t>SPE’s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400" b="1" dirty="0" smtClean="0">
                <a:latin typeface="Times New Roman"/>
                <a:cs typeface="Times New Roman"/>
              </a:rPr>
              <a:t> Use the tracking information for the charge distributions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latin typeface="Times New Roman"/>
                <a:cs typeface="Times New Roman"/>
              </a:rPr>
              <a:t> Misalignment, a naïve MC and a nice fit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laser calibration: some observations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         slewing and resolution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vs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-peak amplitude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          the resolution of the unobserved events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          time resolution as jitter of the rise time                                   </a:t>
            </a:r>
          </a:p>
          <a:p>
            <a:pPr>
              <a:buFont typeface="Arial"/>
              <a:buChar char="•"/>
            </a:pPr>
            <a:endParaRPr lang="en-US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9 at 4.17.16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23" y="718016"/>
            <a:ext cx="5942384" cy="591772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3013516" y="2736913"/>
            <a:ext cx="1143037" cy="68624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97648" y="2153540"/>
            <a:ext cx="123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039342" y="1590843"/>
            <a:ext cx="1514632" cy="93612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09767" y="932258"/>
            <a:ext cx="123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71125" y="2701078"/>
            <a:ext cx="327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Mean </a:t>
            </a:r>
            <a:r>
              <a:rPr lang="en-US" sz="1400" b="1" dirty="0" err="1" smtClean="0">
                <a:latin typeface="Times"/>
                <a:cs typeface="Times"/>
              </a:rPr>
              <a:t>e</a:t>
            </a:r>
            <a:r>
              <a:rPr lang="en-US" sz="1400" b="1" dirty="0" smtClean="0">
                <a:latin typeface="Times"/>
                <a:cs typeface="Times"/>
              </a:rPr>
              <a:t>-Peak Charge per Track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 rot="20718002">
            <a:off x="4993522" y="5947703"/>
            <a:ext cx="327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X Track-Impact Coordinate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 rot="2275776">
            <a:off x="1279401" y="5768550"/>
            <a:ext cx="327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Y Track-Impact Coordinate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754" y="0"/>
            <a:ext cx="898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200" b="1" dirty="0" smtClean="0">
                <a:solidFill>
                  <a:srgbClr val="008000"/>
                </a:solidFill>
                <a:latin typeface="Times"/>
                <a:cs typeface="Times"/>
              </a:rPr>
              <a:t>Weighted Beam Spatial Distribution: </a:t>
            </a:r>
            <a:r>
              <a:rPr lang="en-US" sz="1200" b="1" dirty="0" smtClean="0">
                <a:latin typeface="Times"/>
                <a:cs typeface="Times"/>
              </a:rPr>
              <a:t>weight each track by the corresponding </a:t>
            </a:r>
            <a:r>
              <a:rPr lang="en-US" sz="1200" b="1" dirty="0" err="1" smtClean="0">
                <a:latin typeface="Times"/>
                <a:cs typeface="Times"/>
              </a:rPr>
              <a:t>e</a:t>
            </a:r>
            <a:r>
              <a:rPr lang="en-US" sz="1200" b="1" dirty="0" smtClean="0">
                <a:latin typeface="Times"/>
                <a:cs typeface="Times"/>
              </a:rPr>
              <a:t>-peak charge </a:t>
            </a:r>
          </a:p>
          <a:p>
            <a:pPr>
              <a:buFont typeface="Arial"/>
              <a:buChar char="•"/>
            </a:pP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Times"/>
                <a:cs typeface="Times"/>
              </a:rPr>
              <a:t>Mean </a:t>
            </a:r>
            <a:r>
              <a:rPr lang="en-US" sz="1200" b="1" dirty="0" err="1" smtClean="0">
                <a:solidFill>
                  <a:schemeClr val="accent4">
                    <a:lumMod val="50000"/>
                  </a:schemeClr>
                </a:solidFill>
                <a:latin typeface="Times"/>
                <a:cs typeface="Times"/>
              </a:rPr>
              <a:t>e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Times"/>
                <a:cs typeface="Times"/>
              </a:rPr>
              <a:t>-Peak Charge Distribution: </a:t>
            </a:r>
            <a:r>
              <a:rPr lang="en-US" sz="1200" b="1" dirty="0" smtClean="0">
                <a:latin typeface="Times"/>
                <a:cs typeface="Times"/>
              </a:rPr>
              <a:t>divide the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“Weighted Beam Spatial Distribution” </a:t>
            </a:r>
            <a:r>
              <a:rPr lang="en-US" sz="1200" b="1" dirty="0" smtClean="0">
                <a:latin typeface="Times"/>
                <a:cs typeface="Times"/>
              </a:rPr>
              <a:t>by the </a:t>
            </a:r>
            <a:r>
              <a:rPr lang="en-US" sz="1200" b="1" dirty="0" smtClean="0">
                <a:solidFill>
                  <a:srgbClr val="4F6228"/>
                </a:solidFill>
                <a:latin typeface="Times"/>
                <a:cs typeface="Times"/>
              </a:rPr>
              <a:t>“Beam Spatial Distribution</a:t>
            </a:r>
            <a:r>
              <a:rPr lang="en-US" sz="1200" b="1" dirty="0" smtClean="0">
                <a:latin typeface="Times"/>
                <a:cs typeface="Times"/>
              </a:rPr>
              <a:t>’</a:t>
            </a:r>
          </a:p>
          <a:p>
            <a:pPr>
              <a:buFont typeface="Arial"/>
              <a:buChar char="•"/>
            </a:pPr>
            <a:r>
              <a:rPr lang="en-US" sz="1200" b="1" dirty="0" smtClean="0">
                <a:latin typeface="Times"/>
                <a:cs typeface="Times"/>
              </a:rPr>
              <a:t>Calculate the statistical errors</a:t>
            </a:r>
            <a:endParaRPr lang="en-US" sz="1200" b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9 at 4.42.51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587" y="209043"/>
            <a:ext cx="6317674" cy="6439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452" y="1116924"/>
            <a:ext cx="123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492" y="3874641"/>
            <a:ext cx="123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6 at 9.37.18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76" y="521862"/>
            <a:ext cx="6066859" cy="622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6783" y="2222557"/>
            <a:ext cx="256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“Low Beam” Region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6783" y="5183651"/>
            <a:ext cx="256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“High </a:t>
            </a:r>
            <a:r>
              <a:rPr lang="en-US" dirty="0" smtClean="0">
                <a:latin typeface="Times New Roman"/>
                <a:cs typeface="Times New Roman"/>
              </a:rPr>
              <a:t>Beam” Region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9376" y="337196"/>
            <a:ext cx="606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timing resolution is very different in the two regions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9 at 7.02.25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7" y="0"/>
            <a:ext cx="5834672" cy="58672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567926" y="1948441"/>
            <a:ext cx="2926395" cy="741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7500" y="2658401"/>
            <a:ext cx="757235" cy="583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7926" y="2950276"/>
            <a:ext cx="1569684" cy="38406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9178" y="2872813"/>
            <a:ext cx="123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LOW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9426" y="1763775"/>
            <a:ext cx="123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High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Picture 17" descr="Screen Shot 2017-01-19 at 7.03.43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055" y="2872813"/>
            <a:ext cx="3525945" cy="3599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484622" y="2243689"/>
            <a:ext cx="327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Mean No of </a:t>
            </a:r>
            <a:r>
              <a:rPr lang="en-US" sz="1400" b="1" dirty="0" err="1" smtClean="0">
                <a:latin typeface="Times"/>
                <a:cs typeface="Times"/>
              </a:rPr>
              <a:t>PEs</a:t>
            </a:r>
            <a:r>
              <a:rPr lang="en-US" sz="1400" b="1" dirty="0" smtClean="0">
                <a:latin typeface="Times"/>
                <a:cs typeface="Times"/>
              </a:rPr>
              <a:t> per Track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 rot="20411263">
            <a:off x="2802154" y="5130861"/>
            <a:ext cx="327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X Track-Impact Coordinate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 rot="2112596">
            <a:off x="-146195" y="5348638"/>
            <a:ext cx="327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Y Track-Impact Coordinate</a:t>
            </a:r>
            <a:endParaRPr lang="en-US" sz="1400" b="1" dirty="0">
              <a:latin typeface="Times"/>
              <a:cs typeface="Times"/>
            </a:endParaRPr>
          </a:p>
        </p:txBody>
      </p:sp>
      <p:pic>
        <p:nvPicPr>
          <p:cNvPr id="12" name="Picture 11" descr="Screen Shot 2017-01-14 at 12.09.35 μ.μ..png"/>
          <p:cNvPicPr>
            <a:picLocks noChangeAspect="1"/>
          </p:cNvPicPr>
          <p:nvPr/>
        </p:nvPicPr>
        <p:blipFill>
          <a:blip r:embed="rId4"/>
          <a:srcRect t="68363" r="52424" b="2889"/>
          <a:stretch>
            <a:fillRect/>
          </a:stretch>
        </p:blipFill>
        <p:spPr>
          <a:xfrm>
            <a:off x="5991829" y="1069494"/>
            <a:ext cx="2758731" cy="16204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71514" y="0"/>
            <a:ext cx="667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Divide by the mean </a:t>
            </a:r>
            <a:r>
              <a:rPr lang="en-US" dirty="0" err="1" smtClean="0">
                <a:latin typeface="Times"/>
                <a:cs typeface="Times"/>
              </a:rPr>
              <a:t>spe</a:t>
            </a:r>
            <a:r>
              <a:rPr lang="en-US" dirty="0" smtClean="0">
                <a:latin typeface="Times"/>
                <a:cs typeface="Times"/>
              </a:rPr>
              <a:t> Charge determined by the </a:t>
            </a:r>
            <a:r>
              <a:rPr lang="en-US" dirty="0" err="1" smtClean="0">
                <a:latin typeface="Times"/>
                <a:cs typeface="Times"/>
              </a:rPr>
              <a:t>Polya</a:t>
            </a:r>
            <a:r>
              <a:rPr lang="en-US" dirty="0" smtClean="0">
                <a:latin typeface="Times"/>
                <a:cs typeface="Times"/>
              </a:rPr>
              <a:t> Fits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988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Simulation Studies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simulate the beam  by “</a:t>
            </a:r>
            <a:r>
              <a:rPr lang="en-US" dirty="0" err="1" smtClean="0">
                <a:latin typeface="Times New Roman"/>
                <a:cs typeface="Times New Roman"/>
              </a:rPr>
              <a:t>bootstraping</a:t>
            </a:r>
            <a:r>
              <a:rPr lang="en-US" dirty="0" smtClean="0">
                <a:latin typeface="Times New Roman"/>
                <a:cs typeface="Times New Roman"/>
              </a:rPr>
              <a:t>” the  RUN284 reconstructed tracks (plus a 0.2 mm jitter)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assume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baseline="-25000" dirty="0" smtClean="0">
                <a:latin typeface="Times New Roman"/>
                <a:cs typeface="Times New Roman"/>
              </a:rPr>
              <a:t>Cherenkov</a:t>
            </a:r>
            <a:r>
              <a:rPr lang="en-US" dirty="0" smtClean="0">
                <a:latin typeface="Times New Roman"/>
                <a:cs typeface="Times New Roman"/>
              </a:rPr>
              <a:t> =12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perfect alignment, perfect efficiency (except “pillars losses”) 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 check “ high” and “low” regions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u="sng" dirty="0" smtClean="0">
                <a:latin typeface="Times New Roman"/>
                <a:cs typeface="Times New Roman"/>
              </a:rPr>
              <a:t>in the demonstration plot the pillars with 0.2 mm radius</a:t>
            </a:r>
            <a:endParaRPr lang="en-US" u="sng" dirty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7-01-20 at 11.07.04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0" y="2188746"/>
            <a:ext cx="2853408" cy="2813036"/>
          </a:xfrm>
          <a:prstGeom prst="rect">
            <a:avLst/>
          </a:prstGeom>
        </p:spPr>
      </p:pic>
      <p:pic>
        <p:nvPicPr>
          <p:cNvPr id="4" name="Picture 3" descr="Screen Shot 2017-01-20 at 11.06.13 π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249" y="2092017"/>
            <a:ext cx="2925358" cy="2846294"/>
          </a:xfrm>
          <a:prstGeom prst="rect">
            <a:avLst/>
          </a:prstGeom>
        </p:spPr>
      </p:pic>
      <p:pic>
        <p:nvPicPr>
          <p:cNvPr id="5" name="Picture 4" descr="Screen Shot 2017-01-20 at 11.05.25 π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916" y="2156594"/>
            <a:ext cx="2760103" cy="2711151"/>
          </a:xfrm>
          <a:prstGeom prst="rect">
            <a:avLst/>
          </a:prstGeom>
        </p:spPr>
      </p:pic>
      <p:pic>
        <p:nvPicPr>
          <p:cNvPr id="6" name="Picture 5" descr="Screen Shot 2017-01-20 at 11.18.59 π.μ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878" y="4867745"/>
            <a:ext cx="2178244" cy="1997879"/>
          </a:xfrm>
          <a:prstGeom prst="rect">
            <a:avLst/>
          </a:prstGeom>
        </p:spPr>
      </p:pic>
      <p:pic>
        <p:nvPicPr>
          <p:cNvPr id="7" name="Picture 6" descr="Screen Shot 2017-01-20 at 11.18.48 π.μ.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410" y="4861040"/>
            <a:ext cx="1956324" cy="2004583"/>
          </a:xfrm>
          <a:prstGeom prst="rect">
            <a:avLst/>
          </a:prstGeom>
        </p:spPr>
      </p:pic>
      <p:pic>
        <p:nvPicPr>
          <p:cNvPr id="8" name="Picture 7" descr="Screen Shot 2017-01-20 at 11.18.37 π.μ.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11" y="4861040"/>
            <a:ext cx="2013517" cy="196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0 at 10.52.41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8" y="1067921"/>
            <a:ext cx="2979885" cy="2863235"/>
          </a:xfrm>
          <a:prstGeom prst="rect">
            <a:avLst/>
          </a:prstGeom>
        </p:spPr>
      </p:pic>
      <p:pic>
        <p:nvPicPr>
          <p:cNvPr id="3" name="Picture 2" descr="Screen Shot 2017-01-20 at 10.54.31 π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9" y="1067921"/>
            <a:ext cx="3191007" cy="2864744"/>
          </a:xfrm>
          <a:prstGeom prst="rect">
            <a:avLst/>
          </a:prstGeom>
        </p:spPr>
      </p:pic>
      <p:pic>
        <p:nvPicPr>
          <p:cNvPr id="4" name="Picture 3" descr="Screen Shot 2017-01-20 at 10.57.42 π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68" y="3884997"/>
            <a:ext cx="2979885" cy="2973003"/>
          </a:xfrm>
          <a:prstGeom prst="rect">
            <a:avLst/>
          </a:prstGeom>
        </p:spPr>
      </p:pic>
      <p:pic>
        <p:nvPicPr>
          <p:cNvPr id="5" name="Picture 4" descr="Screen Shot 2017-01-20 at 10.58.04 π.μ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035" y="3713812"/>
            <a:ext cx="3282474" cy="3144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491" y="160750"/>
            <a:ext cx="886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Accepted </a:t>
            </a:r>
            <a:r>
              <a:rPr lang="en-US" b="1" dirty="0" err="1" smtClean="0">
                <a:latin typeface="Times New Roman"/>
                <a:cs typeface="Times New Roman"/>
              </a:rPr>
              <a:t>Pes</a:t>
            </a:r>
            <a:r>
              <a:rPr lang="en-US" b="1" dirty="0" smtClean="0">
                <a:latin typeface="Times New Roman"/>
                <a:cs typeface="Times New Roman"/>
              </a:rPr>
              <a:t> Spatial Distributions: 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 New Roman"/>
                <a:cs typeface="Times New Roman"/>
              </a:rPr>
              <a:t>all,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b)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pes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from “low” beam region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from “high” beam region</a:t>
            </a:r>
          </a:p>
          <a:p>
            <a:pPr marL="342900" indent="-342900"/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the arcs represent the detector geometrical limits when displaced by (3.5, -3.5) and (4, -4)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0 at 11.01.06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8" y="1104380"/>
            <a:ext cx="5808430" cy="5608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3838"/>
            <a:ext cx="890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 a possible misalignment explains the observed spatial dependence of the efficiency 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7178" y="965880"/>
            <a:ext cx="644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pes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 from “low” beam region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pes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from “high” beam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07" y="311030"/>
            <a:ext cx="895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"/>
                <a:cs typeface="Times"/>
              </a:rPr>
              <a:t>Simulation is performed with 0.1mm pillars radius, 2.5 mm from the anode periphery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"/>
              <a:cs typeface="Times"/>
            </a:endParaRPr>
          </a:p>
        </p:txBody>
      </p:sp>
      <p:pic>
        <p:nvPicPr>
          <p:cNvPr id="3" name="Picture 2" descr="Screen Shot 2017-01-20 at 3.09.24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30" y="843939"/>
            <a:ext cx="3267570" cy="3187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9292" y="635356"/>
            <a:ext cx="25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Simulated Pattern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5" name="Picture 4" descr="Screen Shot 2017-01-22 at 12.36.44 μ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4688"/>
            <a:ext cx="3864052" cy="3178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60" y="635356"/>
            <a:ext cx="126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Data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16454" y="3719593"/>
            <a:ext cx="2086493" cy="31222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2907" y="4031813"/>
            <a:ext cx="327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4F6228"/>
                </a:solidFill>
                <a:latin typeface="Times"/>
                <a:cs typeface="Times"/>
              </a:rPr>
              <a:t>Data Bins with less than 10 tracks have been put to zero and they do not participate in the fit</a:t>
            </a:r>
            <a:endParaRPr lang="en-US" sz="1200" b="1" dirty="0">
              <a:solidFill>
                <a:srgbClr val="4F6228"/>
              </a:solidFill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96161" y="1910413"/>
            <a:ext cx="327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Mean No of </a:t>
            </a:r>
            <a:r>
              <a:rPr lang="en-US" sz="1400" b="1" dirty="0" err="1" smtClean="0">
                <a:latin typeface="Times"/>
                <a:cs typeface="Times"/>
              </a:rPr>
              <a:t>PEs</a:t>
            </a:r>
            <a:r>
              <a:rPr lang="en-US" sz="1400" b="1" dirty="0" smtClean="0">
                <a:latin typeface="Times"/>
                <a:cs typeface="Times"/>
              </a:rPr>
              <a:t> per Track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 rot="19151401">
            <a:off x="6797541" y="3152261"/>
            <a:ext cx="327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X Track-Impact Coordinate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 rot="1063134">
            <a:off x="4726637" y="4058109"/>
            <a:ext cx="327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Y Track-Impact Coordinate</a:t>
            </a:r>
            <a:endParaRPr lang="en-US" sz="1400" b="1" dirty="0">
              <a:latin typeface="Times"/>
              <a:cs typeface="Times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66716" y="6130504"/>
          <a:ext cx="3000277" cy="60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Equation" r:id="rId5" imgW="2692400" imgH="546100" progId="Equation.DSMT4">
                  <p:embed/>
                </p:oleObj>
              </mc:Choice>
              <mc:Fallback>
                <p:oleObj name="Equation" r:id="rId5" imgW="2692400" imgH="5461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16" y="6130504"/>
                        <a:ext cx="3000277" cy="6085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92142" y="1158848"/>
          <a:ext cx="11207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Equation" r:id="rId6" imgW="609600" imgH="228600" progId="Equation.DSMT4">
                  <p:embed/>
                </p:oleObj>
              </mc:Choice>
              <mc:Fallback>
                <p:oleObj name="Equation" r:id="rId6" imgW="609600" imgH="228600" progId="Equation.DSMT4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42" y="1158848"/>
                        <a:ext cx="11207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761719" y="1004688"/>
          <a:ext cx="1348665" cy="36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name="Equation" r:id="rId7" imgW="939800" imgH="254000" progId="Equation.DSMT4">
                  <p:embed/>
                </p:oleObj>
              </mc:Choice>
              <mc:Fallback>
                <p:oleObj name="Equation" r:id="rId7" imgW="939800" imgH="254000" progId="Equation.DSMT4">
                  <p:embed/>
                  <p:pic>
                    <p:nvPicPr>
                      <p:cNvPr id="0" name="AutoShap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719" y="1004688"/>
                        <a:ext cx="1348665" cy="364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" y="4711490"/>
            <a:ext cx="9110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i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and 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j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correspond to X and Y track impact coordinates</a:t>
            </a:r>
          </a:p>
          <a:p>
            <a:pPr>
              <a:buFont typeface="Arial"/>
              <a:buChar char="•"/>
            </a:pP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D</a:t>
            </a:r>
            <a:r>
              <a:rPr lang="en-US" sz="1400" b="1" baseline="-25000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ij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are the Data bins, whilst 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e</a:t>
            </a:r>
            <a:r>
              <a:rPr lang="en-US" sz="1400" b="1" baseline="-25000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ij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are the corresponding statistical errors.</a:t>
            </a:r>
          </a:p>
          <a:p>
            <a:pPr>
              <a:buFont typeface="Arial"/>
              <a:buChar char="•"/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S</a:t>
            </a:r>
            <a:r>
              <a:rPr lang="en-US" sz="1400" b="1" baseline="-25000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ij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are the simulated pattern bins which are  functions of the mean number of 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pes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produced (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μ</a:t>
            </a:r>
            <a:r>
              <a:rPr lang="en-US" sz="1400" b="1" baseline="-25000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Ch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) and the anode’s displacement (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δ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x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, δ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y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)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S</a:t>
            </a:r>
            <a:r>
              <a:rPr lang="en-US" sz="1400" b="1" baseline="-25000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ij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are produced by different simulation runs, selecting the parameters (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δ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x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, δ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y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,  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μ</a:t>
            </a:r>
            <a:r>
              <a:rPr lang="en-US" sz="1400" b="1" baseline="-25000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Ch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)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accordingly.</a:t>
            </a:r>
          </a:p>
          <a:p>
            <a:pPr>
              <a:buFont typeface="Arial"/>
              <a:buChar char="•"/>
            </a:pP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The estimation is performed by minimizing the following 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χ</a:t>
            </a:r>
            <a:r>
              <a:rPr lang="el-GR" sz="1400" b="1" baseline="30000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2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estimator, using two different minimization algorithms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85188" y="6130504"/>
            <a:ext cx="5329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where </a:t>
            </a:r>
            <a:r>
              <a:rPr lang="en-US" sz="1400" dirty="0" err="1" smtClean="0">
                <a:latin typeface="Times"/>
                <a:cs typeface="Times"/>
              </a:rPr>
              <a:t>r</a:t>
            </a:r>
            <a:r>
              <a:rPr lang="en-US" sz="1400" dirty="0" smtClean="0">
                <a:latin typeface="Times"/>
                <a:cs typeface="Times"/>
              </a:rPr>
              <a:t>(</a:t>
            </a:r>
            <a:r>
              <a:rPr lang="el-GR" sz="1400" dirty="0" smtClean="0">
                <a:latin typeface="Times"/>
                <a:cs typeface="Times"/>
              </a:rPr>
              <a:t>δ</a:t>
            </a:r>
            <a:r>
              <a:rPr lang="en-US" sz="1400" dirty="0" err="1" smtClean="0">
                <a:latin typeface="Times"/>
                <a:cs typeface="Times"/>
              </a:rPr>
              <a:t>x</a:t>
            </a:r>
            <a:r>
              <a:rPr lang="el-GR" sz="1400" dirty="0" smtClean="0">
                <a:latin typeface="Times"/>
                <a:cs typeface="Times"/>
              </a:rPr>
              <a:t>,δ</a:t>
            </a:r>
            <a:r>
              <a:rPr lang="en-US" sz="1400" dirty="0" err="1" smtClean="0">
                <a:latin typeface="Times"/>
                <a:cs typeface="Times"/>
              </a:rPr>
              <a:t>y</a:t>
            </a:r>
            <a:r>
              <a:rPr lang="el-GR" sz="1400" dirty="0" smtClean="0">
                <a:latin typeface="Times"/>
                <a:cs typeface="Times"/>
              </a:rPr>
              <a:t>)</a:t>
            </a:r>
            <a:r>
              <a:rPr lang="en-US" sz="1400" dirty="0" smtClean="0">
                <a:latin typeface="Times"/>
                <a:cs typeface="Times"/>
              </a:rPr>
              <a:t> is a scale factor that can be a treated as a function of the</a:t>
            </a:r>
          </a:p>
          <a:p>
            <a:r>
              <a:rPr lang="en-US" sz="1400" dirty="0" smtClean="0">
                <a:latin typeface="Times"/>
                <a:cs typeface="Times"/>
              </a:rPr>
              <a:t> displacement  or as a constant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3166994" y="0"/>
            <a:ext cx="187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FIT STRATEGY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4866" y="45360"/>
            <a:ext cx="3495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Times"/>
                <a:cs typeface="Times"/>
              </a:rPr>
              <a:t>χ</a:t>
            </a:r>
            <a:r>
              <a:rPr lang="el-GR" b="1" baseline="30000" dirty="0" smtClean="0">
                <a:solidFill>
                  <a:srgbClr val="FF0000"/>
                </a:solidFill>
                <a:latin typeface="Times"/>
                <a:cs typeface="Times"/>
              </a:rPr>
              <a:t>2</a:t>
            </a:r>
            <a:r>
              <a:rPr lang="el-GR" b="1" dirty="0" smtClean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MINIMIZATION  METHODS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0" y="0"/>
          <a:ext cx="30003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Equation" r:id="rId3" imgW="2692400" imgH="546100" progId="Equation.DSMT4">
                  <p:embed/>
                </p:oleObj>
              </mc:Choice>
              <mc:Fallback>
                <p:oleObj name="Equation" r:id="rId3" imgW="2692400" imgH="5461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0037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912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Relative Scaling</a:t>
            </a:r>
          </a:p>
          <a:p>
            <a:r>
              <a:rPr lang="en-US" sz="1400" b="1" dirty="0" smtClean="0">
                <a:latin typeface="Times"/>
                <a:cs typeface="Times"/>
              </a:rPr>
              <a:t>Simulated Patterns are generated for several displacement points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(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δ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x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, δ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y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)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using a preselected 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μ</a:t>
            </a:r>
            <a:r>
              <a:rPr lang="en-US" sz="1400" b="1" baseline="-25000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Ch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, the same for all the patterns. The “true” displacements               are estimated as the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values that correspond to the simulated pattern with the minimum “reduced 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χ</a:t>
            </a:r>
            <a:r>
              <a:rPr lang="el-GR" sz="1400" b="1" baseline="30000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2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”</a:t>
            </a:r>
            <a:r>
              <a:rPr lang="en-US" sz="1400" b="1" dirty="0" smtClean="0">
                <a:latin typeface="Times"/>
                <a:cs typeface="Times"/>
              </a:rPr>
              <a:t>   </a:t>
            </a:r>
            <a:endParaRPr lang="en-US" sz="1400" b="1" dirty="0">
              <a:latin typeface="Times"/>
              <a:cs typeface="Times"/>
            </a:endParaRP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687388" y="1706947"/>
          <a:ext cx="66802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Equation" r:id="rId4" imgW="5994400" imgH="1854200" progId="Equation.DSMT4">
                  <p:embed/>
                </p:oleObj>
              </mc:Choice>
              <mc:Fallback>
                <p:oleObj name="Equation" r:id="rId4" imgW="5994400" imgH="1854200" progId="Equation.DSMT4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706947"/>
                        <a:ext cx="6680200" cy="206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3046983" y="1165082"/>
          <a:ext cx="672178" cy="409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5" imgW="520700" imgH="317500" progId="Equation.DSMT4">
                  <p:embed/>
                </p:oleObj>
              </mc:Choice>
              <mc:Fallback>
                <p:oleObj name="Equation" r:id="rId5" imgW="520700" imgH="317500" progId="Equation.DSMT4">
                  <p:embed/>
                  <p:pic>
                    <p:nvPicPr>
                      <p:cNvPr id="0" name="AutoShap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983" y="1165082"/>
                        <a:ext cx="672178" cy="409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39181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The relative scaling corresponds to  scaling  the number of produced 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pes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, independently, for each simulated pattern. Then, the  estimated value of </a:t>
            </a:r>
            <a:r>
              <a:rPr lang="el-GR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μ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Times"/>
                <a:cs typeface="Times"/>
              </a:rPr>
              <a:t>Ch is given by </a:t>
            </a:r>
            <a:endParaRPr lang="en-US" sz="1400" dirty="0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3644866" y="4123908"/>
          <a:ext cx="1423806" cy="35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Equation" r:id="rId6" imgW="1270000" imgH="317500" progId="Equation.DSMT4">
                  <p:embed/>
                </p:oleObj>
              </mc:Choice>
              <mc:Fallback>
                <p:oleObj name="Equation" r:id="rId6" imgW="1270000" imgH="317500" progId="Equation.DSMT4">
                  <p:embed/>
                  <p:pic>
                    <p:nvPicPr>
                      <p:cNvPr id="0" name="AutoShap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866" y="4123908"/>
                        <a:ext cx="1423806" cy="355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4604522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Iterative Fit</a:t>
            </a:r>
          </a:p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rPr>
              <a:t>Simulated Patterns are generated for several displacement points (</a:t>
            </a:r>
            <a:r>
              <a:rPr lang="el-G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rPr>
              <a:t>δ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rPr>
              <a:t>x</a:t>
            </a:r>
            <a:r>
              <a:rPr lang="el-G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rPr>
              <a:t> , δ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rPr>
              <a:t>y</a:t>
            </a:r>
            <a:r>
              <a:rPr lang="el-G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rPr>
              <a:t>)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rPr>
              <a:t> using a preselected </a:t>
            </a:r>
            <a:r>
              <a:rPr lang="el-G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rPr>
              <a:t>μ</a:t>
            </a:r>
            <a:r>
              <a:rPr lang="en-US" sz="1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rPr>
              <a:t>Ch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rPr>
              <a:t> , the same for all the patterns. </a:t>
            </a:r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The “true” displacements               are estimated as the</a:t>
            </a:r>
            <a:r>
              <a:rPr lang="el-GR" sz="1400" b="1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values that correspond to the simulated pattern with the minimum “</a:t>
            </a:r>
            <a:r>
              <a:rPr lang="el-GR" sz="1400" b="1" dirty="0" smtClean="0">
                <a:solidFill>
                  <a:srgbClr val="008000"/>
                </a:solidFill>
                <a:latin typeface="Times"/>
                <a:cs typeface="Times"/>
              </a:rPr>
              <a:t>χ</a:t>
            </a:r>
            <a:r>
              <a:rPr lang="el-GR" sz="1400" b="1" baseline="30000" dirty="0" smtClean="0">
                <a:solidFill>
                  <a:srgbClr val="008000"/>
                </a:solidFill>
                <a:latin typeface="Times"/>
                <a:cs typeface="Times"/>
              </a:rPr>
              <a:t>2</a:t>
            </a:r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”  : </a:t>
            </a:r>
          </a:p>
          <a:p>
            <a:endParaRPr lang="en-US" sz="1400" b="1" dirty="0" smtClean="0">
              <a:solidFill>
                <a:srgbClr val="008000"/>
              </a:solidFill>
              <a:latin typeface="Times"/>
              <a:cs typeface="Times"/>
            </a:endParaRPr>
          </a:p>
          <a:p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 A scale factor is calculated using the simulated pattern produced at                  :  </a:t>
            </a:r>
          </a:p>
          <a:p>
            <a:endParaRPr lang="en-US" sz="1400" b="1" dirty="0" smtClean="0">
              <a:solidFill>
                <a:srgbClr val="008000"/>
              </a:solidFill>
              <a:latin typeface="Times"/>
              <a:cs typeface="Times"/>
            </a:endParaRPr>
          </a:p>
          <a:p>
            <a:endParaRPr lang="en-US" sz="1400" b="1" dirty="0" smtClean="0">
              <a:solidFill>
                <a:srgbClr val="008000"/>
              </a:solidFill>
              <a:latin typeface="Times"/>
              <a:cs typeface="Times"/>
            </a:endParaRPr>
          </a:p>
          <a:p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If the scale factor is not 1 then update </a:t>
            </a:r>
            <a:r>
              <a:rPr lang="el-GR" sz="1400" b="1" dirty="0" smtClean="0">
                <a:solidFill>
                  <a:srgbClr val="008000"/>
                </a:solidFill>
                <a:latin typeface="Times"/>
                <a:cs typeface="Times"/>
              </a:rPr>
              <a:t>μ</a:t>
            </a:r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’</a:t>
            </a:r>
            <a:r>
              <a:rPr lang="en-US" sz="1400" b="1" baseline="-25000" dirty="0" smtClean="0">
                <a:solidFill>
                  <a:srgbClr val="008000"/>
                </a:solidFill>
                <a:latin typeface="Times"/>
                <a:cs typeface="Times"/>
              </a:rPr>
              <a:t>Ch</a:t>
            </a:r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=r</a:t>
            </a:r>
            <a:r>
              <a:rPr lang="en-US" sz="1400" b="1" baseline="-25000" dirty="0" smtClean="0">
                <a:solidFill>
                  <a:srgbClr val="008000"/>
                </a:solidFill>
                <a:latin typeface="Times"/>
                <a:cs typeface="Times"/>
              </a:rPr>
              <a:t>global</a:t>
            </a:r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 </a:t>
            </a:r>
            <a:r>
              <a:rPr lang="el-GR" sz="1400" b="1" dirty="0" smtClean="0">
                <a:solidFill>
                  <a:srgbClr val="008000"/>
                </a:solidFill>
                <a:latin typeface="Times"/>
                <a:cs typeface="Times"/>
              </a:rPr>
              <a:t>μ</a:t>
            </a:r>
            <a:r>
              <a:rPr lang="en-US" sz="1400" b="1" baseline="-25000" dirty="0" smtClean="0">
                <a:solidFill>
                  <a:srgbClr val="008000"/>
                </a:solidFill>
                <a:latin typeface="Times"/>
                <a:cs typeface="Times"/>
              </a:rPr>
              <a:t>Ch</a:t>
            </a:r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, simulate new patterns with   </a:t>
            </a:r>
            <a:r>
              <a:rPr lang="el-GR" sz="1400" b="1" dirty="0" smtClean="0">
                <a:solidFill>
                  <a:srgbClr val="008000"/>
                </a:solidFill>
                <a:latin typeface="Times"/>
                <a:cs typeface="Times"/>
              </a:rPr>
              <a:t>μ</a:t>
            </a:r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’</a:t>
            </a:r>
            <a:r>
              <a:rPr lang="en-US" sz="1400" b="1" baseline="-25000" dirty="0" smtClean="0">
                <a:solidFill>
                  <a:srgbClr val="008000"/>
                </a:solidFill>
                <a:latin typeface="Times"/>
                <a:cs typeface="Times"/>
              </a:rPr>
              <a:t>Ch </a:t>
            </a:r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and repeat the fit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When r</a:t>
            </a:r>
            <a:r>
              <a:rPr lang="en-US" sz="1400" b="1" baseline="-25000" dirty="0" smtClean="0">
                <a:solidFill>
                  <a:srgbClr val="008000"/>
                </a:solidFill>
                <a:latin typeface="Times"/>
                <a:cs typeface="Times"/>
              </a:rPr>
              <a:t>global</a:t>
            </a:r>
            <a:r>
              <a:rPr lang="en-US" sz="1400" b="1" dirty="0" smtClean="0">
                <a:solidFill>
                  <a:srgbClr val="008000"/>
                </a:solidFill>
                <a:latin typeface="Times"/>
                <a:cs typeface="Times"/>
              </a:rPr>
              <a:t>=1, the procedure have converged</a:t>
            </a:r>
          </a:p>
          <a:p>
            <a:endParaRPr lang="en-US" sz="1400" b="1" dirty="0">
              <a:latin typeface="Times"/>
              <a:cs typeface="Times"/>
            </a:endParaRPr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3046983" y="5066339"/>
          <a:ext cx="673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Equation" r:id="rId7" imgW="520700" imgH="317500" progId="Equation.DSMT4">
                  <p:embed/>
                </p:oleObj>
              </mc:Choice>
              <mc:Fallback>
                <p:oleObj name="Equation" r:id="rId7" imgW="520700" imgH="317500" progId="Equation.DSMT4">
                  <p:embed/>
                  <p:pic>
                    <p:nvPicPr>
                      <p:cNvPr id="0" name="AutoShap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983" y="5066339"/>
                        <a:ext cx="6731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2214563" y="5316538"/>
          <a:ext cx="2006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Equation" r:id="rId8" imgW="2006600" imgH="317500" progId="Equation.DSMT4">
                  <p:embed/>
                </p:oleObj>
              </mc:Choice>
              <mc:Fallback>
                <p:oleObj name="Equation" r:id="rId8" imgW="2006600" imgH="317500" progId="Equation.DSMT4">
                  <p:embed/>
                  <p:pic>
                    <p:nvPicPr>
                      <p:cNvPr id="0" name="AutoShap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5316538"/>
                        <a:ext cx="2006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5219176" y="5711403"/>
          <a:ext cx="673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Equation" r:id="rId9" imgW="520700" imgH="317500" progId="Equation.DSMT4">
                  <p:embed/>
                </p:oleObj>
              </mc:Choice>
              <mc:Fallback>
                <p:oleObj name="Equation" r:id="rId9" imgW="520700" imgH="317500" progId="Equation.DSMT4">
                  <p:embed/>
                  <p:pic>
                    <p:nvPicPr>
                      <p:cNvPr id="0" name="AutoShap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176" y="5711403"/>
                        <a:ext cx="6731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6189446" y="5365722"/>
          <a:ext cx="1866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name="Equation" r:id="rId10" imgW="1866900" imgH="1117600" progId="Equation.DSMT4">
                  <p:embed/>
                </p:oleObj>
              </mc:Choice>
              <mc:Fallback>
                <p:oleObj name="Equation" r:id="rId10" imgW="1866900" imgH="1117600" progId="Equation.DSMT4">
                  <p:embed/>
                  <p:pic>
                    <p:nvPicPr>
                      <p:cNvPr id="0" name="AutoShap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446" y="5365722"/>
                        <a:ext cx="18669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230" y="233088"/>
            <a:ext cx="509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“Relative Scaling” FIT - RESULTS  II</a:t>
            </a:r>
          </a:p>
          <a:p>
            <a:endParaRPr lang="en-US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565" y="534380"/>
            <a:ext cx="239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Full Scan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4" name="Picture 3" descr="Screen Shot 2017-01-22 at 2.07.42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" y="1056411"/>
            <a:ext cx="4091804" cy="4116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5471" y="3541867"/>
            <a:ext cx="299622" cy="288131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7-01-22 at 1.58.42 π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363" y="2861308"/>
            <a:ext cx="3927637" cy="3747215"/>
          </a:xfrm>
          <a:prstGeom prst="rect">
            <a:avLst/>
          </a:prstGeom>
        </p:spPr>
      </p:pic>
      <p:pic>
        <p:nvPicPr>
          <p:cNvPr id="7" name="Picture 6" descr="Screen Shot 2017-01-22 at 2.06.31 π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192" y="534380"/>
            <a:ext cx="2836099" cy="2728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5419" y="3357201"/>
            <a:ext cx="335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68.3% Level (minimum+2.3)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62192"/>
            <a:ext cx="817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at </a:t>
            </a:r>
            <a:r>
              <a:rPr lang="el-GR" dirty="0" smtClean="0"/>
              <a:t>δ</a:t>
            </a:r>
            <a:r>
              <a:rPr lang="en-US" dirty="0" err="1" smtClean="0"/>
              <a:t>x</a:t>
            </a:r>
            <a:r>
              <a:rPr lang="en-US" dirty="0" smtClean="0"/>
              <a:t>=2.5mm , </a:t>
            </a:r>
            <a:r>
              <a:rPr lang="el-GR" dirty="0" smtClean="0"/>
              <a:t>δ</a:t>
            </a:r>
            <a:r>
              <a:rPr lang="en-US" dirty="0" err="1" smtClean="0"/>
              <a:t>y</a:t>
            </a:r>
            <a:r>
              <a:rPr lang="en-US" dirty="0" smtClean="0"/>
              <a:t>=-2.3mm</a:t>
            </a:r>
          </a:p>
          <a:p>
            <a:r>
              <a:rPr lang="en-US" dirty="0" smtClean="0"/>
              <a:t>Approximate 68</a:t>
            </a:r>
            <a:r>
              <a:rPr lang="el-GR" dirty="0" smtClean="0"/>
              <a:t>.3</a:t>
            </a:r>
            <a:r>
              <a:rPr lang="en-US" dirty="0" smtClean="0"/>
              <a:t>% limits  2.3mm&lt;</a:t>
            </a:r>
            <a:r>
              <a:rPr lang="el-GR" dirty="0" smtClean="0"/>
              <a:t>δ</a:t>
            </a:r>
            <a:r>
              <a:rPr lang="en-US" dirty="0" err="1" smtClean="0"/>
              <a:t>x</a:t>
            </a:r>
            <a:r>
              <a:rPr lang="en-US" dirty="0" smtClean="0"/>
              <a:t>&lt;2.6mm and -2.4mm&lt;</a:t>
            </a:r>
            <a:r>
              <a:rPr lang="el-GR" dirty="0" smtClean="0"/>
              <a:t>δ</a:t>
            </a:r>
            <a:r>
              <a:rPr lang="en-US" dirty="0" err="1" smtClean="0"/>
              <a:t>y</a:t>
            </a:r>
            <a:r>
              <a:rPr lang="en-US" dirty="0" smtClean="0"/>
              <a:t>&lt;-2.0mm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8166" y="428041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"/>
                <a:cs typeface="Times"/>
              </a:rPr>
              <a:t>χ</a:t>
            </a:r>
            <a:r>
              <a:rPr lang="el-GR" baseline="30000" dirty="0" smtClean="0">
                <a:latin typeface="Times"/>
                <a:cs typeface="Times"/>
              </a:rPr>
              <a:t>2</a:t>
            </a:r>
            <a:r>
              <a:rPr lang="el-GR" dirty="0" smtClean="0">
                <a:latin typeface="Times"/>
                <a:cs typeface="Times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39337" y="166607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"/>
                <a:cs typeface="Times"/>
              </a:rPr>
              <a:t>χ</a:t>
            </a:r>
            <a:r>
              <a:rPr lang="el-GR" baseline="30000" dirty="0" smtClean="0">
                <a:latin typeface="Times"/>
                <a:cs typeface="Times"/>
              </a:rPr>
              <a:t>2</a:t>
            </a:r>
            <a:r>
              <a:rPr lang="el-GR" dirty="0" smtClean="0">
                <a:latin typeface="Times"/>
                <a:cs typeface="Times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311" y="67764"/>
            <a:ext cx="290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REMINDER: Waveform Analysis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7-01-26 at 10.42.51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7" y="437096"/>
            <a:ext cx="4335516" cy="4384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2897" y="394592"/>
            <a:ext cx="303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Raw signal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1779" y="3393621"/>
            <a:ext cx="15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Guard Band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7-01-10 at 5.53.20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7878"/>
            <a:ext cx="1950122" cy="1950122"/>
          </a:xfrm>
          <a:prstGeom prst="rect">
            <a:avLst/>
          </a:prstGeom>
        </p:spPr>
      </p:pic>
      <p:pic>
        <p:nvPicPr>
          <p:cNvPr id="7" name="Picture 6" descr="Screen Shot 2017-01-26 at 10.43.16 π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117" y="339376"/>
            <a:ext cx="3793748" cy="37146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868634" y="4070513"/>
            <a:ext cx="559904" cy="7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791513" y="4070513"/>
            <a:ext cx="559904" cy="7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232245" y="4181728"/>
            <a:ext cx="675096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19705" y="3143623"/>
            <a:ext cx="1301763" cy="1588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59277" y="4354409"/>
            <a:ext cx="38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lang="en-US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4268" y="4354409"/>
            <a:ext cx="38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lang="en-US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1955" y="4539075"/>
            <a:ext cx="41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lang="en-US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1779" y="4908407"/>
            <a:ext cx="5581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Use the Fourier Filtered (F.F.) Waveform to define Ts,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Tp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Te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Peak-position=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en-US" sz="1400" b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-T</a:t>
            </a:r>
            <a:r>
              <a:rPr lang="en-US" sz="1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Peak-asymmetry=(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lang="en-US" sz="1400" b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-T</a:t>
            </a:r>
            <a:r>
              <a:rPr lang="en-US" sz="1400" b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)/(T</a:t>
            </a:r>
            <a:r>
              <a:rPr lang="en-US" sz="1400" b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-T</a:t>
            </a:r>
            <a:r>
              <a:rPr lang="en-US" sz="1400" b="1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)</a:t>
            </a:r>
          </a:p>
          <a:p>
            <a:endParaRPr lang="en-US" sz="1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Several estimations  of </a:t>
            </a:r>
            <a:r>
              <a:rPr lang="en-US" sz="14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e</a:t>
            </a:r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-Peak Charge </a:t>
            </a:r>
          </a:p>
          <a:p>
            <a:pPr>
              <a:buFont typeface="Arial"/>
              <a:buChar char="•"/>
            </a:pPr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using the raw or the F.F. signal</a:t>
            </a:r>
          </a:p>
          <a:p>
            <a:pPr>
              <a:buFont typeface="Arial"/>
              <a:buChar char="•"/>
            </a:pPr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integrate the waveform from Ts to </a:t>
            </a:r>
            <a:r>
              <a:rPr lang="en-US" sz="14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Tp</a:t>
            </a:r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or from Ts to Te</a:t>
            </a:r>
          </a:p>
          <a:p>
            <a:endParaRPr lang="en-US" sz="1400" b="1" dirty="0" smtClean="0">
              <a:latin typeface="Times New Roman"/>
              <a:cs typeface="Times New Roman"/>
            </a:endParaRPr>
          </a:p>
          <a:p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Integrate the whole waveform, raw or F.F., to estimate the total charge </a:t>
            </a:r>
            <a:endParaRPr lang="en-US" sz="1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1451366" y="4236084"/>
            <a:ext cx="780898" cy="585241"/>
          </a:xfrm>
          <a:prstGeom prst="straightConnector1">
            <a:avLst/>
          </a:prstGeom>
          <a:ln w="762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44642" y="252430"/>
            <a:ext cx="303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Fourier Filtered  signal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2 at 12.14.35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240" y="-1"/>
            <a:ext cx="4864760" cy="4809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9727" y="1631123"/>
            <a:ext cx="112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-2</a:t>
            </a:r>
            <a:r>
              <a:rPr lang="en-US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mm </a:t>
            </a:r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&lt; </a:t>
            </a:r>
            <a:r>
              <a:rPr lang="en-US" sz="8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8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&lt; -1 mm</a:t>
            </a:r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7534" y="1675801"/>
            <a:ext cx="112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lang="en-US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 mm </a:t>
            </a:r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&lt; </a:t>
            </a:r>
            <a:r>
              <a:rPr lang="en-US" sz="8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8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&lt;  0 mm</a:t>
            </a:r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7196" y="1738845"/>
            <a:ext cx="112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 mm </a:t>
            </a:r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&lt; </a:t>
            </a:r>
            <a:r>
              <a:rPr lang="en-US" sz="8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8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&lt;  1 mm</a:t>
            </a:r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9727" y="2591211"/>
            <a:ext cx="112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 mm </a:t>
            </a:r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&lt; </a:t>
            </a:r>
            <a:r>
              <a:rPr lang="en-US" sz="8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8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&lt;  2 mm</a:t>
            </a:r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2490" y="2591211"/>
            <a:ext cx="112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 mm </a:t>
            </a:r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&lt; </a:t>
            </a:r>
            <a:r>
              <a:rPr lang="en-US" sz="8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8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&lt;  3 mm</a:t>
            </a:r>
            <a:r>
              <a:rPr lang="el-GR" sz="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Screen Shot 2017-01-22 at 12.21.18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3425"/>
            <a:ext cx="4070102" cy="4051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230" y="233088"/>
            <a:ext cx="509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Iterative FIT - RESULTS  III</a:t>
            </a:r>
          </a:p>
          <a:p>
            <a:endParaRPr lang="en-US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5947" y="694753"/>
            <a:ext cx="239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Full Scan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839" y="5444903"/>
            <a:ext cx="442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curve is the convolution of a SPE-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Polya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with the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multiplicity distribution evaluated by the MC fit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7-01-23 at 10.51.24 π.μ..png"/>
          <p:cNvPicPr>
            <a:picLocks noChangeAspect="1"/>
          </p:cNvPicPr>
          <p:nvPr/>
        </p:nvPicPr>
        <p:blipFill>
          <a:blip r:embed="rId2"/>
          <a:srcRect b="3948"/>
          <a:stretch>
            <a:fillRect/>
          </a:stretch>
        </p:blipFill>
        <p:spPr>
          <a:xfrm>
            <a:off x="244695" y="4463205"/>
            <a:ext cx="4327305" cy="2376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-51266"/>
            <a:ext cx="540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Systematical Errors:</a:t>
            </a:r>
            <a:endParaRPr lang="en-US" b="1" i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3" name="Picture 2" descr="Screen Shot 2017-01-21 at 4.37.36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231" y="-1"/>
            <a:ext cx="2261286" cy="23247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95946" y="179955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Beam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965" y="985179"/>
            <a:ext cx="115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"/>
                <a:cs typeface="Times"/>
              </a:rPr>
              <a:t>PEs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17-01-23 at 10.48.10 π.μ..png"/>
          <p:cNvPicPr>
            <a:picLocks noChangeAspect="1"/>
          </p:cNvPicPr>
          <p:nvPr/>
        </p:nvPicPr>
        <p:blipFill>
          <a:blip r:embed="rId4"/>
          <a:srcRect b="3959"/>
          <a:stretch>
            <a:fillRect/>
          </a:stretch>
        </p:blipFill>
        <p:spPr>
          <a:xfrm>
            <a:off x="244694" y="2333765"/>
            <a:ext cx="4410626" cy="2391956"/>
          </a:xfrm>
          <a:prstGeom prst="rect">
            <a:avLst/>
          </a:prstGeom>
        </p:spPr>
      </p:pic>
      <p:pic>
        <p:nvPicPr>
          <p:cNvPr id="6" name="Picture 5" descr="Screen Shot 2017-01-23 at 10.37.14 π.μ..png"/>
          <p:cNvPicPr>
            <a:picLocks noChangeAspect="1"/>
          </p:cNvPicPr>
          <p:nvPr/>
        </p:nvPicPr>
        <p:blipFill>
          <a:blip r:embed="rId5"/>
          <a:srcRect b="4528"/>
          <a:stretch>
            <a:fillRect/>
          </a:stretch>
        </p:blipFill>
        <p:spPr>
          <a:xfrm>
            <a:off x="244694" y="519139"/>
            <a:ext cx="4567631" cy="2064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71462"/>
            <a:ext cx="728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Anode displaced relative to the beam at </a:t>
            </a:r>
            <a:r>
              <a:rPr lang="el-GR" dirty="0" smtClean="0">
                <a:solidFill>
                  <a:srgbClr val="FF0000"/>
                </a:solidFill>
                <a:latin typeface="Times"/>
                <a:cs typeface="Times"/>
              </a:rPr>
              <a:t>δ</a:t>
            </a:r>
            <a:r>
              <a:rPr lang="en-US" dirty="0" err="1" smtClean="0">
                <a:solidFill>
                  <a:srgbClr val="FF0000"/>
                </a:solidFill>
                <a:latin typeface="Times"/>
                <a:cs typeface="Time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=2.55mm, </a:t>
            </a:r>
            <a:r>
              <a:rPr lang="el-GR" dirty="0" smtClean="0">
                <a:solidFill>
                  <a:srgbClr val="FF0000"/>
                </a:solidFill>
                <a:latin typeface="Times"/>
                <a:cs typeface="Times"/>
              </a:rPr>
              <a:t>δ</a:t>
            </a:r>
            <a:r>
              <a:rPr lang="en-US" dirty="0" err="1" smtClean="0">
                <a:solidFill>
                  <a:srgbClr val="FF0000"/>
                </a:solidFill>
                <a:latin typeface="Times"/>
                <a:cs typeface="Times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=-2.1mm</a:t>
            </a:r>
            <a:endParaRPr lang="en-US" i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4421" y="1354511"/>
            <a:ext cx="250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"/>
                <a:cs typeface="Times"/>
              </a:rPr>
              <a:t>The underlying model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54420" y="3244334"/>
            <a:ext cx="351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"/>
                <a:cs typeface="Times"/>
              </a:rPr>
              <a:t>Change the pillars orientation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54421" y="5402842"/>
            <a:ext cx="478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"/>
                <a:cs typeface="Times"/>
              </a:rPr>
              <a:t>Change the pillars radial coordinate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68124" y="1354511"/>
            <a:ext cx="79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F=1.7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68124" y="3244334"/>
            <a:ext cx="79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F=1.7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0524" y="5218176"/>
            <a:ext cx="79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F=1.7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1266"/>
            <a:ext cx="540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Systematical Errors:</a:t>
            </a:r>
            <a:endParaRPr lang="en-US" b="1" i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3" name="Picture 2" descr="Screen Shot 2017-01-21 at 4.37.36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231" y="-1"/>
            <a:ext cx="2261286" cy="2324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1462"/>
            <a:ext cx="728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Anode displaced relative to the beam at </a:t>
            </a:r>
            <a:r>
              <a:rPr lang="el-GR" dirty="0" smtClean="0">
                <a:solidFill>
                  <a:srgbClr val="FF0000"/>
                </a:solidFill>
                <a:latin typeface="Times"/>
                <a:cs typeface="Times"/>
              </a:rPr>
              <a:t>δ</a:t>
            </a:r>
            <a:r>
              <a:rPr lang="en-US" dirty="0" err="1" smtClean="0">
                <a:solidFill>
                  <a:srgbClr val="FF0000"/>
                </a:solidFill>
                <a:latin typeface="Times"/>
                <a:cs typeface="Time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=2.5mm, </a:t>
            </a:r>
            <a:r>
              <a:rPr lang="el-GR" dirty="0" smtClean="0">
                <a:solidFill>
                  <a:srgbClr val="FF0000"/>
                </a:solidFill>
                <a:latin typeface="Times"/>
                <a:cs typeface="Times"/>
              </a:rPr>
              <a:t>δ</a:t>
            </a:r>
            <a:r>
              <a:rPr lang="en-US" dirty="0" err="1" smtClean="0">
                <a:solidFill>
                  <a:srgbClr val="FF0000"/>
                </a:solidFill>
                <a:latin typeface="Times"/>
                <a:cs typeface="Times"/>
              </a:rPr>
              <a:t>y</a:t>
            </a:r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=-2.1mm</a:t>
            </a:r>
            <a:endParaRPr lang="en-US" i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5" name="Picture 4" descr="Screen Shot 2017-01-23 at 12.22.50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55" y="640794"/>
            <a:ext cx="5962110" cy="3313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4296" y="2324786"/>
            <a:ext cx="79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F=2.2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4723" y="2459503"/>
            <a:ext cx="293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"/>
                <a:cs typeface="Times"/>
              </a:rPr>
              <a:t>Anode inefficiency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"/>
                <a:cs typeface="Times"/>
              </a:rPr>
              <a:t>( 0.5mm-wide outer ring) </a:t>
            </a:r>
            <a:endParaRPr lang="en-US" dirty="0"/>
          </a:p>
        </p:txBody>
      </p:sp>
      <p:pic>
        <p:nvPicPr>
          <p:cNvPr id="9" name="Picture 8" descr="Screen Shot 2017-01-23 at 1.59.18 μ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93" y="3954088"/>
            <a:ext cx="2630605" cy="2649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9598" y="4147714"/>
            <a:ext cx="606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Fit using a “reduced anode”  model: 4.5 mm anode radius</a:t>
            </a:r>
            <a:endParaRPr lang="en-US" b="1" i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3954088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9598" y="4637047"/>
            <a:ext cx="587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Relative Scaling: </a:t>
            </a:r>
            <a:r>
              <a:rPr lang="el-GR" dirty="0" smtClean="0">
                <a:solidFill>
                  <a:schemeClr val="accent2"/>
                </a:solidFill>
                <a:latin typeface="Times"/>
                <a:cs typeface="Times"/>
              </a:rPr>
              <a:t>χ</a:t>
            </a:r>
            <a:r>
              <a:rPr lang="el-GR" baseline="30000" dirty="0" smtClean="0">
                <a:solidFill>
                  <a:schemeClr val="accent2"/>
                </a:solidFill>
                <a:latin typeface="Times"/>
                <a:cs typeface="Times"/>
              </a:rPr>
              <a:t>2</a:t>
            </a:r>
            <a:r>
              <a:rPr lang="en-US" baseline="-25000" dirty="0" smtClean="0">
                <a:solidFill>
                  <a:schemeClr val="accent2"/>
                </a:solidFill>
                <a:latin typeface="Times"/>
                <a:cs typeface="Times"/>
              </a:rPr>
              <a:t>min</a:t>
            </a:r>
            <a:r>
              <a:rPr lang="en-US" dirty="0" smtClean="0">
                <a:solidFill>
                  <a:schemeClr val="accent2"/>
                </a:solidFill>
                <a:latin typeface="Times"/>
                <a:cs typeface="Times"/>
              </a:rPr>
              <a:t>=5</a:t>
            </a:r>
            <a:r>
              <a:rPr lang="en-US" dirty="0" smtClean="0">
                <a:solidFill>
                  <a:srgbClr val="C0504D"/>
                </a:solidFill>
                <a:latin typeface="Times"/>
                <a:cs typeface="Times"/>
              </a:rPr>
              <a:t>8.5</a:t>
            </a:r>
            <a:r>
              <a:rPr lang="el-GR" dirty="0" smtClean="0">
                <a:latin typeface="Times"/>
                <a:cs typeface="Times"/>
              </a:rPr>
              <a:t>     δ</a:t>
            </a:r>
            <a:r>
              <a:rPr lang="en-US" dirty="0" err="1" smtClean="0">
                <a:latin typeface="Times"/>
                <a:cs typeface="Times"/>
              </a:rPr>
              <a:t>x</a:t>
            </a:r>
            <a:r>
              <a:rPr lang="en-US" dirty="0" smtClean="0">
                <a:latin typeface="Times"/>
                <a:cs typeface="Times"/>
              </a:rPr>
              <a:t>=2.1  </a:t>
            </a:r>
            <a:r>
              <a:rPr lang="el-GR" dirty="0" smtClean="0">
                <a:latin typeface="Times"/>
                <a:cs typeface="Times"/>
              </a:rPr>
              <a:t>δ</a:t>
            </a:r>
            <a:r>
              <a:rPr lang="en-US" dirty="0" err="1" smtClean="0">
                <a:latin typeface="Times"/>
                <a:cs typeface="Times"/>
              </a:rPr>
              <a:t>y</a:t>
            </a:r>
            <a:r>
              <a:rPr lang="el-GR" dirty="0" smtClean="0">
                <a:latin typeface="Times"/>
                <a:cs typeface="Times"/>
              </a:rPr>
              <a:t>=-1.8</a:t>
            </a:r>
          </a:p>
          <a:p>
            <a:r>
              <a:rPr lang="en-US" dirty="0" smtClean="0">
                <a:latin typeface="Times"/>
                <a:cs typeface="Times"/>
              </a:rPr>
              <a:t>Iterative Fit</a:t>
            </a:r>
            <a:r>
              <a:rPr lang="en-US" dirty="0" smtClean="0">
                <a:solidFill>
                  <a:srgbClr val="C0504D"/>
                </a:solidFill>
                <a:latin typeface="Times"/>
                <a:cs typeface="Times"/>
              </a:rPr>
              <a:t>: </a:t>
            </a:r>
            <a:r>
              <a:rPr lang="el-GR" dirty="0" smtClean="0">
                <a:solidFill>
                  <a:srgbClr val="C0504D"/>
                </a:solidFill>
                <a:latin typeface="Times"/>
                <a:cs typeface="Times"/>
              </a:rPr>
              <a:t>χ</a:t>
            </a:r>
            <a:r>
              <a:rPr lang="el-GR" baseline="30000" dirty="0" smtClean="0">
                <a:solidFill>
                  <a:srgbClr val="C0504D"/>
                </a:solidFill>
                <a:latin typeface="Times"/>
                <a:cs typeface="Times"/>
              </a:rPr>
              <a:t>2</a:t>
            </a:r>
            <a:r>
              <a:rPr lang="en-US" baseline="-25000" dirty="0" smtClean="0">
                <a:solidFill>
                  <a:srgbClr val="C0504D"/>
                </a:solidFill>
                <a:latin typeface="Times"/>
                <a:cs typeface="Times"/>
              </a:rPr>
              <a:t>min</a:t>
            </a:r>
            <a:r>
              <a:rPr lang="en-US" dirty="0" smtClean="0">
                <a:solidFill>
                  <a:srgbClr val="C0504D"/>
                </a:solidFill>
                <a:latin typeface="Times"/>
                <a:cs typeface="Times"/>
              </a:rPr>
              <a:t>=61</a:t>
            </a:r>
            <a:r>
              <a:rPr lang="el-GR" dirty="0" smtClean="0">
                <a:solidFill>
                  <a:srgbClr val="C0504D"/>
                </a:solidFill>
                <a:latin typeface="Times"/>
                <a:cs typeface="Times"/>
              </a:rPr>
              <a:t>     </a:t>
            </a:r>
            <a:r>
              <a:rPr lang="el-GR" dirty="0" smtClean="0">
                <a:latin typeface="Times"/>
                <a:cs typeface="Times"/>
              </a:rPr>
              <a:t>δ</a:t>
            </a:r>
            <a:r>
              <a:rPr lang="en-US" dirty="0" err="1" smtClean="0">
                <a:latin typeface="Times"/>
                <a:cs typeface="Times"/>
              </a:rPr>
              <a:t>x</a:t>
            </a:r>
            <a:r>
              <a:rPr lang="en-US" dirty="0" smtClean="0">
                <a:latin typeface="Times"/>
                <a:cs typeface="Times"/>
              </a:rPr>
              <a:t>=2.1  </a:t>
            </a:r>
            <a:r>
              <a:rPr lang="el-GR" dirty="0" smtClean="0">
                <a:latin typeface="Times"/>
                <a:cs typeface="Times"/>
              </a:rPr>
              <a:t>δ</a:t>
            </a:r>
            <a:r>
              <a:rPr lang="en-US" dirty="0" err="1" smtClean="0">
                <a:latin typeface="Times"/>
                <a:cs typeface="Times"/>
              </a:rPr>
              <a:t>y</a:t>
            </a:r>
            <a:r>
              <a:rPr lang="el-GR" dirty="0" smtClean="0">
                <a:latin typeface="Times"/>
                <a:cs typeface="Times"/>
              </a:rPr>
              <a:t>=-1.</a:t>
            </a:r>
            <a:r>
              <a:rPr lang="en-US" dirty="0" smtClean="0">
                <a:latin typeface="Times"/>
                <a:cs typeface="Times"/>
              </a:rPr>
              <a:t>7</a:t>
            </a:r>
            <a:endParaRPr lang="el-GR" dirty="0" smtClean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9598" y="6116713"/>
            <a:ext cx="567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It finds a different minimum with larger Chi2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But …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6640" y="5283378"/>
            <a:ext cx="6587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Compare with “full anode” results</a:t>
            </a:r>
            <a:endParaRPr lang="el-GR" dirty="0" smtClean="0">
              <a:latin typeface="Times"/>
              <a:cs typeface="Times"/>
            </a:endParaRPr>
          </a:p>
          <a:p>
            <a:r>
              <a:rPr lang="el-GR" dirty="0" smtClean="0">
                <a:solidFill>
                  <a:srgbClr val="C0504D"/>
                </a:solidFill>
                <a:latin typeface="Times"/>
                <a:cs typeface="Times"/>
              </a:rPr>
              <a:t>χ</a:t>
            </a:r>
            <a:r>
              <a:rPr lang="el-GR" baseline="30000" dirty="0" smtClean="0">
                <a:solidFill>
                  <a:srgbClr val="C0504D"/>
                </a:solidFill>
                <a:latin typeface="Times"/>
                <a:cs typeface="Times"/>
              </a:rPr>
              <a:t>2</a:t>
            </a:r>
            <a:r>
              <a:rPr lang="en-US" baseline="-25000" dirty="0" smtClean="0">
                <a:solidFill>
                  <a:srgbClr val="C0504D"/>
                </a:solidFill>
                <a:latin typeface="Times"/>
                <a:cs typeface="Times"/>
              </a:rPr>
              <a:t>min</a:t>
            </a:r>
            <a:r>
              <a:rPr lang="en-US" dirty="0" smtClean="0">
                <a:solidFill>
                  <a:srgbClr val="C0504D"/>
                </a:solidFill>
                <a:latin typeface="Times"/>
                <a:cs typeface="Times"/>
              </a:rPr>
              <a:t>=54 </a:t>
            </a:r>
            <a:r>
              <a:rPr lang="el-GR" dirty="0" smtClean="0">
                <a:solidFill>
                  <a:srgbClr val="C0504D"/>
                </a:solidFill>
                <a:latin typeface="Times"/>
                <a:cs typeface="Times"/>
              </a:rPr>
              <a:t>,</a:t>
            </a:r>
            <a:r>
              <a:rPr lang="en-US" dirty="0" smtClean="0">
                <a:solidFill>
                  <a:srgbClr val="C0504D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2.3mm&lt;</a:t>
            </a:r>
            <a:r>
              <a:rPr lang="el-GR" dirty="0" smtClean="0">
                <a:latin typeface="Times"/>
                <a:cs typeface="Times"/>
              </a:rPr>
              <a:t>δ</a:t>
            </a:r>
            <a:r>
              <a:rPr lang="en-US" dirty="0" err="1" smtClean="0">
                <a:latin typeface="Times"/>
                <a:cs typeface="Times"/>
              </a:rPr>
              <a:t>x</a:t>
            </a:r>
            <a:r>
              <a:rPr lang="en-US" dirty="0" smtClean="0">
                <a:latin typeface="Times"/>
                <a:cs typeface="Times"/>
              </a:rPr>
              <a:t>&lt;2.6mm and -2.4mm&lt;</a:t>
            </a:r>
            <a:r>
              <a:rPr lang="el-GR" dirty="0" smtClean="0">
                <a:latin typeface="Times"/>
                <a:cs typeface="Times"/>
              </a:rPr>
              <a:t>δ</a:t>
            </a:r>
            <a:r>
              <a:rPr lang="en-US" dirty="0" err="1" smtClean="0">
                <a:latin typeface="Times"/>
                <a:cs typeface="Times"/>
              </a:rPr>
              <a:t>y</a:t>
            </a:r>
            <a:r>
              <a:rPr lang="en-US" dirty="0" smtClean="0">
                <a:latin typeface="Times"/>
                <a:cs typeface="Times"/>
              </a:rPr>
              <a:t>&lt;-2.0mm</a:t>
            </a:r>
            <a:r>
              <a:rPr lang="el-GR" dirty="0" smtClean="0">
                <a:latin typeface="Times"/>
                <a:cs typeface="Times"/>
              </a:rPr>
              <a:t> @ 68.3% </a:t>
            </a:r>
            <a:r>
              <a:rPr lang="en-US" dirty="0" smtClean="0">
                <a:latin typeface="Times"/>
                <a:cs typeface="Times"/>
              </a:rPr>
              <a:t>CL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3 at 3.02.56 μ.μ..png"/>
          <p:cNvPicPr>
            <a:picLocks noChangeAspect="1"/>
          </p:cNvPicPr>
          <p:nvPr/>
        </p:nvPicPr>
        <p:blipFill>
          <a:blip r:embed="rId3"/>
          <a:srcRect t="6623"/>
          <a:stretch>
            <a:fillRect/>
          </a:stretch>
        </p:blipFill>
        <p:spPr>
          <a:xfrm>
            <a:off x="0" y="33759"/>
            <a:ext cx="5658479" cy="2986047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31297" y="1394847"/>
            <a:ext cx="79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F=1.8</a:t>
            </a:r>
            <a:endParaRPr lang="en-US" dirty="0"/>
          </a:p>
        </p:txBody>
      </p:sp>
      <p:pic>
        <p:nvPicPr>
          <p:cNvPr id="4" name="Picture 3" descr="Screen Shot 2017-01-23 at 2.53.29 μ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23" y="3148743"/>
            <a:ext cx="3092012" cy="312529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49138" y="4366048"/>
            <a:ext cx="232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In  good agreement with the </a:t>
            </a:r>
            <a:r>
              <a:rPr lang="en-US" dirty="0" err="1" smtClean="0">
                <a:latin typeface="Times"/>
                <a:cs typeface="Times"/>
              </a:rPr>
              <a:t>spe</a:t>
            </a:r>
            <a:r>
              <a:rPr lang="en-US" dirty="0" smtClean="0">
                <a:latin typeface="Times"/>
                <a:cs typeface="Times"/>
              </a:rPr>
              <a:t> results</a:t>
            </a:r>
            <a:endParaRPr lang="en-US" dirty="0">
              <a:latin typeface="Times"/>
              <a:cs typeface="Times"/>
            </a:endParaRP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2423641" y="5012379"/>
          <a:ext cx="2711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Equation" r:id="rId5" imgW="1866900" imgH="254000" progId="Equation.DSMT4">
                  <p:embed/>
                </p:oleObj>
              </mc:Choice>
              <mc:Fallback>
                <p:oleObj name="Equation" r:id="rId5" imgW="1866900" imgH="2540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641" y="5012379"/>
                        <a:ext cx="27114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192" y="6211669"/>
            <a:ext cx="890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The fit is much more sensitive to the “number of </a:t>
            </a:r>
            <a:r>
              <a:rPr lang="en-US" b="1" dirty="0" err="1" smtClean="0">
                <a:solidFill>
                  <a:srgbClr val="FF0000"/>
                </a:solidFill>
                <a:latin typeface="Times"/>
                <a:cs typeface="Times"/>
              </a:rPr>
              <a:t>pes</a:t>
            </a: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 per track distribution” than to the real misplacement of the anode </a:t>
            </a:r>
            <a:r>
              <a:rPr lang="en-US" b="1" dirty="0" err="1" smtClean="0">
                <a:solidFill>
                  <a:srgbClr val="FF0000"/>
                </a:solidFill>
                <a:latin typeface="Times"/>
                <a:cs typeface="Times"/>
              </a:rPr>
              <a:t>wrt</a:t>
            </a: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 the beam (i.e. we estimate an effective position !!!) 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9672" y="773298"/>
            <a:ext cx="336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Fit Results using the  “reduced anode” model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pic>
        <p:nvPicPr>
          <p:cNvPr id="10" name="Picture 9" descr="Screen Shot 2017-01-22 at 12.13.34 μ.μ..png"/>
          <p:cNvPicPr>
            <a:picLocks noChangeAspect="1"/>
          </p:cNvPicPr>
          <p:nvPr/>
        </p:nvPicPr>
        <p:blipFill>
          <a:blip r:embed="rId6"/>
          <a:srcRect l="47174" t="2084" b="46897"/>
          <a:stretch>
            <a:fillRect/>
          </a:stretch>
        </p:blipFill>
        <p:spPr>
          <a:xfrm>
            <a:off x="6177889" y="2498736"/>
            <a:ext cx="2966111" cy="28819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423641" y="2245022"/>
            <a:ext cx="4377128" cy="1549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183041">
            <a:off x="3693089" y="3200624"/>
            <a:ext cx="288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Very similar with the “full anode model”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"/>
              <a:cs typeface="Time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78873" y="3234954"/>
            <a:ext cx="2019287" cy="139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381" y="219300"/>
            <a:ext cx="537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Calibration @ Other Working Points</a:t>
            </a:r>
            <a:r>
              <a:rPr lang="el-GR" dirty="0" smtClean="0">
                <a:solidFill>
                  <a:srgbClr val="FF0000"/>
                </a:solidFill>
                <a:latin typeface="Times"/>
                <a:cs typeface="Times"/>
              </a:rPr>
              <a:t> - </a:t>
            </a: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PRELIMINARY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03924" y="1071881"/>
          <a:ext cx="7380516" cy="458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087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3747597773"/>
                    </a:ext>
                  </a:extLst>
                </a:gridCol>
                <a:gridCol w="685866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3550793243"/>
                    </a:ext>
                  </a:extLst>
                </a:gridCol>
                <a:gridCol w="586465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4141905274"/>
                    </a:ext>
                  </a:extLst>
                </a:gridCol>
                <a:gridCol w="882183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491290144"/>
                    </a:ext>
                  </a:extLst>
                </a:gridCol>
                <a:gridCol w="882183"/>
                <a:gridCol w="882183"/>
                <a:gridCol w="882183"/>
                <a:gridCol w="882183"/>
                <a:gridCol w="882183"/>
              </a:tblGrid>
              <a:tr h="290742">
                <a:tc grid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err="1" smtClean="0"/>
                        <a:t>Muon</a:t>
                      </a:r>
                      <a:r>
                        <a:rPr lang="en-GB" sz="1200" b="1" dirty="0" smtClean="0"/>
                        <a:t> Run</a:t>
                      </a:r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SPE Run – </a:t>
                      </a:r>
                      <a:r>
                        <a:rPr lang="en-GB" sz="1200" b="1" dirty="0" err="1" smtClean="0"/>
                        <a:t>Polya</a:t>
                      </a:r>
                      <a:r>
                        <a:rPr lang="en-GB" sz="1200" b="1" dirty="0" smtClean="0"/>
                        <a:t> Fit</a:t>
                      </a:r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Parameters</a:t>
                      </a:r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Run Number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PS2</a:t>
                      </a:r>
                      <a:r>
                        <a:rPr lang="en-US" sz="1200" b="1" baseline="0" dirty="0" smtClean="0"/>
                        <a:t> Mesh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PS2</a:t>
                      </a:r>
                      <a:r>
                        <a:rPr lang="en-US" sz="1200" b="1" baseline="0" dirty="0" smtClean="0"/>
                        <a:t> Drift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E[Q]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V[Q]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 smtClean="0"/>
                        <a:t>Q</a:t>
                      </a:r>
                      <a:r>
                        <a:rPr lang="en-GB" sz="1200" b="1" baseline="-25000" dirty="0" err="1" smtClean="0"/>
                        <a:t>e</a:t>
                      </a:r>
                      <a:endParaRPr lang="en-GB" sz="12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 smtClean="0"/>
                        <a:t>V</a:t>
                      </a:r>
                      <a:r>
                        <a:rPr lang="en-GB" sz="1200" b="1" baseline="-25000" dirty="0" err="1" smtClean="0"/>
                        <a:t>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rgbClr val="C0504D"/>
                          </a:solidFill>
                        </a:rPr>
                        <a:t> &lt;</a:t>
                      </a:r>
                      <a:r>
                        <a:rPr lang="el-GR" sz="1200" b="1" baseline="0" dirty="0" smtClean="0">
                          <a:solidFill>
                            <a:srgbClr val="C0504D"/>
                          </a:solidFill>
                        </a:rPr>
                        <a:t>Ν</a:t>
                      </a:r>
                      <a:r>
                        <a:rPr lang="en-US" sz="1200" b="1" baseline="-25000" dirty="0" err="1" smtClean="0">
                          <a:solidFill>
                            <a:srgbClr val="C0504D"/>
                          </a:solidFill>
                        </a:rPr>
                        <a:t>pe-obs</a:t>
                      </a:r>
                      <a:r>
                        <a:rPr lang="en-US" sz="1200" b="1" baseline="-25000" dirty="0" smtClean="0">
                          <a:solidFill>
                            <a:srgbClr val="C0504D"/>
                          </a:solidFill>
                        </a:rPr>
                        <a:t>.</a:t>
                      </a:r>
                      <a:r>
                        <a:rPr lang="en-US" sz="1200" b="1" baseline="0" dirty="0" smtClean="0">
                          <a:solidFill>
                            <a:srgbClr val="C0504D"/>
                          </a:solidFill>
                        </a:rPr>
                        <a:t>&gt;</a:t>
                      </a:r>
                    </a:p>
                    <a:p>
                      <a:pPr algn="ctr"/>
                      <a:r>
                        <a:rPr lang="en-GB" sz="1200" b="1" baseline="0" dirty="0" smtClean="0">
                          <a:solidFill>
                            <a:srgbClr val="C0504D"/>
                          </a:solidFill>
                        </a:rPr>
                        <a:t>± 0.5</a:t>
                      </a:r>
                      <a:endParaRPr lang="en-GB" sz="1200" b="1" baseline="0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Θ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>
                          <a:solidFill>
                            <a:srgbClr val="C0504D"/>
                          </a:solidFill>
                        </a:rPr>
                        <a:t>± 0.</a:t>
                      </a:r>
                      <a:r>
                        <a:rPr lang="el-GR" sz="1200" b="1" baseline="0" dirty="0" smtClean="0">
                          <a:solidFill>
                            <a:srgbClr val="C0504D"/>
                          </a:solidFill>
                        </a:rPr>
                        <a:t>3 (??)</a:t>
                      </a:r>
                      <a:endParaRPr lang="en-GB" sz="1200" b="1" baseline="0" dirty="0" smtClean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196603757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277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+450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-325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684029922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278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+450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-300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556747939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279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+425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-325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370995049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280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+425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-300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757841339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281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+425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-350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663822982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282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+450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-275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793844492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284</a:t>
                      </a:r>
                      <a:endParaRPr lang="en-GB" sz="12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+450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-350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13.8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53.9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0.81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C0504D"/>
                          </a:solidFill>
                        </a:rPr>
                        <a:t>9.3</a:t>
                      </a:r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1.8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333049108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285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+475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1.94</a:t>
                      </a:r>
                      <a:r>
                        <a:rPr lang="en-GB" sz="1200" b="1" baseline="0" dirty="0" smtClean="0">
                          <a:solidFill>
                            <a:srgbClr val="C0504D"/>
                          </a:solidFill>
                        </a:rPr>
                        <a:t>± 0.02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504D"/>
                          </a:solidFill>
                        </a:rPr>
                        <a:t>Syst. error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504D"/>
                          </a:solidFill>
                        </a:rPr>
                        <a:t>1.75</a:t>
                      </a:r>
                      <a:r>
                        <a:rPr lang="en-GB" sz="1200" b="1" baseline="0" dirty="0" smtClean="0">
                          <a:solidFill>
                            <a:srgbClr val="C0504D"/>
                          </a:solidFill>
                        </a:rPr>
                        <a:t>±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1.07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0.35</a:t>
                      </a:r>
                      <a:r>
                        <a:rPr lang="en-GB" sz="1200" b="1" baseline="0" dirty="0" smtClean="0">
                          <a:solidFill>
                            <a:srgbClr val="C0504D"/>
                          </a:solidFill>
                        </a:rPr>
                        <a:t>± 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C0504D"/>
                          </a:solidFill>
                        </a:rPr>
                        <a:t>5.</a:t>
                      </a:r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2.2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3001601021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286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+475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-275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3,4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3.24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C0504D"/>
                          </a:solidFill>
                        </a:rPr>
                        <a:t>6.7</a:t>
                      </a:r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866946246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287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+475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-300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6.51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12.5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0.29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C0504D"/>
                          </a:solidFill>
                        </a:rPr>
                        <a:t>8.1</a:t>
                      </a:r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1.2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50389908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288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+475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-325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13.5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53.7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1.36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0.81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C0504D"/>
                          </a:solidFill>
                        </a:rPr>
                        <a:t>9.9</a:t>
                      </a:r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1.3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2116941046"/>
                  </a:ext>
                </a:extLst>
              </a:tr>
              <a:tr h="29074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289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+450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-325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183527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176" y="2405529"/>
            <a:ext cx="760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Studies with the Laser – Calibration Data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2-15 at 1.50.27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96" y="2387198"/>
            <a:ext cx="2535643" cy="2553375"/>
          </a:xfrm>
          <a:prstGeom prst="rect">
            <a:avLst/>
          </a:prstGeom>
        </p:spPr>
      </p:pic>
      <p:pic>
        <p:nvPicPr>
          <p:cNvPr id="6" name="Picture 5" descr="Screen Shot 2017-02-15 at 2.07.12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930" y="1188843"/>
            <a:ext cx="4733485" cy="4748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96" y="522941"/>
            <a:ext cx="822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Very good agreement between the different timing methods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20878" y="212835"/>
            <a:ext cx="6778626" cy="3342586"/>
            <a:chOff x="820878" y="493431"/>
            <a:chExt cx="6778626" cy="3342586"/>
          </a:xfrm>
        </p:grpSpPr>
        <p:pic>
          <p:nvPicPr>
            <p:cNvPr id="2" name="Picture 1" descr="Screen Shot 2017-02-16 at 3.38.22 μ.μ..png"/>
            <p:cNvPicPr>
              <a:picLocks noChangeAspect="1"/>
            </p:cNvPicPr>
            <p:nvPr/>
          </p:nvPicPr>
          <p:blipFill>
            <a:blip r:embed="rId3"/>
            <a:srcRect t="5396" b="45865"/>
            <a:stretch>
              <a:fillRect/>
            </a:stretch>
          </p:blipFill>
          <p:spPr>
            <a:xfrm>
              <a:off x="820878" y="493431"/>
              <a:ext cx="6778626" cy="3342586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rot="5400000">
              <a:off x="5818481" y="2584449"/>
              <a:ext cx="524272" cy="4061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172915" y="2126626"/>
              <a:ext cx="502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?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3234136" y="1343909"/>
              <a:ext cx="398729" cy="2215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32864" y="1174075"/>
              <a:ext cx="2384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/>
                  <a:cs typeface="Times New Roman"/>
                </a:rPr>
                <a:t>Single Gaussian Fit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340809" y="0"/>
            <a:ext cx="4230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RUN 25-01-2017_CF4-0.2C2H6  600-500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Screen Shot 2017-02-16 at 5.28.01 μ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367" y="582078"/>
            <a:ext cx="3424056" cy="9624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283673" y="1284836"/>
            <a:ext cx="509487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7-02-16 at 5.06.00 μ.μ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90503"/>
            <a:ext cx="3134777" cy="3252219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124703" y="4690454"/>
          <a:ext cx="90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901700" imgH="393700" progId="Equation.DSMT4">
                  <p:embed/>
                </p:oleObj>
              </mc:Choice>
              <mc:Fallback>
                <p:oleObj name="Equation" r:id="rId6" imgW="901700" imgH="3937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703" y="4690454"/>
                        <a:ext cx="901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Screen Shot 2017-02-16 at 5.39.03 μ.μ.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12" y="3359647"/>
            <a:ext cx="3321352" cy="33136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75504" y="4179411"/>
            <a:ext cx="2156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0.04V &lt;  </a:t>
            </a:r>
            <a:r>
              <a:rPr lang="en-US" sz="1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1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0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-peak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&lt; 0.05V</a:t>
            </a:r>
            <a:endParaRPr lang="en-US" sz="1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0150" y="5715308"/>
            <a:ext cx="2156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0.25V &lt;  </a:t>
            </a:r>
            <a:r>
              <a:rPr lang="en-US" sz="1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1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0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-peak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&lt; 0.30V</a:t>
            </a:r>
            <a:endParaRPr lang="en-US" sz="1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6 at 5.06.17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93" y="657854"/>
            <a:ext cx="5811011" cy="6022928"/>
          </a:xfrm>
          <a:prstGeom prst="rect">
            <a:avLst/>
          </a:prstGeom>
        </p:spPr>
      </p:pic>
      <p:pic>
        <p:nvPicPr>
          <p:cNvPr id="3" name="Picture 2" descr="Screen Shot 2017-02-16 at 5.28.01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012"/>
            <a:ext cx="4383957" cy="1232288"/>
          </a:xfrm>
          <a:prstGeom prst="rect">
            <a:avLst/>
          </a:prstGeom>
        </p:spPr>
      </p:pic>
      <p:pic>
        <p:nvPicPr>
          <p:cNvPr id="4" name="Picture 3" descr="Screen Shot 2017-02-16 at 5.27.30 μ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989" y="4290704"/>
            <a:ext cx="4376489" cy="1127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6 at 5.06.31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785" y="614360"/>
            <a:ext cx="5350421" cy="5629279"/>
          </a:xfrm>
          <a:prstGeom prst="rect">
            <a:avLst/>
          </a:prstGeom>
        </p:spPr>
      </p:pic>
      <p:pic>
        <p:nvPicPr>
          <p:cNvPr id="3" name="Picture 2" descr="Screen Shot 2017-02-16 at 5.39.03 μ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36" y="2019591"/>
            <a:ext cx="2825343" cy="2818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0115" y="2627483"/>
            <a:ext cx="1692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0.04V &lt;  </a:t>
            </a:r>
            <a:r>
              <a:rPr lang="en-US" sz="1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1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0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-peak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&lt; 0.05V</a:t>
            </a:r>
            <a:endParaRPr lang="en-US" sz="1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115" y="3917159"/>
            <a:ext cx="1692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0.25V &lt;  </a:t>
            </a:r>
            <a:r>
              <a:rPr lang="en-US" sz="1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10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0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-peak </a:t>
            </a:r>
            <a:r>
              <a:rPr lang="en-US" sz="1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&lt; 0.30V</a:t>
            </a:r>
            <a:endParaRPr lang="en-US" sz="1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875338" y="3035300"/>
          <a:ext cx="91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5" imgW="914400" imgH="393700" progId="Equation.DSMT4">
                  <p:embed/>
                </p:oleObj>
              </mc:Choice>
              <mc:Fallback>
                <p:oleObj name="Equation" r:id="rId5" imgW="914400" imgH="3937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3035300"/>
                        <a:ext cx="914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007" y="486959"/>
            <a:ext cx="665539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Four +1 Fitting Strategies give the same results  </a:t>
            </a:r>
            <a:br>
              <a:rPr lang="en-US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Timing at C.F. (20% of the Peak)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Global  Sigmoid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Earlier Sigmoid </a:t>
            </a:r>
          </a:p>
          <a:p>
            <a:r>
              <a:rPr lang="en-US" sz="1200" b="1" dirty="0" smtClean="0"/>
              <a:t>(the inflection point is also a middle point)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Polynomial Fit up to the inflection Point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Linear Interpolation </a:t>
            </a:r>
          </a:p>
        </p:txBody>
      </p:sp>
      <p:pic>
        <p:nvPicPr>
          <p:cNvPr id="4" name="Picture 3" descr="Screen Shot 2016-11-15 at 11.09.06 π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932" y="38196"/>
            <a:ext cx="4039068" cy="39602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15281" y="1317653"/>
            <a:ext cx="2889651" cy="4965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2954" y="2902655"/>
            <a:ext cx="2902781" cy="1909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6-11-15 at 11.09.34 π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544" y="4170219"/>
            <a:ext cx="2546381" cy="24461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239589" y="3998427"/>
            <a:ext cx="1671009" cy="98573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63545" y="5117839"/>
            <a:ext cx="3447053" cy="3819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58854" y="3262598"/>
          <a:ext cx="1206411" cy="33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5" imgW="1473200" imgH="406400" progId="Equation.DSMT4">
                  <p:embed/>
                </p:oleObj>
              </mc:Choice>
              <mc:Fallback>
                <p:oleObj name="Equation" r:id="rId5" imgW="1473200" imgH="4064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54" y="3262598"/>
                        <a:ext cx="1206411" cy="3328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366326" y="2081508"/>
            <a:ext cx="3647574" cy="219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5548" y="5288274"/>
            <a:ext cx="520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 extra strategy… Fit based on the average shape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See later….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Screen Shot 2016-11-15 at 11.10.08 π.μ.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647" y="5594309"/>
            <a:ext cx="2469942" cy="12636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6588" y="67764"/>
            <a:ext cx="476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REMINDER: FITS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6 at 6.39.57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50" y="0"/>
            <a:ext cx="3570844" cy="3539708"/>
          </a:xfrm>
          <a:prstGeom prst="rect">
            <a:avLst/>
          </a:prstGeom>
        </p:spPr>
      </p:pic>
      <p:pic>
        <p:nvPicPr>
          <p:cNvPr id="3" name="Picture 2" descr="Screen Shot 2017-02-18 at 8.14.41 π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782" y="163475"/>
            <a:ext cx="3314851" cy="3298055"/>
          </a:xfrm>
          <a:prstGeom prst="rect">
            <a:avLst/>
          </a:prstGeom>
        </p:spPr>
      </p:pic>
      <p:pic>
        <p:nvPicPr>
          <p:cNvPr id="4" name="Picture 3" descr="Screen Shot 2017-02-18 at 8.23.27 π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501" y="3454150"/>
            <a:ext cx="3314851" cy="335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2655" y="0"/>
            <a:ext cx="105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600-425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042367" y="3471503"/>
            <a:ext cx="6641203" cy="25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7-02-16 at 5.06.17 μ.μ..png"/>
          <p:cNvPicPr>
            <a:picLocks noChangeAspect="1"/>
          </p:cNvPicPr>
          <p:nvPr/>
        </p:nvPicPr>
        <p:blipFill>
          <a:blip r:embed="rId5"/>
          <a:srcRect t="51963"/>
          <a:stretch>
            <a:fillRect/>
          </a:stretch>
        </p:blipFill>
        <p:spPr>
          <a:xfrm>
            <a:off x="-12411" y="4632409"/>
            <a:ext cx="4362806" cy="2172269"/>
          </a:xfrm>
          <a:prstGeom prst="rect">
            <a:avLst/>
          </a:prstGeom>
        </p:spPr>
      </p:pic>
      <p:pic>
        <p:nvPicPr>
          <p:cNvPr id="9" name="Picture 8" descr="Screen Shot 2017-02-16 at 5.27.30 μ.μ.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11406" y="3846384"/>
            <a:ext cx="3050388" cy="7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2-18 at 5.19.22 μ.μ..png"/>
          <p:cNvPicPr>
            <a:picLocks noChangeAspect="1"/>
          </p:cNvPicPr>
          <p:nvPr/>
        </p:nvPicPr>
        <p:blipFill>
          <a:blip r:embed="rId3"/>
          <a:srcRect t="6659"/>
          <a:stretch>
            <a:fillRect/>
          </a:stretch>
        </p:blipFill>
        <p:spPr>
          <a:xfrm>
            <a:off x="4572000" y="520679"/>
            <a:ext cx="4572000" cy="434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888" y="4835234"/>
            <a:ext cx="2895830" cy="1959891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17823174">
            <a:off x="7022017" y="5575762"/>
            <a:ext cx="666360" cy="80180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69182" y="5497602"/>
            <a:ext cx="130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Times"/>
                <a:cs typeface="Times"/>
              </a:rPr>
              <a:t>CF4/600 V</a:t>
            </a:r>
            <a:endParaRPr lang="en-US" b="1" dirty="0">
              <a:solidFill>
                <a:srgbClr val="C0504D"/>
              </a:solidFill>
              <a:latin typeface="Times"/>
              <a:cs typeface="Time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6926662" y="4251547"/>
            <a:ext cx="1549104" cy="94300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9515" y="54256"/>
            <a:ext cx="758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Resolution dependence  on the </a:t>
            </a:r>
            <a:r>
              <a:rPr lang="en-US" dirty="0" err="1" smtClean="0"/>
              <a:t>e</a:t>
            </a:r>
            <a:r>
              <a:rPr lang="en-US" dirty="0" smtClean="0"/>
              <a:t>-peak amplitude </a:t>
            </a:r>
            <a:endParaRPr lang="en-US" dirty="0"/>
          </a:p>
        </p:txBody>
      </p:sp>
      <p:pic>
        <p:nvPicPr>
          <p:cNvPr id="11" name="Picture 10" descr="Screen Shot 2017-02-18 at 5.38.35 μ.μ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81" y="1623511"/>
            <a:ext cx="4261104" cy="4243423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47191" y="905388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6" imgW="1473200" imgH="914400" progId="Equation.DSMT4">
                  <p:embed/>
                </p:oleObj>
              </mc:Choice>
              <mc:Fallback>
                <p:oleObj name="Equation" r:id="rId6" imgW="1473200" imgH="9144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191" y="905388"/>
                        <a:ext cx="1473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19032" y="2426943"/>
            <a:ext cx="7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600-425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7734" y="2425454"/>
            <a:ext cx="7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600-450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9032" y="4231738"/>
            <a:ext cx="7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600-475</a:t>
            </a:r>
            <a:endParaRPr lang="en-US" sz="1400" b="1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0391" y="4231738"/>
            <a:ext cx="7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600-500</a:t>
            </a:r>
            <a:endParaRPr lang="en-US" sz="1400" b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8 at 8.06.17 μ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95278"/>
            <a:ext cx="4340190" cy="4334171"/>
          </a:xfrm>
          <a:prstGeom prst="rect">
            <a:avLst/>
          </a:prstGeom>
        </p:spPr>
      </p:pic>
      <p:pic>
        <p:nvPicPr>
          <p:cNvPr id="3" name="Picture 2" descr="Screen Shot 2017-02-18 at 9.08.42 μ.μ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96" y="2182703"/>
            <a:ext cx="4152024" cy="4242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9594" y="3965136"/>
            <a:ext cx="303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Corrected for trigger  offsets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9515" y="54256"/>
            <a:ext cx="758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Slewing dependence  on the </a:t>
            </a:r>
            <a:r>
              <a:rPr lang="en-US" dirty="0" err="1" smtClean="0"/>
              <a:t>e</a:t>
            </a:r>
            <a:r>
              <a:rPr lang="en-US" dirty="0" smtClean="0"/>
              <a:t>-peak amplitude </a:t>
            </a:r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308100" y="1127250"/>
          <a:ext cx="175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6" imgW="1752600" imgH="444500" progId="Equation.DSMT4">
                  <p:embed/>
                </p:oleObj>
              </mc:Choice>
              <mc:Fallback>
                <p:oleObj name="Equation" r:id="rId6" imgW="1752600" imgH="4445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127250"/>
                        <a:ext cx="1752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8 at 9.08.56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32" y="1156884"/>
            <a:ext cx="5018068" cy="5105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2743" y="129705"/>
            <a:ext cx="496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Times"/>
                <a:cs typeface="Times"/>
              </a:rPr>
              <a:t>Global Corrections</a:t>
            </a:r>
            <a:endParaRPr lang="en-US" b="1" dirty="0">
              <a:solidFill>
                <a:srgbClr val="C0504D"/>
              </a:solidFill>
              <a:latin typeface="Times"/>
              <a:cs typeface="Times"/>
            </a:endParaRPr>
          </a:p>
        </p:txBody>
      </p:sp>
      <p:pic>
        <p:nvPicPr>
          <p:cNvPr id="4" name="Picture 3" descr="Screen Shot 2017-02-18 at 9.09.08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0" y="2150297"/>
            <a:ext cx="3667426" cy="3677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023" y="1156884"/>
            <a:ext cx="3610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"/>
                <a:cs typeface="Times"/>
              </a:rPr>
              <a:t>All the RUNs-600 treated using the “global” slewing and resolution parameterizations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6 at 6.39.57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52" y="2379663"/>
            <a:ext cx="3459163" cy="3429000"/>
          </a:xfrm>
          <a:prstGeom prst="rect">
            <a:avLst/>
          </a:prstGeom>
        </p:spPr>
      </p:pic>
      <p:pic>
        <p:nvPicPr>
          <p:cNvPr id="3" name="Picture 2" descr="Screen Shot 2017-02-18 at 8.14.41 π.μ..png"/>
          <p:cNvPicPr>
            <a:picLocks noChangeAspect="1"/>
          </p:cNvPicPr>
          <p:nvPr/>
        </p:nvPicPr>
        <p:blipFill>
          <a:blip r:embed="rId3"/>
          <a:srcRect t="49644"/>
          <a:stretch>
            <a:fillRect/>
          </a:stretch>
        </p:blipFill>
        <p:spPr>
          <a:xfrm>
            <a:off x="-1" y="369332"/>
            <a:ext cx="4124073" cy="2066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9101" y="0"/>
            <a:ext cx="105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600-425</a:t>
            </a:r>
            <a:endParaRPr lang="en-US" dirty="0"/>
          </a:p>
        </p:txBody>
      </p:sp>
      <p:pic>
        <p:nvPicPr>
          <p:cNvPr id="5" name="Picture 4" descr="Screen Shot 2017-02-18 at 10.30.43 π.μ..png"/>
          <p:cNvPicPr>
            <a:picLocks noChangeAspect="1"/>
          </p:cNvPicPr>
          <p:nvPr/>
        </p:nvPicPr>
        <p:blipFill>
          <a:blip r:embed="rId4"/>
          <a:srcRect b="48318"/>
          <a:stretch>
            <a:fillRect/>
          </a:stretch>
        </p:blipFill>
        <p:spPr>
          <a:xfrm>
            <a:off x="7680" y="2379663"/>
            <a:ext cx="5215172" cy="2714171"/>
          </a:xfrm>
          <a:prstGeom prst="rect">
            <a:avLst/>
          </a:prstGeom>
        </p:spPr>
      </p:pic>
      <p:pic>
        <p:nvPicPr>
          <p:cNvPr id="6" name="Picture 5" descr="Screen Shot 2017-02-18 at 9.20.52 π.μ..png"/>
          <p:cNvPicPr>
            <a:picLocks noChangeAspect="1"/>
          </p:cNvPicPr>
          <p:nvPr/>
        </p:nvPicPr>
        <p:blipFill>
          <a:blip r:embed="rId5"/>
          <a:srcRect b="48233"/>
          <a:stretch>
            <a:fillRect/>
          </a:stretch>
        </p:blipFill>
        <p:spPr>
          <a:xfrm>
            <a:off x="4284637" y="1"/>
            <a:ext cx="4613916" cy="2379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09" y="4898109"/>
            <a:ext cx="2895830" cy="1959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4637" y="6061070"/>
            <a:ext cx="439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  <a:latin typeface="Times"/>
                <a:cs typeface="Times"/>
              </a:rPr>
              <a:t>We should correct the resolution curves for threshold effects</a:t>
            </a:r>
            <a:endParaRPr lang="en-US" b="1" dirty="0">
              <a:solidFill>
                <a:srgbClr val="C0504D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7.19.00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09" y="1483830"/>
            <a:ext cx="4734198" cy="4428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926" y="452694"/>
            <a:ext cx="726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collected with different thresholds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Predicted resolutions for a global 0.018 V pulse acceptance  threshold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61" y="6249692"/>
            <a:ext cx="5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we predict?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2-19 at 8.20.33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5" y="604217"/>
            <a:ext cx="8157856" cy="374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8.21.30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4" y="255096"/>
            <a:ext cx="8435686" cy="6044896"/>
          </a:xfrm>
          <a:prstGeom prst="rect">
            <a:avLst/>
          </a:prstGeom>
        </p:spPr>
      </p:pic>
      <p:pic>
        <p:nvPicPr>
          <p:cNvPr id="3" name="Picture 2" descr="Screen Shot 2017-02-19 at 8.23.04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82" y="6065042"/>
            <a:ext cx="6261101" cy="469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362" y="5067658"/>
            <a:ext cx="4081638" cy="74191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9 at 8.23.24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4" y="584200"/>
            <a:ext cx="7112001" cy="5689600"/>
          </a:xfrm>
          <a:prstGeom prst="rect">
            <a:avLst/>
          </a:prstGeom>
        </p:spPr>
      </p:pic>
      <p:pic>
        <p:nvPicPr>
          <p:cNvPr id="3" name="Picture 2" descr="Screen Shot 2017-02-19 at 8.23.13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83" y="25400"/>
            <a:ext cx="6388100" cy="55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3592" y="3734726"/>
            <a:ext cx="5494572" cy="253907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9210" y="1397000"/>
          <a:ext cx="709079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158"/>
                <a:gridCol w="1418158"/>
                <a:gridCol w="1418158"/>
                <a:gridCol w="1418158"/>
                <a:gridCol w="141815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600-425</a:t>
                      </a:r>
                    </a:p>
                    <a:p>
                      <a:r>
                        <a:rPr lang="en-US" dirty="0" smtClean="0"/>
                        <a:t>Cut: 0.018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600-450</a:t>
                      </a:r>
                    </a:p>
                    <a:p>
                      <a:r>
                        <a:rPr lang="en-US" dirty="0" smtClean="0"/>
                        <a:t>Cut: 0.018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600-475</a:t>
                      </a:r>
                    </a:p>
                    <a:p>
                      <a:r>
                        <a:rPr lang="en-US" dirty="0" smtClean="0"/>
                        <a:t>Cut: 0.04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600-500</a:t>
                      </a:r>
                    </a:p>
                    <a:p>
                      <a:r>
                        <a:rPr lang="en-US" dirty="0" smtClean="0"/>
                        <a:t>Cut: 0.05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107±1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94.5±0.7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70.0±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62.2±0.6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“prediction”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96.2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70.6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61.4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6255" y="226773"/>
            <a:ext cx="683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C0504D"/>
                </a:solidFill>
                <a:latin typeface="Times"/>
                <a:cs typeface="Times"/>
              </a:rPr>
              <a:t>The errors are from </a:t>
            </a:r>
            <a:r>
              <a:rPr lang="en-US" b="1" dirty="0" err="1" smtClean="0">
                <a:solidFill>
                  <a:srgbClr val="C0504D"/>
                </a:solidFill>
                <a:latin typeface="Times"/>
                <a:cs typeface="Times"/>
              </a:rPr>
              <a:t>gaussian</a:t>
            </a:r>
            <a:r>
              <a:rPr lang="en-US" b="1" dirty="0" smtClean="0">
                <a:solidFill>
                  <a:srgbClr val="C0504D"/>
                </a:solidFill>
                <a:latin typeface="Times"/>
                <a:cs typeface="Times"/>
              </a:rPr>
              <a:t> fits after slewing correction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C0504D"/>
                </a:solidFill>
                <a:latin typeface="Times"/>
                <a:cs typeface="Times"/>
              </a:rPr>
              <a:t>The “prediction” is the convolution </a:t>
            </a:r>
            <a:r>
              <a:rPr lang="en-US" b="1" dirty="0" smtClean="0">
                <a:solidFill>
                  <a:srgbClr val="0000FF"/>
                </a:solidFill>
                <a:latin typeface="Times"/>
                <a:cs typeface="Times"/>
              </a:rPr>
              <a:t>of the </a:t>
            </a:r>
            <a:r>
              <a:rPr lang="en-US" b="1" dirty="0" err="1" smtClean="0">
                <a:solidFill>
                  <a:srgbClr val="0000FF"/>
                </a:solidFill>
                <a:latin typeface="Times"/>
                <a:cs typeface="Times"/>
              </a:rPr>
              <a:t>Polya</a:t>
            </a:r>
            <a:r>
              <a:rPr lang="en-US" b="1" dirty="0" smtClean="0">
                <a:solidFill>
                  <a:srgbClr val="0000FF"/>
                </a:solidFill>
                <a:latin typeface="Times"/>
                <a:cs typeface="Times"/>
              </a:rPr>
              <a:t> parameterization of the PH distribution </a:t>
            </a:r>
            <a:r>
              <a:rPr lang="en-US" b="1" dirty="0" smtClean="0">
                <a:solidFill>
                  <a:srgbClr val="C0504D"/>
                </a:solidFill>
                <a:latin typeface="Times"/>
                <a:cs typeface="Times"/>
              </a:rPr>
              <a:t>with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the resolution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vs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"/>
                <a:cs typeface="Times"/>
              </a:rPr>
              <a:t> PH parameterization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12 at 7.51.39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28" y="3666904"/>
            <a:ext cx="3151207" cy="3191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0661"/>
            <a:ext cx="464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and parameterize Slewing and Resolution as functions of the </a:t>
            </a:r>
            <a:r>
              <a:rPr lang="en-US" dirty="0" err="1" smtClean="0"/>
              <a:t>e</a:t>
            </a:r>
            <a:r>
              <a:rPr lang="en-US" dirty="0" smtClean="0"/>
              <a:t>-peak amplitude</a:t>
            </a:r>
            <a:endParaRPr lang="en-US" dirty="0"/>
          </a:p>
        </p:txBody>
      </p:sp>
      <p:pic>
        <p:nvPicPr>
          <p:cNvPr id="4" name="Picture 3" descr="Screen Shot 2016-11-12 at 7.46.05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23" y="1895057"/>
            <a:ext cx="4045224" cy="4039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1603" y="5934670"/>
            <a:ext cx="3857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Pull Distribution is Normal with mean and sigma consistent with 0 and 1 respectively 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5320" y="5565338"/>
            <a:ext cx="24348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12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corrected</a:t>
            </a:r>
            <a:r>
              <a:rPr lang="en-US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l-GR" sz="1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σ(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1200" b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peak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518001" y="4426342"/>
            <a:ext cx="412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Almost a 1/sqrt(N) behavior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Screen Shot 2016-11-12 at 4.39.56 μ.μ..png"/>
          <p:cNvPicPr>
            <a:picLocks noChangeAspect="1"/>
          </p:cNvPicPr>
          <p:nvPr/>
        </p:nvPicPr>
        <p:blipFill>
          <a:blip r:embed="rId4"/>
          <a:srcRect t="49893"/>
          <a:stretch>
            <a:fillRect/>
          </a:stretch>
        </p:blipFill>
        <p:spPr>
          <a:xfrm>
            <a:off x="4721410" y="-76377"/>
            <a:ext cx="4410090" cy="2224234"/>
          </a:xfrm>
          <a:prstGeom prst="rect">
            <a:avLst/>
          </a:prstGeom>
        </p:spPr>
      </p:pic>
      <p:pic>
        <p:nvPicPr>
          <p:cNvPr id="9" name="Picture 8" descr="Screen Shot 2016-11-12 at 5.14.05 μ.μ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28" y="1035740"/>
            <a:ext cx="2889897" cy="28568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588" y="67764"/>
            <a:ext cx="476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REMINDER: ~44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ps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per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muon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 the following Rise Time =1/R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sz="2400" b="1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6-10-12 at 2.43.45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575965"/>
            <a:ext cx="6794500" cy="3340100"/>
          </a:xfrm>
          <a:prstGeom prst="rect">
            <a:avLst/>
          </a:prstGeom>
        </p:spPr>
      </p:pic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572000" y="2168338"/>
          <a:ext cx="22558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4" imgW="1473200" imgH="406400" progId="Equation.DSMT4">
                  <p:embed/>
                </p:oleObj>
              </mc:Choice>
              <mc:Fallback>
                <p:oleObj name="Equation" r:id="rId4" imgW="1473200" imgH="4064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68338"/>
                        <a:ext cx="225583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326776" y="1090706"/>
          <a:ext cx="2819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5" imgW="1879600" imgH="520700" progId="Equation.DSMT4">
                  <p:embed/>
                </p:oleObj>
              </mc:Choice>
              <mc:Fallback>
                <p:oleObj name="Equation" r:id="rId5" imgW="1879600" imgH="520700" progId="Equation.DSMT4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776" y="1090706"/>
                        <a:ext cx="28194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326776" y="3916065"/>
          <a:ext cx="52197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6" imgW="3479800" imgH="1778000" progId="Equation.DSMT4">
                  <p:embed/>
                </p:oleObj>
              </mc:Choice>
              <mc:Fallback>
                <p:oleObj name="Equation" r:id="rId6" imgW="3479800" imgH="1778000" progId="Equation.DSMT4">
                  <p:embed/>
                  <p:pic>
                    <p:nvPicPr>
                      <p:cNvPr id="0" name="AutoShap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776" y="3916065"/>
                        <a:ext cx="52197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490" y="188863"/>
            <a:ext cx="384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RUN 25-01-2017_cf4-0.2c2h6_600-500</a:t>
            </a:r>
            <a:endParaRPr lang="en-US" dirty="0"/>
          </a:p>
        </p:txBody>
      </p:sp>
      <p:pic>
        <p:nvPicPr>
          <p:cNvPr id="3" name="Picture 2" descr="Screen Shot 2017-02-21 at 2.53.37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56" y="722546"/>
            <a:ext cx="5883088" cy="5850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823" y="722546"/>
            <a:ext cx="27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0.05V &lt;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&lt; 0.06V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4367" y="690280"/>
            <a:ext cx="27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0.10V &lt;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&lt; 0.11V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2823" y="6203799"/>
            <a:ext cx="27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0.18V &lt;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&lt; 0.20V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388465"/>
            <a:ext cx="27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0.25V &lt;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&lt; 0.35V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1 at 12.20.31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3" y="795320"/>
            <a:ext cx="4494337" cy="4446984"/>
          </a:xfrm>
          <a:prstGeom prst="rect">
            <a:avLst/>
          </a:prstGeom>
        </p:spPr>
      </p:pic>
      <p:pic>
        <p:nvPicPr>
          <p:cNvPr id="3" name="Picture 2" descr="Screen Shot 2017-02-21 at 12.29.19 π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802" y="667040"/>
            <a:ext cx="4680198" cy="4737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1 at 12.46.05 π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114" y="1045882"/>
            <a:ext cx="5512872" cy="5437352"/>
          </a:xfrm>
          <a:prstGeom prst="rect">
            <a:avLst/>
          </a:prstGeom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843568" y="303119"/>
          <a:ext cx="2461729" cy="74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4" imgW="1473200" imgH="444500" progId="Equation.DSMT4">
                  <p:embed/>
                </p:oleObj>
              </mc:Choice>
              <mc:Fallback>
                <p:oleObj name="Equation" r:id="rId4" imgW="1473200" imgH="4445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568" y="303119"/>
                        <a:ext cx="2461729" cy="74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1292" y="433295"/>
            <a:ext cx="249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that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1.36.39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43" y="0"/>
            <a:ext cx="68929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16 at 5.11.31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00" y="766488"/>
            <a:ext cx="5668873" cy="5805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0583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Comparison of the “Pull” Distributions (with and without slewing corrections) to Standard Gaussians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1138" y="1354138"/>
          <a:ext cx="8645525" cy="411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Equation" r:id="rId3" imgW="5702300" imgH="2717800" progId="Equation.DSMT4">
                  <p:embed/>
                </p:oleObj>
              </mc:Choice>
              <mc:Fallback>
                <p:oleObj name="Equation" r:id="rId3" imgW="5702300" imgH="27178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354138"/>
                        <a:ext cx="8645525" cy="411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869" y="110438"/>
            <a:ext cx="884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REMINDER:  Estimate the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-Peak Charge Distribution Parameters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Parameterize the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PicoMM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response to N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Pes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by  Gamma Distribution Functions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1-14 at 11.10.56 π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873"/>
            <a:ext cx="5829127" cy="5829127"/>
          </a:xfrm>
          <a:prstGeom prst="rect">
            <a:avLst/>
          </a:prstGeom>
        </p:spPr>
      </p:pic>
      <p:pic>
        <p:nvPicPr>
          <p:cNvPr id="4" name="Picture 3" descr="Screen Shot 2017-01-14 at 11.14.27 π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73" y="469642"/>
            <a:ext cx="3618534" cy="3683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3999" y="1941977"/>
            <a:ext cx="241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 Calibration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2709" y="1725045"/>
            <a:ext cx="241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8707" y="284976"/>
            <a:ext cx="6967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 have developed criteria to  reject multi-photon calibration events</a:t>
            </a:r>
            <a:endParaRPr lang="en-US" dirty="0"/>
          </a:p>
        </p:txBody>
      </p:sp>
      <p:pic>
        <p:nvPicPr>
          <p:cNvPr id="8" name="Picture 7" descr="Screen Shot 2017-01-26 at 1.18.50 μ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879" y="4152975"/>
            <a:ext cx="2563628" cy="25285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754" y="0"/>
            <a:ext cx="154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REMINDER: 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346200" y="736600"/>
          <a:ext cx="289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3" imgW="2895600" imgH="571500" progId="Equation.DSMT4">
                  <p:embed/>
                </p:oleObj>
              </mc:Choice>
              <mc:Fallback>
                <p:oleObj name="Equation" r:id="rId3" imgW="2895600" imgH="5715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736600"/>
                        <a:ext cx="2895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54000" y="90269"/>
            <a:ext cx="796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Let us assume that the single </a:t>
            </a:r>
            <a:r>
              <a:rPr lang="en-US" dirty="0" err="1" smtClean="0"/>
              <a:t>pe’s</a:t>
            </a:r>
            <a:r>
              <a:rPr lang="en-US" dirty="0" smtClean="0"/>
              <a:t> charge distribution is given by:</a:t>
            </a:r>
            <a:endParaRPr lang="en-US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00050" y="1872734"/>
          <a:ext cx="2781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Equation" r:id="rId4" imgW="2781300" imgH="952500" progId="Equation.DSMT4">
                  <p:embed/>
                </p:oleObj>
              </mc:Choice>
              <mc:Fallback>
                <p:oleObj name="Equation" r:id="rId4" imgW="2781300" imgH="952500" progId="Equation.DSMT4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872734"/>
                        <a:ext cx="2781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0050" y="1308100"/>
            <a:ext cx="1125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where </a:t>
            </a:r>
            <a:endParaRPr lang="en-US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00050" y="3429000"/>
          <a:ext cx="3898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Equation" r:id="rId5" imgW="3898900" imgH="927100" progId="Equation.DSMT4">
                  <p:embed/>
                </p:oleObj>
              </mc:Choice>
              <mc:Fallback>
                <p:oleObj name="Equation" r:id="rId5" imgW="3898900" imgH="927100" progId="Equation.DSMT4">
                  <p:embed/>
                  <p:pic>
                    <p:nvPicPr>
                      <p:cNvPr id="0" name="AutoShap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3429000"/>
                        <a:ext cx="3898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825234"/>
            <a:ext cx="892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pdf</a:t>
            </a:r>
            <a:r>
              <a:rPr lang="en-US" dirty="0" smtClean="0"/>
              <a:t> for the charge which is  produced by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pe’s</a:t>
            </a:r>
            <a:r>
              <a:rPr lang="en-US" dirty="0" smtClean="0"/>
              <a:t> (</a:t>
            </a:r>
            <a:r>
              <a:rPr lang="en-US" dirty="0" err="1" smtClean="0"/>
              <a:t>n</a:t>
            </a:r>
            <a:r>
              <a:rPr lang="en-US" dirty="0" smtClean="0"/>
              <a:t>&gt;0)  will be: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5356" y="4520168"/>
            <a:ext cx="9028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Because                            , where                       follow (1) and are mutually independent, then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2200" y="927100"/>
            <a:ext cx="571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0300" y="2095500"/>
            <a:ext cx="571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68850" y="3695700"/>
            <a:ext cx="571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143000" y="4621768"/>
          <a:ext cx="1181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" name="Equation" r:id="rId6" imgW="1181100" imgH="203200" progId="Equation.DSMT4">
                  <p:embed/>
                </p:oleObj>
              </mc:Choice>
              <mc:Fallback>
                <p:oleObj name="Equation" r:id="rId6" imgW="1181100" imgH="203200" progId="Equation.DSMT4">
                  <p:embed/>
                  <p:pic>
                    <p:nvPicPr>
                      <p:cNvPr id="0" name="AutoShap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21768"/>
                        <a:ext cx="11811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175000" y="4621768"/>
          <a:ext cx="1066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7" name="Equation" r:id="rId7" imgW="1066800" imgH="228600" progId="Equation.DSMT4">
                  <p:embed/>
                </p:oleObj>
              </mc:Choice>
              <mc:Fallback>
                <p:oleObj name="Equation" r:id="rId7" imgW="1066800" imgH="228600" progId="Equation.DSMT4">
                  <p:embed/>
                  <p:pic>
                    <p:nvPicPr>
                      <p:cNvPr id="0" name="AutoShap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621768"/>
                        <a:ext cx="1066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558800" y="5016500"/>
          <a:ext cx="2819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8" name="Equation" r:id="rId8" imgW="2819400" imgH="952500" progId="Equation.DSMT4">
                  <p:embed/>
                </p:oleObj>
              </mc:Choice>
              <mc:Fallback>
                <p:oleObj name="Equation" r:id="rId8" imgW="2819400" imgH="952500" progId="Equation.DSMT4">
                  <p:embed/>
                  <p:pic>
                    <p:nvPicPr>
                      <p:cNvPr id="0" name="AutoShap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5016500"/>
                        <a:ext cx="2819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078126" y="5294868"/>
            <a:ext cx="44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(4)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5356" y="6019800"/>
            <a:ext cx="9028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Furthermore, the  pedestal distribution which corresponds to 0-pes,                               has </a:t>
            </a:r>
            <a:endParaRPr lang="en-US" dirty="0"/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6610350" y="6210300"/>
          <a:ext cx="138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Equation" r:id="rId9" imgW="1384300" imgH="266700" progId="Equation.DSMT4">
                  <p:embed/>
                </p:oleObj>
              </mc:Choice>
              <mc:Fallback>
                <p:oleObj name="Equation" r:id="rId9" imgW="1384300" imgH="266700" progId="Equation.DSMT4">
                  <p:embed/>
                  <p:pic>
                    <p:nvPicPr>
                      <p:cNvPr id="0" name="AutoShap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6210300"/>
                        <a:ext cx="1384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400050" y="6388100"/>
          <a:ext cx="1892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name="Equation" r:id="rId10" imgW="1892300" imgH="469900" progId="Equation.DSMT4">
                  <p:embed/>
                </p:oleObj>
              </mc:Choice>
              <mc:Fallback>
                <p:oleObj name="Equation" r:id="rId10" imgW="1892300" imgH="469900" progId="Equation.DSMT4">
                  <p:embed/>
                  <p:pic>
                    <p:nvPicPr>
                      <p:cNvPr id="0" name="AutoShap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6388100"/>
                        <a:ext cx="1892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3416300" y="6477000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Equation" r:id="rId11" imgW="508000" imgH="228600" progId="Equation.DSMT4">
                  <p:embed/>
                </p:oleObj>
              </mc:Choice>
              <mc:Fallback>
                <p:oleObj name="Equation" r:id="rId11" imgW="508000" imgH="228600" progId="Equation.DSMT4">
                  <p:embed/>
                  <p:pic>
                    <p:nvPicPr>
                      <p:cNvPr id="0" name="AutoShap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6477000"/>
                        <a:ext cx="508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309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Consider now  </a:t>
            </a:r>
            <a:r>
              <a:rPr lang="en-US" dirty="0" err="1" smtClean="0"/>
              <a:t>muons</a:t>
            </a:r>
            <a:r>
              <a:rPr lang="en-US" dirty="0" smtClean="0"/>
              <a:t> producing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pes</a:t>
            </a:r>
            <a:r>
              <a:rPr lang="en-US" dirty="0" smtClean="0"/>
              <a:t>, where the variable </a:t>
            </a:r>
            <a:r>
              <a:rPr lang="en-US" dirty="0" err="1" smtClean="0"/>
              <a:t>n</a:t>
            </a:r>
            <a:r>
              <a:rPr lang="en-US" dirty="0" smtClean="0"/>
              <a:t>  follows some </a:t>
            </a:r>
            <a:r>
              <a:rPr lang="en-US" dirty="0" err="1" smtClean="0"/>
              <a:t>pdf</a:t>
            </a:r>
            <a:r>
              <a:rPr lang="en-US" dirty="0" smtClean="0"/>
              <a:t>                , where </a:t>
            </a:r>
            <a:endParaRPr lang="en-US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505700" y="102632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Equation" r:id="rId3" imgW="673100" imgH="279400" progId="Equation.DSMT4">
                  <p:embed/>
                </p:oleObj>
              </mc:Choice>
              <mc:Fallback>
                <p:oleObj name="Equation" r:id="rId3" imgW="673100" imgH="2794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102632"/>
                        <a:ext cx="67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402771" y="698500"/>
          <a:ext cx="2975429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" name="Equation" r:id="rId4" imgW="2540000" imgH="889000" progId="Equation.DSMT4">
                  <p:embed/>
                </p:oleObj>
              </mc:Choice>
              <mc:Fallback>
                <p:oleObj name="Equation" r:id="rId4" imgW="2540000" imgH="889000" progId="Equation.DSMT4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71" y="698500"/>
                        <a:ext cx="2975429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130353" y="1028700"/>
            <a:ext cx="44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(5)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3876" y="1892300"/>
            <a:ext cx="901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and          is  a vector of other parameters  (this distribution could be </a:t>
            </a:r>
            <a:r>
              <a:rPr lang="en-US" dirty="0" err="1" smtClean="0"/>
              <a:t>Poissonian</a:t>
            </a:r>
            <a:r>
              <a:rPr lang="en-US" dirty="0" smtClean="0"/>
              <a:t>)     </a:t>
            </a:r>
            <a:endParaRPr lang="en-US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711200" y="1950482"/>
          <a:ext cx="2984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" name="Equation" r:id="rId5" imgW="190500" imgH="190500" progId="Equation.DSMT4">
                  <p:embed/>
                </p:oleObj>
              </mc:Choice>
              <mc:Fallback>
                <p:oleObj name="Equation" r:id="rId5" imgW="190500" imgH="190500" progId="Equation.DSMT4">
                  <p:embed/>
                  <p:pic>
                    <p:nvPicPr>
                      <p:cNvPr id="0" name="AutoShap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950482"/>
                        <a:ext cx="2984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505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Then the total accumulated charge (that is proportional to the integral of the corresponding waveform) is distributed according to:</a:t>
            </a:r>
            <a:endParaRPr lang="en-US" dirty="0"/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1009650" y="3429000"/>
          <a:ext cx="3562350" cy="108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Equation" r:id="rId6" imgW="3035300" imgH="927100" progId="Equation.DSMT4">
                  <p:embed/>
                </p:oleObj>
              </mc:Choice>
              <mc:Fallback>
                <p:oleObj name="Equation" r:id="rId6" imgW="3035300" imgH="927100" progId="Equation.DSMT4">
                  <p:embed/>
                  <p:pic>
                    <p:nvPicPr>
                      <p:cNvPr id="0" name="AutoShap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429000"/>
                        <a:ext cx="3562350" cy="1088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341776" y="3797300"/>
            <a:ext cx="44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(6)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3876" y="4673600"/>
            <a:ext cx="7143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expectation value of the total charge is given by </a:t>
            </a:r>
            <a:endParaRPr lang="en-US" dirty="0"/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402770" y="5232400"/>
          <a:ext cx="595748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Equation" r:id="rId7" imgW="4559300" imgH="952500" progId="Equation.DSMT4">
                  <p:embed/>
                </p:oleObj>
              </mc:Choice>
              <mc:Fallback>
                <p:oleObj name="Equation" r:id="rId7" imgW="4559300" imgH="952500" progId="Equation.DSMT4">
                  <p:embed/>
                  <p:pic>
                    <p:nvPicPr>
                      <p:cNvPr id="0" name="AutoShap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70" y="5232400"/>
                        <a:ext cx="595748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056276" y="5702300"/>
            <a:ext cx="44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(7)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338200" y="4984224"/>
            <a:ext cx="1028700" cy="407452"/>
          </a:xfrm>
          <a:prstGeom prst="straightConnector1">
            <a:avLst/>
          </a:prstGeom>
          <a:ln w="76200" cap="rnd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623" y="562808"/>
            <a:ext cx="90643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Reject calibration events  with &gt;1 non-synchronous photons</a:t>
            </a: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Fit  the SPE charge distribution with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Polya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(Gamma) Distribution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2642" y="96113"/>
            <a:ext cx="637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Analyze the “flame” calibration data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7-01-26 at 1.18.50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51" y="845793"/>
            <a:ext cx="3407340" cy="3360664"/>
          </a:xfrm>
          <a:prstGeom prst="rect">
            <a:avLst/>
          </a:prstGeom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222375" y="4533126"/>
          <a:ext cx="3990975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tion" r:id="rId4" imgW="3784600" imgH="1638300" progId="Equation.DSMT4">
                  <p:embed/>
                </p:oleObj>
              </mc:Choice>
              <mc:Fallback>
                <p:oleObj name="Equation" r:id="rId4" imgW="3784600" imgH="16383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533126"/>
                        <a:ext cx="3990975" cy="172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784196" y="6258739"/>
          <a:ext cx="5689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5" imgW="5689600" imgH="596900" progId="Equation.DSMT4">
                  <p:embed/>
                </p:oleObj>
              </mc:Choice>
              <mc:Fallback>
                <p:oleObj name="Equation" r:id="rId5" imgW="5689600" imgH="596900" progId="Equation.DSMT4">
                  <p:embed/>
                  <p:pic>
                    <p:nvPicPr>
                      <p:cNvPr id="0" name="AutoShap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96" y="6258739"/>
                        <a:ext cx="5689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-27842" y="647700"/>
          <a:ext cx="8994042" cy="543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Equation" r:id="rId3" imgW="6553200" imgH="3962400" progId="Equation.DSMT4">
                  <p:embed/>
                </p:oleObj>
              </mc:Choice>
              <mc:Fallback>
                <p:oleObj name="Equation" r:id="rId3" imgW="6553200" imgH="3962400" progId="Equation.DSMT4">
                  <p:embed/>
                  <p:pic>
                    <p:nvPicPr>
                      <p:cNvPr id="0" name="AutoShap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842" y="647700"/>
                        <a:ext cx="8994042" cy="543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56400" y="584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(8)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2850777" y="5928944"/>
            <a:ext cx="1124629" cy="564776"/>
          </a:xfrm>
          <a:prstGeom prst="straightConnector1">
            <a:avLst/>
          </a:prstGeom>
          <a:ln w="76200" cap="rnd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26 at 10.04.38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5615"/>
            <a:ext cx="4014614" cy="1157238"/>
          </a:xfrm>
          <a:prstGeom prst="rect">
            <a:avLst/>
          </a:prstGeom>
        </p:spPr>
      </p:pic>
      <p:pic>
        <p:nvPicPr>
          <p:cNvPr id="3" name="Picture 2" descr="Screen Shot 2016-12-26 at 10.06.10 μ.μ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352"/>
            <a:ext cx="4631455" cy="4597400"/>
          </a:xfrm>
          <a:prstGeom prst="rect">
            <a:avLst/>
          </a:prstGeom>
        </p:spPr>
      </p:pic>
      <p:pic>
        <p:nvPicPr>
          <p:cNvPr id="4" name="Picture 3" descr="Screen Shot 2016-12-26 at 10.07.16 μ.μ.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455" y="5695615"/>
            <a:ext cx="4330700" cy="962377"/>
          </a:xfrm>
          <a:prstGeom prst="rect">
            <a:avLst/>
          </a:prstGeom>
        </p:spPr>
      </p:pic>
      <p:pic>
        <p:nvPicPr>
          <p:cNvPr id="6" name="Picture 5" descr="Screen Shot 2016-12-26 at 10.13.42 μ.μ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595" y="920415"/>
            <a:ext cx="4501560" cy="43957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1440582" y="3839572"/>
            <a:ext cx="6038439" cy="1"/>
          </a:xfrm>
          <a:prstGeom prst="line">
            <a:avLst/>
          </a:prstGeom>
          <a:ln w="5715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6-12-26 at 10.08.11 μ.μ.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16" y="2314339"/>
            <a:ext cx="2063180" cy="1919237"/>
          </a:xfrm>
          <a:prstGeom prst="rect">
            <a:avLst/>
          </a:prstGeom>
        </p:spPr>
      </p:pic>
      <p:pic>
        <p:nvPicPr>
          <p:cNvPr id="10" name="Picture 9" descr="Screen Shot 2016-12-26 at 10.08.39 μ.μ.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028" y="2660313"/>
            <a:ext cx="1852127" cy="17764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623" y="253631"/>
            <a:ext cx="9064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After rejecting calibration events  with &gt;1 non-synchronous photons, the charge distribution is consistent with an SPE  spectrum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1754" y="0"/>
            <a:ext cx="154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REMINDER: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831" y="1206929"/>
            <a:ext cx="7907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Calibration and Comparison </a:t>
            </a:r>
          </a:p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at RUN284 Operating Parameters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"/>
                <a:cs typeface="Times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"/>
                <a:cs typeface="Times"/>
              </a:rPr>
              <a:t>V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"/>
                <a:cs typeface="Times"/>
              </a:rPr>
              <a:t>mesh</a:t>
            </a:r>
            <a:r>
              <a:rPr lang="en-US" sz="2400" b="1" dirty="0" smtClean="0">
                <a:solidFill>
                  <a:srgbClr val="FF0000"/>
                </a:solidFill>
                <a:latin typeface="Times"/>
                <a:cs typeface="Times"/>
              </a:rPr>
              <a:t> =+450 and </a:t>
            </a:r>
            <a:r>
              <a:rPr lang="en-US" sz="2400" b="1" dirty="0" err="1" smtClean="0">
                <a:solidFill>
                  <a:srgbClr val="FF0000"/>
                </a:solidFill>
                <a:latin typeface="Times"/>
                <a:cs typeface="Times"/>
              </a:rPr>
              <a:t>V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"/>
                <a:cs typeface="Times"/>
              </a:rPr>
              <a:t>drift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"/>
                <a:cs typeface="Times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"/>
                <a:cs typeface="Times"/>
              </a:rPr>
              <a:t>-350)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"/>
              <a:cs typeface="Times"/>
            </a:endParaRPr>
          </a:p>
          <a:p>
            <a:pPr algn="ctr"/>
            <a:r>
              <a:rPr lang="en-US" sz="2400" b="1" dirty="0" smtClean="0">
                <a:solidFill>
                  <a:srgbClr val="0D0D0D"/>
                </a:solidFill>
                <a:latin typeface="Times"/>
                <a:cs typeface="Times"/>
              </a:rPr>
              <a:t>SPE – Calibration RUN </a:t>
            </a:r>
          </a:p>
          <a:p>
            <a:pPr algn="ctr"/>
            <a:endParaRPr lang="en-US" sz="2400" dirty="0" smtClean="0">
              <a:latin typeface="Times"/>
              <a:cs typeface="Times"/>
            </a:endParaRPr>
          </a:p>
          <a:p>
            <a:endParaRPr lang="en-US" sz="2400" b="1" dirty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7-01-26 at 1.33.06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1579"/>
            <a:ext cx="9144001" cy="55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5 at 8.12.56 μ.μ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07" y="910430"/>
            <a:ext cx="5931670" cy="5823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259" y="269712"/>
            <a:ext cx="839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</a:t>
            </a:r>
            <a:r>
              <a:rPr lang="en-US" dirty="0" smtClean="0"/>
              <a:t>-Peak shape in SPE-Calibration and </a:t>
            </a:r>
            <a:r>
              <a:rPr lang="en-US" dirty="0" err="1" smtClean="0">
                <a:solidFill>
                  <a:srgbClr val="C0504D"/>
                </a:solidFill>
              </a:rPr>
              <a:t>Muon</a:t>
            </a:r>
            <a:r>
              <a:rPr lang="en-US" dirty="0" smtClean="0">
                <a:solidFill>
                  <a:srgbClr val="C0504D"/>
                </a:solidFill>
              </a:rPr>
              <a:t> Data</a:t>
            </a:r>
            <a:endParaRPr lang="en-US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2061</Words>
  <Application>Microsoft Office PowerPoint</Application>
  <PresentationFormat>On-screen Show (4:3)</PresentationFormat>
  <Paragraphs>373</Paragraphs>
  <Slides>60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Times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Ελληνικό Ανοικτό Πανεπιστήμιο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Σπύρος Τζαμαρίας</dc:creator>
  <cp:lastModifiedBy>Kirk T McDonald</cp:lastModifiedBy>
  <cp:revision>14</cp:revision>
  <dcterms:created xsi:type="dcterms:W3CDTF">2017-02-21T06:44:30Z</dcterms:created>
  <dcterms:modified xsi:type="dcterms:W3CDTF">2017-02-26T18:18:49Z</dcterms:modified>
</cp:coreProperties>
</file>