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641" r:id="rId3"/>
    <p:sldId id="642" r:id="rId4"/>
    <p:sldId id="643" r:id="rId5"/>
    <p:sldId id="644" r:id="rId6"/>
    <p:sldId id="645" r:id="rId7"/>
    <p:sldId id="646" r:id="rId8"/>
    <p:sldId id="647" r:id="rId9"/>
    <p:sldId id="648" r:id="rId10"/>
    <p:sldId id="649" r:id="rId11"/>
    <p:sldId id="654" r:id="rId12"/>
    <p:sldId id="655" r:id="rId13"/>
    <p:sldId id="656" r:id="rId14"/>
    <p:sldId id="657" r:id="rId15"/>
    <p:sldId id="682" r:id="rId16"/>
    <p:sldId id="661" r:id="rId17"/>
    <p:sldId id="685" r:id="rId18"/>
    <p:sldId id="663" r:id="rId19"/>
    <p:sldId id="686" r:id="rId20"/>
    <p:sldId id="687" r:id="rId21"/>
    <p:sldId id="688" r:id="rId22"/>
    <p:sldId id="689" r:id="rId23"/>
    <p:sldId id="666" r:id="rId24"/>
    <p:sldId id="670" r:id="rId25"/>
    <p:sldId id="664" r:id="rId26"/>
    <p:sldId id="665" r:id="rId27"/>
    <p:sldId id="650" r:id="rId28"/>
    <p:sldId id="651" r:id="rId29"/>
    <p:sldId id="652" r:id="rId30"/>
    <p:sldId id="653" r:id="rId31"/>
    <p:sldId id="658" r:id="rId32"/>
    <p:sldId id="65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8126C0-8588-4E3A-9973-3FEE6BA9DEC7}">
          <p14:sldIdLst>
            <p14:sldId id="256"/>
          </p14:sldIdLst>
        </p14:section>
        <p14:section name="Cathode" id="{6537ABE9-6252-4B08-B267-481DB76EAEE0}">
          <p14:sldIdLst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4"/>
            <p14:sldId id="655"/>
            <p14:sldId id="656"/>
            <p14:sldId id="657"/>
            <p14:sldId id="682"/>
            <p14:sldId id="661"/>
            <p14:sldId id="685"/>
            <p14:sldId id="663"/>
            <p14:sldId id="686"/>
            <p14:sldId id="687"/>
            <p14:sldId id="688"/>
            <p14:sldId id="689"/>
            <p14:sldId id="666"/>
          </p14:sldIdLst>
        </p14:section>
        <p14:section name="Untitled Section" id="{D740EA8A-BF7A-42A7-9016-51A97A125FAB}">
          <p14:sldIdLst>
            <p14:sldId id="670"/>
          </p14:sldIdLst>
        </p14:section>
        <p14:section name="Untitled Section" id="{9D7453A3-3F54-41EC-8100-759651B12481}">
          <p14:sldIdLst>
            <p14:sldId id="664"/>
            <p14:sldId id="665"/>
            <p14:sldId id="650"/>
            <p14:sldId id="651"/>
            <p14:sldId id="652"/>
            <p14:sldId id="653"/>
            <p14:sldId id="658"/>
            <p14:sldId id="6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DCF"/>
    <a:srgbClr val="D5D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080" y="84"/>
      </p:cViewPr>
      <p:guideLst>
        <p:guide orient="horz" pos="4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%20series%20%20Q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%20series%20%20Q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xVal>
            <c:numRef>
              <c:f>'L005'!$A$1:$A$69</c:f>
              <c:numCache>
                <c:formatCode>General</c:formatCode>
                <c:ptCount val="69"/>
                <c:pt idx="0">
                  <c:v>200</c:v>
                </c:pt>
                <c:pt idx="1">
                  <c:v>210</c:v>
                </c:pt>
                <c:pt idx="2">
                  <c:v>220</c:v>
                </c:pt>
                <c:pt idx="3">
                  <c:v>230</c:v>
                </c:pt>
                <c:pt idx="4">
                  <c:v>240</c:v>
                </c:pt>
                <c:pt idx="5">
                  <c:v>250</c:v>
                </c:pt>
                <c:pt idx="6">
                  <c:v>260</c:v>
                </c:pt>
                <c:pt idx="7">
                  <c:v>270</c:v>
                </c:pt>
                <c:pt idx="8">
                  <c:v>280</c:v>
                </c:pt>
                <c:pt idx="9">
                  <c:v>290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380</c:v>
                </c:pt>
                <c:pt idx="19">
                  <c:v>390</c:v>
                </c:pt>
                <c:pt idx="20">
                  <c:v>400</c:v>
                </c:pt>
                <c:pt idx="21">
                  <c:v>350</c:v>
                </c:pt>
                <c:pt idx="22">
                  <c:v>360</c:v>
                </c:pt>
                <c:pt idx="23">
                  <c:v>370</c:v>
                </c:pt>
                <c:pt idx="24">
                  <c:v>380</c:v>
                </c:pt>
                <c:pt idx="25">
                  <c:v>390</c:v>
                </c:pt>
                <c:pt idx="26">
                  <c:v>400</c:v>
                </c:pt>
                <c:pt idx="27">
                  <c:v>410</c:v>
                </c:pt>
                <c:pt idx="28">
                  <c:v>420</c:v>
                </c:pt>
                <c:pt idx="29">
                  <c:v>430</c:v>
                </c:pt>
                <c:pt idx="30">
                  <c:v>440</c:v>
                </c:pt>
                <c:pt idx="31">
                  <c:v>450</c:v>
                </c:pt>
                <c:pt idx="32">
                  <c:v>460</c:v>
                </c:pt>
                <c:pt idx="33">
                  <c:v>470</c:v>
                </c:pt>
                <c:pt idx="34">
                  <c:v>480</c:v>
                </c:pt>
                <c:pt idx="35">
                  <c:v>490</c:v>
                </c:pt>
                <c:pt idx="36">
                  <c:v>500</c:v>
                </c:pt>
                <c:pt idx="37">
                  <c:v>510</c:v>
                </c:pt>
                <c:pt idx="38">
                  <c:v>520</c:v>
                </c:pt>
                <c:pt idx="39">
                  <c:v>530</c:v>
                </c:pt>
                <c:pt idx="40">
                  <c:v>540</c:v>
                </c:pt>
                <c:pt idx="41">
                  <c:v>550</c:v>
                </c:pt>
                <c:pt idx="42">
                  <c:v>560</c:v>
                </c:pt>
                <c:pt idx="43">
                  <c:v>570</c:v>
                </c:pt>
                <c:pt idx="44">
                  <c:v>580</c:v>
                </c:pt>
                <c:pt idx="45">
                  <c:v>590</c:v>
                </c:pt>
                <c:pt idx="46">
                  <c:v>600</c:v>
                </c:pt>
                <c:pt idx="47">
                  <c:v>610</c:v>
                </c:pt>
                <c:pt idx="48">
                  <c:v>620</c:v>
                </c:pt>
                <c:pt idx="49">
                  <c:v>630</c:v>
                </c:pt>
                <c:pt idx="50">
                  <c:v>640</c:v>
                </c:pt>
                <c:pt idx="51">
                  <c:v>650</c:v>
                </c:pt>
                <c:pt idx="52">
                  <c:v>660</c:v>
                </c:pt>
                <c:pt idx="53">
                  <c:v>670</c:v>
                </c:pt>
                <c:pt idx="54">
                  <c:v>680</c:v>
                </c:pt>
                <c:pt idx="55">
                  <c:v>690</c:v>
                </c:pt>
                <c:pt idx="56">
                  <c:v>700</c:v>
                </c:pt>
                <c:pt idx="57">
                  <c:v>710</c:v>
                </c:pt>
                <c:pt idx="58">
                  <c:v>720</c:v>
                </c:pt>
                <c:pt idx="59">
                  <c:v>730</c:v>
                </c:pt>
                <c:pt idx="60">
                  <c:v>740</c:v>
                </c:pt>
                <c:pt idx="61">
                  <c:v>750</c:v>
                </c:pt>
                <c:pt idx="62">
                  <c:v>760</c:v>
                </c:pt>
                <c:pt idx="63">
                  <c:v>770</c:v>
                </c:pt>
                <c:pt idx="64">
                  <c:v>780</c:v>
                </c:pt>
                <c:pt idx="65">
                  <c:v>790</c:v>
                </c:pt>
                <c:pt idx="66">
                  <c:v>800</c:v>
                </c:pt>
              </c:numCache>
            </c:numRef>
          </c:xVal>
          <c:yVal>
            <c:numRef>
              <c:f>'L005'!$C$1:$C$69</c:f>
              <c:numCache>
                <c:formatCode>General</c:formatCode>
                <c:ptCount val="69"/>
                <c:pt idx="0">
                  <c:v>0.42151000000000005</c:v>
                </c:pt>
                <c:pt idx="1">
                  <c:v>0.41777000000000003</c:v>
                </c:pt>
                <c:pt idx="2">
                  <c:v>0.38421000000000005</c:v>
                </c:pt>
                <c:pt idx="3">
                  <c:v>0.34818000000000005</c:v>
                </c:pt>
                <c:pt idx="4">
                  <c:v>0.34452833333333338</c:v>
                </c:pt>
                <c:pt idx="5">
                  <c:v>0.32642921950294312</c:v>
                </c:pt>
                <c:pt idx="6">
                  <c:v>0.31877420255672917</c:v>
                </c:pt>
                <c:pt idx="7">
                  <c:v>0.31691475488124871</c:v>
                </c:pt>
                <c:pt idx="8">
                  <c:v>0.33343135970950344</c:v>
                </c:pt>
                <c:pt idx="9">
                  <c:v>0.34339602489116794</c:v>
                </c:pt>
                <c:pt idx="10">
                  <c:v>0.33899583953516077</c:v>
                </c:pt>
                <c:pt idx="11">
                  <c:v>0.32816656713483167</c:v>
                </c:pt>
                <c:pt idx="12">
                  <c:v>0.32421854373328102</c:v>
                </c:pt>
                <c:pt idx="13">
                  <c:v>0.31955028575796851</c:v>
                </c:pt>
                <c:pt idx="14">
                  <c:v>0.30994510968468925</c:v>
                </c:pt>
                <c:pt idx="15">
                  <c:v>0.30435682917423201</c:v>
                </c:pt>
                <c:pt idx="16">
                  <c:v>0.29304406068745142</c:v>
                </c:pt>
                <c:pt idx="17">
                  <c:v>0.28332537720085443</c:v>
                </c:pt>
                <c:pt idx="18">
                  <c:v>0.28189381486431903</c:v>
                </c:pt>
                <c:pt idx="19">
                  <c:v>0.27429465688912075</c:v>
                </c:pt>
                <c:pt idx="20">
                  <c:v>0.26138846589020076</c:v>
                </c:pt>
                <c:pt idx="21">
                  <c:v>0.30643016557329533</c:v>
                </c:pt>
                <c:pt idx="22">
                  <c:v>0.29483984186148021</c:v>
                </c:pt>
                <c:pt idx="23">
                  <c:v>0.28213695883327056</c:v>
                </c:pt>
                <c:pt idx="24">
                  <c:v>0.2745034583392057</c:v>
                </c:pt>
                <c:pt idx="25">
                  <c:v>0.26461092111141921</c:v>
                </c:pt>
                <c:pt idx="26">
                  <c:v>0.25378647029675072</c:v>
                </c:pt>
                <c:pt idx="27">
                  <c:v>0.24229850027736144</c:v>
                </c:pt>
                <c:pt idx="28">
                  <c:v>0.22906492231960693</c:v>
                </c:pt>
                <c:pt idx="29">
                  <c:v>0.21726436233334043</c:v>
                </c:pt>
                <c:pt idx="30">
                  <c:v>0.20226769093168742</c:v>
                </c:pt>
                <c:pt idx="31">
                  <c:v>0.18588880483777173</c:v>
                </c:pt>
                <c:pt idx="32">
                  <c:v>0.16653015509848726</c:v>
                </c:pt>
                <c:pt idx="33">
                  <c:v>0.1498274861074553</c:v>
                </c:pt>
                <c:pt idx="34">
                  <c:v>0.13800081317859567</c:v>
                </c:pt>
                <c:pt idx="35">
                  <c:v>0.1319256871164825</c:v>
                </c:pt>
                <c:pt idx="36">
                  <c:v>0.12484557407084665</c:v>
                </c:pt>
                <c:pt idx="37">
                  <c:v>0.10561472110870791</c:v>
                </c:pt>
                <c:pt idx="38">
                  <c:v>7.7243985005458371E-2</c:v>
                </c:pt>
                <c:pt idx="39">
                  <c:v>5.8063124485701077E-2</c:v>
                </c:pt>
                <c:pt idx="40">
                  <c:v>4.8508110842795944E-2</c:v>
                </c:pt>
                <c:pt idx="41">
                  <c:v>4.094255657344776E-2</c:v>
                </c:pt>
                <c:pt idx="42">
                  <c:v>3.5386092409835056E-2</c:v>
                </c:pt>
                <c:pt idx="43">
                  <c:v>3.1194708082882036E-2</c:v>
                </c:pt>
                <c:pt idx="44">
                  <c:v>2.8074001962467687E-2</c:v>
                </c:pt>
                <c:pt idx="45">
                  <c:v>2.519641492607632E-2</c:v>
                </c:pt>
                <c:pt idx="46">
                  <c:v>2.2281143387177359E-2</c:v>
                </c:pt>
                <c:pt idx="47">
                  <c:v>1.8893886988023405E-2</c:v>
                </c:pt>
                <c:pt idx="48">
                  <c:v>1.5809434766866935E-2</c:v>
                </c:pt>
                <c:pt idx="49">
                  <c:v>1.3261159659647501E-2</c:v>
                </c:pt>
                <c:pt idx="50">
                  <c:v>1.1186084782498659E-2</c:v>
                </c:pt>
                <c:pt idx="51">
                  <c:v>9.287572225797314E-3</c:v>
                </c:pt>
                <c:pt idx="52">
                  <c:v>7.3821017482611859E-3</c:v>
                </c:pt>
                <c:pt idx="53">
                  <c:v>5.7265248222961636E-3</c:v>
                </c:pt>
                <c:pt idx="54">
                  <c:v>4.4110720908648367E-3</c:v>
                </c:pt>
                <c:pt idx="55">
                  <c:v>3.4488232478596574E-3</c:v>
                </c:pt>
                <c:pt idx="56">
                  <c:v>2.86948283116626E-3</c:v>
                </c:pt>
                <c:pt idx="57">
                  <c:v>2.386559804611864E-3</c:v>
                </c:pt>
                <c:pt idx="58">
                  <c:v>2.0912634924631019E-3</c:v>
                </c:pt>
                <c:pt idx="59">
                  <c:v>1.7184998045860437E-3</c:v>
                </c:pt>
                <c:pt idx="60">
                  <c:v>1.4842377208623761E-3</c:v>
                </c:pt>
                <c:pt idx="61">
                  <c:v>1.3027787749552919E-3</c:v>
                </c:pt>
                <c:pt idx="62">
                  <c:v>1.0268376975998306E-3</c:v>
                </c:pt>
                <c:pt idx="63">
                  <c:v>1.0678711448183138E-3</c:v>
                </c:pt>
                <c:pt idx="64">
                  <c:v>1.0830064276125219E-3</c:v>
                </c:pt>
                <c:pt idx="65">
                  <c:v>9.4931396358207537E-4</c:v>
                </c:pt>
                <c:pt idx="66">
                  <c:v>8.3718522361850051E-4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F93-4F40-947C-A72EB26A6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92720"/>
        <c:axId val="206996080"/>
      </c:scatterChart>
      <c:valAx>
        <c:axId val="206992720"/>
        <c:scaling>
          <c:orientation val="minMax"/>
          <c:max val="8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</a:t>
                </a:r>
                <a:r>
                  <a:rPr lang="en-US" baseline="0"/>
                  <a:t> (nm)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96080"/>
        <c:crosses val="autoZero"/>
        <c:crossBetween val="midCat"/>
      </c:valAx>
      <c:valAx>
        <c:axId val="206996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92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xVal>
            <c:numRef>
              <c:f>'L005'!$A$1:$A$69</c:f>
              <c:numCache>
                <c:formatCode>General</c:formatCode>
                <c:ptCount val="69"/>
                <c:pt idx="0">
                  <c:v>200</c:v>
                </c:pt>
                <c:pt idx="1">
                  <c:v>210</c:v>
                </c:pt>
                <c:pt idx="2">
                  <c:v>220</c:v>
                </c:pt>
                <c:pt idx="3">
                  <c:v>230</c:v>
                </c:pt>
                <c:pt idx="4">
                  <c:v>240</c:v>
                </c:pt>
                <c:pt idx="5">
                  <c:v>250</c:v>
                </c:pt>
                <c:pt idx="6">
                  <c:v>260</c:v>
                </c:pt>
                <c:pt idx="7">
                  <c:v>270</c:v>
                </c:pt>
                <c:pt idx="8">
                  <c:v>280</c:v>
                </c:pt>
                <c:pt idx="9">
                  <c:v>290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380</c:v>
                </c:pt>
                <c:pt idx="19">
                  <c:v>390</c:v>
                </c:pt>
                <c:pt idx="20">
                  <c:v>400</c:v>
                </c:pt>
                <c:pt idx="21">
                  <c:v>350</c:v>
                </c:pt>
                <c:pt idx="22">
                  <c:v>360</c:v>
                </c:pt>
                <c:pt idx="23">
                  <c:v>370</c:v>
                </c:pt>
                <c:pt idx="24">
                  <c:v>380</c:v>
                </c:pt>
                <c:pt idx="25">
                  <c:v>390</c:v>
                </c:pt>
                <c:pt idx="26">
                  <c:v>400</c:v>
                </c:pt>
                <c:pt idx="27">
                  <c:v>410</c:v>
                </c:pt>
                <c:pt idx="28">
                  <c:v>420</c:v>
                </c:pt>
                <c:pt idx="29">
                  <c:v>430</c:v>
                </c:pt>
                <c:pt idx="30">
                  <c:v>440</c:v>
                </c:pt>
                <c:pt idx="31">
                  <c:v>450</c:v>
                </c:pt>
                <c:pt idx="32">
                  <c:v>460</c:v>
                </c:pt>
                <c:pt idx="33">
                  <c:v>470</c:v>
                </c:pt>
                <c:pt idx="34">
                  <c:v>480</c:v>
                </c:pt>
                <c:pt idx="35">
                  <c:v>490</c:v>
                </c:pt>
                <c:pt idx="36">
                  <c:v>500</c:v>
                </c:pt>
                <c:pt idx="37">
                  <c:v>510</c:v>
                </c:pt>
                <c:pt idx="38">
                  <c:v>520</c:v>
                </c:pt>
                <c:pt idx="39">
                  <c:v>530</c:v>
                </c:pt>
                <c:pt idx="40">
                  <c:v>540</c:v>
                </c:pt>
                <c:pt idx="41">
                  <c:v>550</c:v>
                </c:pt>
                <c:pt idx="42">
                  <c:v>560</c:v>
                </c:pt>
                <c:pt idx="43">
                  <c:v>570</c:v>
                </c:pt>
                <c:pt idx="44">
                  <c:v>580</c:v>
                </c:pt>
                <c:pt idx="45">
                  <c:v>590</c:v>
                </c:pt>
                <c:pt idx="46">
                  <c:v>600</c:v>
                </c:pt>
                <c:pt idx="47">
                  <c:v>610</c:v>
                </c:pt>
                <c:pt idx="48">
                  <c:v>620</c:v>
                </c:pt>
                <c:pt idx="49">
                  <c:v>630</c:v>
                </c:pt>
                <c:pt idx="50">
                  <c:v>640</c:v>
                </c:pt>
                <c:pt idx="51">
                  <c:v>650</c:v>
                </c:pt>
                <c:pt idx="52">
                  <c:v>660</c:v>
                </c:pt>
                <c:pt idx="53">
                  <c:v>670</c:v>
                </c:pt>
                <c:pt idx="54">
                  <c:v>680</c:v>
                </c:pt>
                <c:pt idx="55">
                  <c:v>690</c:v>
                </c:pt>
                <c:pt idx="56">
                  <c:v>700</c:v>
                </c:pt>
                <c:pt idx="57">
                  <c:v>710</c:v>
                </c:pt>
                <c:pt idx="58">
                  <c:v>720</c:v>
                </c:pt>
                <c:pt idx="59">
                  <c:v>730</c:v>
                </c:pt>
                <c:pt idx="60">
                  <c:v>740</c:v>
                </c:pt>
                <c:pt idx="61">
                  <c:v>750</c:v>
                </c:pt>
                <c:pt idx="62">
                  <c:v>760</c:v>
                </c:pt>
                <c:pt idx="63">
                  <c:v>770</c:v>
                </c:pt>
                <c:pt idx="64">
                  <c:v>780</c:v>
                </c:pt>
                <c:pt idx="65">
                  <c:v>790</c:v>
                </c:pt>
                <c:pt idx="66">
                  <c:v>800</c:v>
                </c:pt>
              </c:numCache>
            </c:numRef>
          </c:xVal>
          <c:yVal>
            <c:numRef>
              <c:f>'L005'!$C$1:$C$69</c:f>
              <c:numCache>
                <c:formatCode>General</c:formatCode>
                <c:ptCount val="69"/>
                <c:pt idx="0">
                  <c:v>0.42151000000000011</c:v>
                </c:pt>
                <c:pt idx="1">
                  <c:v>0.41777000000000009</c:v>
                </c:pt>
                <c:pt idx="2">
                  <c:v>0.38421000000000011</c:v>
                </c:pt>
                <c:pt idx="3">
                  <c:v>0.3481800000000001</c:v>
                </c:pt>
                <c:pt idx="4">
                  <c:v>0.34452833333333338</c:v>
                </c:pt>
                <c:pt idx="5">
                  <c:v>0.32642921950294324</c:v>
                </c:pt>
                <c:pt idx="6">
                  <c:v>0.31877420255672917</c:v>
                </c:pt>
                <c:pt idx="7">
                  <c:v>0.31691475488124882</c:v>
                </c:pt>
                <c:pt idx="8">
                  <c:v>0.33343135970950349</c:v>
                </c:pt>
                <c:pt idx="9">
                  <c:v>0.34339602489116794</c:v>
                </c:pt>
                <c:pt idx="10">
                  <c:v>0.33899583953516083</c:v>
                </c:pt>
                <c:pt idx="11">
                  <c:v>0.32816656713483183</c:v>
                </c:pt>
                <c:pt idx="12">
                  <c:v>0.32421854373328107</c:v>
                </c:pt>
                <c:pt idx="13">
                  <c:v>0.31955028575796862</c:v>
                </c:pt>
                <c:pt idx="14">
                  <c:v>0.30994510968468936</c:v>
                </c:pt>
                <c:pt idx="15">
                  <c:v>0.30435682917423212</c:v>
                </c:pt>
                <c:pt idx="16">
                  <c:v>0.29304406068745148</c:v>
                </c:pt>
                <c:pt idx="17">
                  <c:v>0.2833253772008546</c:v>
                </c:pt>
                <c:pt idx="18">
                  <c:v>0.28189381486431908</c:v>
                </c:pt>
                <c:pt idx="19">
                  <c:v>0.27429465688912075</c:v>
                </c:pt>
                <c:pt idx="20">
                  <c:v>0.26138846589020093</c:v>
                </c:pt>
                <c:pt idx="21">
                  <c:v>0.30643016557329539</c:v>
                </c:pt>
                <c:pt idx="22">
                  <c:v>0.29483984186148027</c:v>
                </c:pt>
                <c:pt idx="23">
                  <c:v>0.28213695883327056</c:v>
                </c:pt>
                <c:pt idx="24">
                  <c:v>0.27450345833920575</c:v>
                </c:pt>
                <c:pt idx="25">
                  <c:v>0.26461092111141926</c:v>
                </c:pt>
                <c:pt idx="26">
                  <c:v>0.25378647029675078</c:v>
                </c:pt>
                <c:pt idx="27">
                  <c:v>0.24229850027736147</c:v>
                </c:pt>
                <c:pt idx="28">
                  <c:v>0.2290649223196069</c:v>
                </c:pt>
                <c:pt idx="29">
                  <c:v>0.21726436233334046</c:v>
                </c:pt>
                <c:pt idx="30">
                  <c:v>0.20226769093168742</c:v>
                </c:pt>
                <c:pt idx="31">
                  <c:v>0.18588880483777176</c:v>
                </c:pt>
                <c:pt idx="32">
                  <c:v>0.16653015509848726</c:v>
                </c:pt>
                <c:pt idx="33">
                  <c:v>0.14982748610745536</c:v>
                </c:pt>
                <c:pt idx="34">
                  <c:v>0.13800081317859569</c:v>
                </c:pt>
                <c:pt idx="35">
                  <c:v>0.13192568711648253</c:v>
                </c:pt>
                <c:pt idx="36">
                  <c:v>0.12484557407084666</c:v>
                </c:pt>
                <c:pt idx="37">
                  <c:v>0.10561472110870793</c:v>
                </c:pt>
                <c:pt idx="38">
                  <c:v>7.7243985005458371E-2</c:v>
                </c:pt>
                <c:pt idx="39">
                  <c:v>5.8063124485701091E-2</c:v>
                </c:pt>
                <c:pt idx="40">
                  <c:v>4.8508110842795944E-2</c:v>
                </c:pt>
                <c:pt idx="41">
                  <c:v>4.094255657344776E-2</c:v>
                </c:pt>
                <c:pt idx="42">
                  <c:v>3.5386092409835056E-2</c:v>
                </c:pt>
                <c:pt idx="43">
                  <c:v>3.1194708082882036E-2</c:v>
                </c:pt>
                <c:pt idx="44">
                  <c:v>2.8074001962467687E-2</c:v>
                </c:pt>
                <c:pt idx="45">
                  <c:v>2.5196414926076324E-2</c:v>
                </c:pt>
                <c:pt idx="46">
                  <c:v>2.228114338717737E-2</c:v>
                </c:pt>
                <c:pt idx="47">
                  <c:v>1.8893886988023405E-2</c:v>
                </c:pt>
                <c:pt idx="48">
                  <c:v>1.5809434766866939E-2</c:v>
                </c:pt>
                <c:pt idx="49">
                  <c:v>1.3261159659647505E-2</c:v>
                </c:pt>
                <c:pt idx="50">
                  <c:v>1.118608478249866E-2</c:v>
                </c:pt>
                <c:pt idx="51">
                  <c:v>9.2875722257973158E-3</c:v>
                </c:pt>
                <c:pt idx="52">
                  <c:v>7.3821017482611868E-3</c:v>
                </c:pt>
                <c:pt idx="53">
                  <c:v>5.7265248222961636E-3</c:v>
                </c:pt>
                <c:pt idx="54">
                  <c:v>4.4110720908648402E-3</c:v>
                </c:pt>
                <c:pt idx="55">
                  <c:v>3.4488232478596587E-3</c:v>
                </c:pt>
                <c:pt idx="56">
                  <c:v>2.86948283116626E-3</c:v>
                </c:pt>
                <c:pt idx="57">
                  <c:v>2.386559804611864E-3</c:v>
                </c:pt>
                <c:pt idx="58">
                  <c:v>2.0912634924631014E-3</c:v>
                </c:pt>
                <c:pt idx="59">
                  <c:v>1.7184998045860441E-3</c:v>
                </c:pt>
                <c:pt idx="60">
                  <c:v>1.4842377208623763E-3</c:v>
                </c:pt>
                <c:pt idx="61">
                  <c:v>1.3027787749552923E-3</c:v>
                </c:pt>
                <c:pt idx="62">
                  <c:v>1.0268376975998306E-3</c:v>
                </c:pt>
                <c:pt idx="63">
                  <c:v>1.0678711448183142E-3</c:v>
                </c:pt>
                <c:pt idx="64">
                  <c:v>1.0830064276125221E-3</c:v>
                </c:pt>
                <c:pt idx="65">
                  <c:v>9.493139635820757E-4</c:v>
                </c:pt>
                <c:pt idx="66">
                  <c:v>8.3718522361850094E-4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7EE-4B95-ACEE-8B8B7A997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94400"/>
        <c:axId val="371586400"/>
      </c:scatterChart>
      <c:valAx>
        <c:axId val="206994400"/>
        <c:scaling>
          <c:orientation val="minMax"/>
          <c:max val="800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</a:t>
                </a:r>
                <a:r>
                  <a:rPr lang="en-US" baseline="0"/>
                  <a:t> (nm)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71586400"/>
        <c:crosses val="autoZero"/>
        <c:crossBetween val="midCat"/>
      </c:valAx>
      <c:valAx>
        <c:axId val="371586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QE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6994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19CAA-B0F5-4BCB-A6BF-912863014578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DB72-6E5D-4D16-B522-DEA1036886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DB72-6E5D-4D16-B522-DEA1036886B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53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E4ADB-6586-474E-BE68-2BA7E57842C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3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5DA2-DB3A-42FF-AAD7-1EE570DBDC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5DA2-DB3A-42FF-AAD7-1EE570DBDCC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DB72-6E5D-4D16-B522-DEA1036886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This when we have fixed layer… 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For In-situ growth -&gt; fringes disappears… there are two reasons: either it is too thick or surface becomes rough</a:t>
            </a:r>
          </a:p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We get interference pattern when we have constructive interference. </a:t>
            </a: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ko-KR" altLang="en-US" smtClean="0">
                <a:latin typeface="Arial" pitchFamily="34" charset="0"/>
                <a:ea typeface="굴림" pitchFamily="34" charset="-127"/>
              </a:rPr>
              <a:t>Go to "View | Header and Footer" to add your organization, sponsor, meeting name here; then, click "Apply to All"</a:t>
            </a:r>
            <a:endParaRPr lang="en-US" altLang="ko-KR" smtClean="0">
              <a:latin typeface="Arial" pitchFamily="34" charset="0"/>
              <a:ea typeface="굴림" pitchFamily="34" charset="-127"/>
            </a:endParaRP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47114-8AAD-42E3-B833-92343F71E468}" type="slidenum">
              <a:rPr lang="ko-KR" altLang="en-US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951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1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typical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208CB-1C29-4C1C-9D6D-F46C285A15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6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8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33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8F3EE-983A-4D9E-9525-DF19F1B8D1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0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E343C9-53E1-42A2-8AFA-DBD58F4786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7EA9-2F78-4445-8430-C60BC6AB47AE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4A49-45D6-4828-98AE-8DF11E8AA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2.avi"/><Relationship Id="rId7" Type="http://schemas.openxmlformats.org/officeDocument/2006/relationships/image" Target="../media/image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video" Target="../media/media2.avi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New Directions in Robust Photocathodes</a:t>
            </a:r>
            <a:br>
              <a:rPr lang="en-US" dirty="0" smtClean="0"/>
            </a:br>
            <a:r>
              <a:rPr lang="en-US" sz="2400" dirty="0" smtClean="0"/>
              <a:t>Using the tools of materials science to engineer alkali </a:t>
            </a:r>
            <a:r>
              <a:rPr lang="en-US" sz="2400" dirty="0" err="1" smtClean="0"/>
              <a:t>antimonide</a:t>
            </a:r>
            <a:r>
              <a:rPr lang="en-US" sz="2400" dirty="0" smtClean="0"/>
              <a:t> cathodes for performance and speed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Smedley</a:t>
            </a:r>
            <a:endParaRPr lang="en-US" dirty="0" smtClean="0"/>
          </a:p>
          <a:p>
            <a:r>
              <a:rPr lang="en-US" dirty="0" smtClean="0"/>
              <a:t>Brookhaven National </a:t>
            </a:r>
            <a:r>
              <a:rPr lang="en-US" dirty="0" smtClean="0"/>
              <a:t>Laboratory</a:t>
            </a:r>
          </a:p>
          <a:p>
            <a:r>
              <a:rPr lang="en-US" smtClean="0"/>
              <a:t>Feb 21, 2017</a:t>
            </a:r>
            <a:endParaRPr lang="en-US" dirty="0"/>
          </a:p>
        </p:txBody>
      </p:sp>
      <p:pic>
        <p:nvPicPr>
          <p:cNvPr id="4" name="Picture 14" descr="BNLlogo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52400"/>
            <a:ext cx="2201863" cy="806450"/>
          </a:xfrm>
          <a:prstGeom prst="rect">
            <a:avLst/>
          </a:prstGeom>
          <a:noFill/>
        </p:spPr>
      </p:pic>
      <p:pic>
        <p:nvPicPr>
          <p:cNvPr id="5" name="Picture 4" descr="EPIC_Su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6629401"/>
            <a:ext cx="6377912" cy="228599"/>
          </a:xfrm>
          <a:prstGeom prst="rect">
            <a:avLst/>
          </a:prstGeom>
        </p:spPr>
      </p:pic>
      <p:pic>
        <p:nvPicPr>
          <p:cNvPr id="6" name="Picture 7" descr="D:\Google Drive\Work\StonyBrook\BNL - Instrumentation\Documents\Logos\Stony Brook\SBU stack_2clr_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828800" cy="6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://eetd.lbl.gov/images/lbnl-logo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5334000"/>
            <a:ext cx="17875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87086" y="0"/>
            <a:ext cx="9470571" cy="136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r>
              <a:rPr lang="en-US" sz="3200" cap="none" dirty="0" smtClean="0">
                <a:solidFill>
                  <a:schemeClr val="tx1"/>
                </a:solidFill>
              </a:rPr>
              <a:t>Reaction Dynamics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r="40870" b="48809"/>
          <a:stretch>
            <a:fillRect/>
          </a:stretch>
        </p:blipFill>
        <p:spPr>
          <a:xfrm>
            <a:off x="762000" y="152400"/>
            <a:ext cx="7391400" cy="4933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0292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en-US" sz="2400" dirty="0" smtClean="0"/>
              <a:t>Antimony evaporated on Si, 0.2 Å/s; crystallize at 4nm</a:t>
            </a:r>
          </a:p>
          <a:p>
            <a:pPr marL="285750" indent="-285750" algn="ctr"/>
            <a:r>
              <a:rPr lang="en-US" sz="2400" dirty="0" smtClean="0"/>
              <a:t>K deposition dissolves </a:t>
            </a:r>
            <a:r>
              <a:rPr lang="en-US" sz="2400" dirty="0" err="1" smtClean="0"/>
              <a:t>Sb</a:t>
            </a:r>
            <a:r>
              <a:rPr lang="en-US" sz="2400" dirty="0" smtClean="0"/>
              <a:t> layer - This is where roughening occurs!</a:t>
            </a:r>
          </a:p>
          <a:p>
            <a:pPr marL="285750" indent="-285750" algn="ctr"/>
            <a:r>
              <a:rPr lang="en-US" sz="2400" dirty="0" smtClean="0"/>
              <a:t>QE increase corresponds with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x</a:t>
            </a:r>
            <a:r>
              <a:rPr lang="en-US" sz="2400" dirty="0" err="1" smtClean="0"/>
              <a:t>Sb</a:t>
            </a:r>
            <a:r>
              <a:rPr lang="en-US" sz="2400" dirty="0" smtClean="0"/>
              <a:t> crystallization</a:t>
            </a:r>
          </a:p>
          <a:p>
            <a:pPr marL="285750" indent="-285750" algn="ctr"/>
            <a:r>
              <a:rPr lang="en-US" sz="2400" dirty="0" smtClean="0"/>
              <a:t>Cs increases lattice constant and reduces defects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286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M. Ruiz-</a:t>
            </a:r>
            <a:r>
              <a:rPr lang="en-US" dirty="0" err="1" smtClean="0"/>
              <a:t>Osés</a:t>
            </a:r>
            <a:r>
              <a:rPr lang="en-US" dirty="0" smtClean="0"/>
              <a:t> et al., APL Mat. 2, 121101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4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Cathode Texture</a:t>
            </a:r>
            <a:endParaRPr lang="en-US" dirty="0"/>
          </a:p>
        </p:txBody>
      </p:sp>
      <p:pic>
        <p:nvPicPr>
          <p:cNvPr id="4" name="Picture 3" descr="S204_Sb_contra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08" y="914399"/>
            <a:ext cx="3006090" cy="4103370"/>
          </a:xfrm>
          <a:prstGeom prst="rect">
            <a:avLst/>
          </a:prstGeom>
        </p:spPr>
      </p:pic>
      <p:pic>
        <p:nvPicPr>
          <p:cNvPr id="6" name="Picture 5" descr="S217_K2CsSb_contra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1710" y="914400"/>
            <a:ext cx="3006090" cy="4103370"/>
          </a:xfrm>
          <a:prstGeom prst="rect">
            <a:avLst/>
          </a:prstGeom>
        </p:spPr>
      </p:pic>
      <p:pic>
        <p:nvPicPr>
          <p:cNvPr id="5" name="Picture 4" descr="S214_K3Sb_contr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9910" y="914400"/>
            <a:ext cx="3006090" cy="4103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1" y="5029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Sb</a:t>
            </a:r>
            <a:r>
              <a:rPr lang="en-US" dirty="0" smtClean="0"/>
              <a:t> evaporated at RT</a:t>
            </a:r>
          </a:p>
          <a:p>
            <a:pPr algn="ctr"/>
            <a:r>
              <a:rPr lang="en-US" dirty="0" smtClean="0"/>
              <a:t>Clear [003] 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0292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 Potassium at 140C</a:t>
            </a:r>
          </a:p>
          <a:p>
            <a:pPr algn="ctr"/>
            <a:r>
              <a:rPr lang="en-US" dirty="0" smtClean="0"/>
              <a:t>Textured final film</a:t>
            </a:r>
          </a:p>
          <a:p>
            <a:pPr algn="ctr"/>
            <a:r>
              <a:rPr lang="en-US" dirty="0" smtClean="0"/>
              <a:t>But not K</a:t>
            </a:r>
            <a:r>
              <a:rPr lang="en-US" baseline="-25000" dirty="0" smtClean="0"/>
              <a:t>3</a:t>
            </a:r>
            <a:r>
              <a:rPr lang="en-US" dirty="0" smtClean="0"/>
              <a:t>Sb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0292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 Cesium at 140C</a:t>
            </a:r>
          </a:p>
          <a:p>
            <a:pPr algn="ctr"/>
            <a:r>
              <a:rPr lang="en-US" dirty="0" smtClean="0"/>
              <a:t>Textured final film</a:t>
            </a:r>
          </a:p>
          <a:p>
            <a:pPr algn="ctr"/>
            <a:r>
              <a:rPr lang="en-US" dirty="0" smtClean="0"/>
              <a:t>Both [220] &amp; [222]</a:t>
            </a:r>
          </a:p>
          <a:p>
            <a:pPr algn="ctr"/>
            <a:r>
              <a:rPr lang="en-US" dirty="0" smtClean="0"/>
              <a:t>(domains?)</a:t>
            </a:r>
          </a:p>
          <a:p>
            <a:pPr algn="ctr"/>
            <a:r>
              <a:rPr lang="en-US" dirty="0" smtClean="0"/>
              <a:t>Final QE 7.5% @ 532nm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Engineering a Smoother Cathode</a:t>
            </a:r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t="9699"/>
          <a:stretch>
            <a:fillRect/>
          </a:stretch>
        </p:blipFill>
        <p:spPr bwMode="auto">
          <a:xfrm>
            <a:off x="457200" y="3429000"/>
            <a:ext cx="7924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62200" y="609600"/>
            <a:ext cx="411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Idea: Never let </a:t>
            </a:r>
            <a:r>
              <a:rPr lang="en-US" sz="2400" dirty="0" err="1" smtClean="0">
                <a:solidFill>
                  <a:srgbClr val="FF0000"/>
                </a:solidFill>
              </a:rPr>
              <a:t>Sb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crystalize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1" name="Group 24"/>
          <p:cNvGrpSpPr/>
          <p:nvPr/>
        </p:nvGrpSpPr>
        <p:grpSpPr>
          <a:xfrm>
            <a:off x="1333500" y="1143000"/>
            <a:ext cx="6477000" cy="2286000"/>
            <a:chOff x="876300" y="1993148"/>
            <a:chExt cx="8635998" cy="2286000"/>
          </a:xfrm>
        </p:grpSpPr>
        <p:sp>
          <p:nvSpPr>
            <p:cNvPr id="12" name="TextBox 11"/>
            <p:cNvSpPr txBox="1"/>
            <p:nvPr/>
          </p:nvSpPr>
          <p:spPr>
            <a:xfrm>
              <a:off x="876300" y="2305050"/>
              <a:ext cx="193357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Substrate: Si (100)</a:t>
              </a:r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209925" y="2305050"/>
              <a:ext cx="857250" cy="3714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9925" y="1993148"/>
              <a:ext cx="1146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0" y="2676525"/>
              <a:ext cx="1276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+3nm Sb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2425" y="2305050"/>
              <a:ext cx="561975" cy="367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962525" y="2305050"/>
              <a:ext cx="857250" cy="3714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14900" y="1993148"/>
              <a:ext cx="1168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125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̊C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66882" y="2645347"/>
              <a:ext cx="2005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+K until photocurrent peaks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67412" y="2305050"/>
              <a:ext cx="82757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K</a:t>
              </a:r>
              <a:r>
                <a:rPr lang="en-US" baseline="-25000" dirty="0" err="1" smtClean="0"/>
                <a:t>x</a:t>
              </a:r>
              <a:r>
                <a:rPr lang="en-US" dirty="0" err="1" smtClean="0"/>
                <a:t>Sb</a:t>
              </a:r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6862762" y="2305050"/>
              <a:ext cx="857250" cy="3714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15137" y="1993148"/>
              <a:ext cx="150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125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̊C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85389" y="2645347"/>
              <a:ext cx="22198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+Cs until photocurrent peaks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15274" y="2305050"/>
              <a:ext cx="159702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CsK</a:t>
              </a:r>
              <a:r>
                <a:rPr lang="en-US" baseline="-25000" dirty="0" smtClean="0"/>
                <a:t>2</a:t>
              </a:r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25" name="Curved Down Arrow 24"/>
            <p:cNvSpPr/>
            <p:nvPr/>
          </p:nvSpPr>
          <p:spPr>
            <a:xfrm rot="10800000">
              <a:off x="5311224" y="3670574"/>
              <a:ext cx="3270800" cy="608574"/>
            </a:xfrm>
            <a:prstGeom prst="curvedDown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53099" y="3593348"/>
              <a:ext cx="3440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layer: +5nm Sb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-15987" y="2895600"/>
            <a:ext cx="458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M. Ruiz-</a:t>
            </a:r>
            <a:r>
              <a:rPr lang="en-US" dirty="0" err="1" smtClean="0"/>
              <a:t>Osés</a:t>
            </a:r>
            <a:r>
              <a:rPr lang="en-US" dirty="0" smtClean="0"/>
              <a:t> et al., APL Mat. 2, 121101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51EA40-BA09-4E66-B447-EBF78C0CCE03}" type="slidenum">
              <a:rPr lang="ko-KR" altLang="en-US"/>
              <a:pPr/>
              <a:t>13</a:t>
            </a:fld>
            <a:endParaRPr lang="en-US" altLang="ko-K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04812"/>
            <a:ext cx="9144000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굴림" charset="-127"/>
                <a:cs typeface="굴림" charset="-127"/>
              </a:rPr>
              <a:t>X-ray </a:t>
            </a:r>
            <a:r>
              <a:rPr lang="en-US" altLang="ko-KR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굴림" charset="-127"/>
                <a:cs typeface="굴림" charset="-127"/>
              </a:rPr>
              <a:t>reflectometry</a:t>
            </a:r>
            <a:r>
              <a:rPr lang="en-US" altLang="ko-K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굴림" charset="-127"/>
                <a:cs typeface="굴림" charset="-127"/>
              </a:rPr>
              <a:t> (XRR) provides in-situ thickness monitoring</a:t>
            </a:r>
            <a:endParaRPr lang="en-US" sz="32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3500438"/>
            <a:ext cx="352901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495800"/>
            <a:ext cx="3529012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61" name="Object 7"/>
          <p:cNvGraphicFramePr>
            <a:graphicFrameLocks noGrp="1" noChangeAspect="1"/>
          </p:cNvGraphicFramePr>
          <p:nvPr/>
        </p:nvGraphicFramePr>
        <p:xfrm>
          <a:off x="539750" y="2924175"/>
          <a:ext cx="26638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70" name="Equation" r:id="rId6" imgW="35102800" imgH="5270500" progId="Equation.3">
                  <p:embed/>
                </p:oleObj>
              </mc:Choice>
              <mc:Fallback>
                <p:oleObj name="Equation" r:id="rId6" imgW="35102800" imgH="5270500" progId="Equation.3">
                  <p:embed/>
                  <p:pic>
                    <p:nvPicPr>
                      <p:cNvPr id="19461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924175"/>
                        <a:ext cx="26638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2" name="Picture 2" descr="scatter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981075"/>
            <a:ext cx="2954337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57600" y="1185208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Understand ‘sticking’ coefficient of materials to substrates at various temperatures</a:t>
            </a:r>
          </a:p>
          <a:p>
            <a:endParaRPr lang="en-US" sz="2000" dirty="0" smtClean="0"/>
          </a:p>
          <a:p>
            <a:r>
              <a:rPr lang="en-US" sz="2000" dirty="0" smtClean="0"/>
              <a:t>Observe the intermixing </a:t>
            </a:r>
            <a:r>
              <a:rPr lang="en-US" sz="2000" dirty="0" err="1" smtClean="0"/>
              <a:t>vs</a:t>
            </a:r>
            <a:r>
              <a:rPr lang="en-US" sz="2000" dirty="0" smtClean="0"/>
              <a:t> layering of materials</a:t>
            </a:r>
          </a:p>
          <a:p>
            <a:endParaRPr lang="en-US" sz="2000" dirty="0" smtClean="0"/>
          </a:p>
          <a:p>
            <a:r>
              <a:rPr lang="en-US" sz="2000" dirty="0" smtClean="0"/>
              <a:t>Observe the onset of roughness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7" y="3048001"/>
            <a:ext cx="4296375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XRR shows roughness evolution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428793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2"/>
          <p:cNvGraphicFramePr>
            <a:graphicFrameLocks noGrp="1"/>
          </p:cNvGraphicFramePr>
          <p:nvPr/>
        </p:nvGraphicFramePr>
        <p:xfrm>
          <a:off x="4114800" y="914400"/>
          <a:ext cx="5029200" cy="3413985"/>
        </p:xfrm>
        <a:graphic>
          <a:graphicData uri="http://schemas.openxmlformats.org/drawingml/2006/table">
            <a:tbl>
              <a:tblPr firstRow="1" bandRow="1"/>
              <a:tblGrid>
                <a:gridCol w="21137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8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66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3977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Deposited Layers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Total</a:t>
                      </a:r>
                      <a:r>
                        <a:rPr lang="en-US" sz="1800" baseline="0" dirty="0" smtClean="0"/>
                        <a:t> T</a:t>
                      </a:r>
                      <a:r>
                        <a:rPr lang="en-US" sz="1800" dirty="0" smtClean="0"/>
                        <a:t>hickness (</a:t>
                      </a:r>
                      <a:r>
                        <a:rPr lang="en-US" sz="1800" b="1" dirty="0" smtClean="0"/>
                        <a:t>Å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Roughness (</a:t>
                      </a:r>
                      <a:r>
                        <a:rPr lang="en-US" sz="1800" b="1" dirty="0" smtClean="0"/>
                        <a:t>Å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906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Cs-K-</a:t>
                      </a:r>
                      <a:r>
                        <a:rPr lang="en-US" sz="1800" dirty="0" err="1" smtClean="0"/>
                        <a:t>Sb</a:t>
                      </a:r>
                      <a:r>
                        <a:rPr lang="en-US" sz="1800" dirty="0" smtClean="0"/>
                        <a:t>-Cs-K-</a:t>
                      </a:r>
                      <a:r>
                        <a:rPr lang="en-US" sz="1800" dirty="0" err="1" smtClean="0"/>
                        <a:t>Sb</a:t>
                      </a:r>
                      <a:r>
                        <a:rPr lang="en-US" sz="1800" dirty="0" smtClean="0"/>
                        <a:t>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469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994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K-Sb-Cs-K-Sb/Si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449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994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Sb-Cs-K-Sb/Si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200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21.3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994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Cs-K-Sb/Si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174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13.2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994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K-Sb/Si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141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10.5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994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Sb/Si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35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2.9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020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Si Substrate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3.1</a:t>
                      </a:r>
                      <a:endParaRPr lang="en-US" sz="1800" dirty="0"/>
                    </a:p>
                  </a:txBody>
                  <a:tcPr marT="45730" marB="4573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C4D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4267200" y="4572000"/>
            <a:ext cx="80184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The substrate fit includes 1.5 nm of </a:t>
            </a:r>
            <a:r>
              <a:rPr lang="en-US" sz="2000" dirty="0" smtClean="0"/>
              <a:t>SiO</a:t>
            </a:r>
            <a:r>
              <a:rPr lang="en-US" sz="2000" baseline="-25000" dirty="0" smtClean="0"/>
              <a:t>2</a:t>
            </a:r>
          </a:p>
          <a:p>
            <a:endParaRPr lang="en-US" sz="2000" dirty="0" smtClean="0"/>
          </a:p>
          <a:p>
            <a:r>
              <a:rPr lang="en-US" sz="2000" dirty="0" smtClean="0"/>
              <a:t>Multi-layer </a:t>
            </a:r>
            <a:r>
              <a:rPr lang="en-US" sz="2000" dirty="0" err="1" smtClean="0"/>
              <a:t>subcrystalline</a:t>
            </a:r>
            <a:r>
              <a:rPr lang="en-US" sz="2000" dirty="0" smtClean="0"/>
              <a:t> film is smoother,</a:t>
            </a:r>
          </a:p>
          <a:p>
            <a:r>
              <a:rPr lang="en-US" sz="2000" dirty="0" smtClean="0"/>
              <a:t>At slight loss of QE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48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oweimj\Google Drive\Photocathode\G3_Oct_2015\IMG_1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0801" y="1709809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437876" y="5445224"/>
            <a:ext cx="1148971" cy="576064"/>
            <a:chOff x="6354128" y="2234147"/>
            <a:chExt cx="1148971" cy="576064"/>
          </a:xfrm>
        </p:grpSpPr>
        <p:sp>
          <p:nvSpPr>
            <p:cNvPr id="8" name="Line Callout 1 7"/>
            <p:cNvSpPr/>
            <p:nvPr/>
          </p:nvSpPr>
          <p:spPr>
            <a:xfrm>
              <a:off x="6354128" y="2234147"/>
              <a:ext cx="1148971" cy="576064"/>
            </a:xfrm>
            <a:prstGeom prst="borderCallout1">
              <a:avLst>
                <a:gd name="adj1" fmla="val -3387"/>
                <a:gd name="adj2" fmla="val 44190"/>
                <a:gd name="adj3" fmla="val -368184"/>
                <a:gd name="adj4" fmla="val 9730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26136" y="2234147"/>
              <a:ext cx="1028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K</a:t>
              </a:r>
              <a:r>
                <a:rPr lang="en-US" sz="1400" baseline="-25000" dirty="0"/>
                <a:t>2</a:t>
              </a:r>
              <a:r>
                <a:rPr lang="en-US" sz="1400" dirty="0" smtClean="0"/>
                <a:t>CsSb </a:t>
              </a:r>
            </a:p>
            <a:p>
              <a:r>
                <a:rPr lang="en-US" sz="1400" dirty="0" smtClean="0"/>
                <a:t>sputter gun</a:t>
              </a:r>
              <a:endParaRPr lang="en-US" sz="1400" dirty="0"/>
            </a:p>
          </p:txBody>
        </p:sp>
      </p:grpSp>
      <p:pic>
        <p:nvPicPr>
          <p:cNvPr id="1028" name="Picture 4" descr="C:\Users\gaoweimj\Google Drive\Photocathode\G3_Oct_2015\IMG_13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21614" b="40683"/>
          <a:stretch/>
        </p:blipFill>
        <p:spPr bwMode="auto">
          <a:xfrm>
            <a:off x="7164288" y="1844824"/>
            <a:ext cx="1620301" cy="121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aoweimj\Google Drive\Photocathode\G3_Oct_2015\IMG_13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6" t="44953" r="3553" b="23839"/>
          <a:stretch/>
        </p:blipFill>
        <p:spPr bwMode="auto">
          <a:xfrm>
            <a:off x="7164288" y="3540769"/>
            <a:ext cx="1645816" cy="16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79512" y="-12032"/>
            <a:ext cx="8568952" cy="704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ea typeface="+mn-ea"/>
                <a:cs typeface="Arial" panose="020B0604020202020204" pitchFamily="34" charset="0"/>
              </a:rPr>
              <a:t>Sputter </a:t>
            </a:r>
            <a:r>
              <a:rPr lang="en-US" altLang="zh-CN" sz="3200" b="1" dirty="0">
                <a:ea typeface="+mn-ea"/>
                <a:cs typeface="Arial" panose="020B0604020202020204" pitchFamily="34" charset="0"/>
              </a:rPr>
              <a:t>growth of Bi-alkali </a:t>
            </a:r>
            <a:r>
              <a:rPr lang="en-US" altLang="zh-CN" sz="3200" b="1" dirty="0" smtClean="0">
                <a:ea typeface="+mn-ea"/>
                <a:cs typeface="Arial" panose="020B0604020202020204" pitchFamily="34" charset="0"/>
              </a:rPr>
              <a:t>photocathode</a:t>
            </a:r>
            <a:endParaRPr lang="en-US" sz="3200" b="1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29969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0312" y="50851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56761" r="5361" b="408"/>
          <a:stretch/>
        </p:blipFill>
        <p:spPr bwMode="auto">
          <a:xfrm>
            <a:off x="683568" y="1988840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699792" y="3140968"/>
            <a:ext cx="43204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516216" y="3140968"/>
            <a:ext cx="432048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95536" y="4869160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 target and sputter gun was product of RMD. Inc.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sputter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contributed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altLang="zh-CN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Bhandari</a:t>
            </a:r>
            <a:r>
              <a:rPr lang="zh-CN" alt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75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10" y="1352590"/>
            <a:ext cx="5003800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876799" y="4402832"/>
          <a:ext cx="4114801" cy="19442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89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8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34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37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38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layer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(±0.1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Sb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(±0.05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(±0.05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K/Cs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CsSb sputter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676400" y="481610"/>
            <a:ext cx="792088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/>
            <a:r>
              <a:rPr lang="en-GB" sz="2400" dirty="0" smtClean="0"/>
              <a:t>25 </a:t>
            </a:r>
            <a:r>
              <a:rPr lang="en-GB" sz="2400" dirty="0"/>
              <a:t>nm K</a:t>
            </a:r>
            <a:r>
              <a:rPr lang="en-GB" sz="2400" baseline="-25000" dirty="0"/>
              <a:t>2</a:t>
            </a:r>
            <a:r>
              <a:rPr lang="en-GB" sz="2400" dirty="0"/>
              <a:t>CsSb + layers of (total 30 nm) Cs evap. </a:t>
            </a:r>
            <a:endParaRPr lang="en-GB" sz="2400" dirty="0" smtClean="0"/>
          </a:p>
          <a:p>
            <a:pPr marL="457200" indent="-457200" algn="l"/>
            <a:r>
              <a:rPr lang="en-GB" altLang="zh-CN" sz="2400" dirty="0" smtClean="0"/>
              <a:t>Silicon substrate at 90 C, layer barely crystalline</a:t>
            </a:r>
            <a:r>
              <a:rPr lang="en-US" altLang="zh-CN" sz="2400" dirty="0" smtClean="0"/>
              <a:t>	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99692" y="0"/>
            <a:ext cx="5544616" cy="5125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Sputter Growth</a:t>
            </a:r>
            <a:endParaRPr lang="en-US" sz="3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9" y="1468089"/>
            <a:ext cx="4395011" cy="256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" y="1252051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 nm  sputtered layer + Cs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5" y="4191000"/>
            <a:ext cx="4265155" cy="26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3653" y="396548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 nm  sputtered layer + Cs</a:t>
            </a:r>
          </a:p>
        </p:txBody>
      </p:sp>
    </p:spTree>
    <p:extLst>
      <p:ext uri="{BB962C8B-B14F-4D97-AF65-F5344CB8AC3E}">
        <p14:creationId xmlns:p14="http://schemas.microsoft.com/office/powerpoint/2010/main" val="11353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2541" r="20265" b="-1"/>
          <a:stretch/>
        </p:blipFill>
        <p:spPr bwMode="auto">
          <a:xfrm>
            <a:off x="4190999" y="914400"/>
            <a:ext cx="4776803" cy="4114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74" y="17585"/>
            <a:ext cx="9135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+mj-lt"/>
                <a:cs typeface="Arial" panose="020B0604020202020204" pitchFamily="34" charset="0"/>
              </a:rPr>
              <a:t>Surface roughness &amp; QE of Sputtered Photocathodes</a:t>
            </a:r>
            <a:endParaRPr lang="en-US" sz="3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548640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Peak QE &gt;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Green QE: 4.3%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95058"/>
              </p:ext>
            </p:extLst>
          </p:nvPr>
        </p:nvGraphicFramePr>
        <p:xfrm>
          <a:off x="395536" y="4114800"/>
          <a:ext cx="4371981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7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1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29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167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Thickness (</a:t>
                      </a:r>
                      <a:r>
                        <a:rPr lang="en-US" sz="1600" baseline="0" dirty="0" smtClean="0"/>
                        <a:t>Å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Roughness</a:t>
                      </a:r>
                      <a:r>
                        <a:rPr lang="en-US" sz="1600" baseline="0" dirty="0" smtClean="0"/>
                        <a:t> (Å)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Cs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416.0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5.67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dirty="0" smtClean="0"/>
                        <a:t> Cs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341.3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4.94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baseline="0" dirty="0" smtClean="0"/>
                        <a:t>  </a:t>
                      </a:r>
                      <a:r>
                        <a:rPr lang="en-US" sz="1600" dirty="0" smtClean="0"/>
                        <a:t>Cs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249.5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4.91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sputter</a:t>
                      </a:r>
                      <a:r>
                        <a:rPr lang="en-US" sz="1600" baseline="0" dirty="0" smtClean="0"/>
                        <a:t> K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CsSb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234.2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5.17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r>
                        <a:rPr lang="en-US" sz="1600" baseline="0" dirty="0" smtClean="0"/>
                        <a:t>O</a:t>
                      </a:r>
                      <a:r>
                        <a:rPr lang="en-US" sz="1600" baseline="-25000" dirty="0" smtClean="0"/>
                        <a:t>2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10.24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3.27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3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Substrate (Si)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3.75</a:t>
                      </a:r>
                      <a:endParaRPr lang="en-US" sz="16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2857"/>
            <a:ext cx="399532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Software Upgrades - Real Time XRF during growth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 descr="Realtime_fluorescence_analysis sequential examp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85800"/>
            <a:ext cx="7315215" cy="548641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6248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Currently using to regulate ternary co-</a:t>
            </a:r>
            <a:r>
              <a:rPr lang="en-US" dirty="0" err="1" smtClean="0"/>
              <a:t>evap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792"/>
            <a:ext cx="91440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ea typeface="+mn-ea"/>
                <a:cs typeface="Arial" panose="020B0604020202020204" pitchFamily="34" charset="0"/>
              </a:rPr>
              <a:t>Ternary Co-evaporation  </a:t>
            </a:r>
            <a:r>
              <a:rPr lang="zh-CN" altLang="en-US" sz="3200" dirty="0" smtClean="0"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 </a:t>
            </a:r>
            <a:r>
              <a:rPr lang="en-GB" altLang="zh-CN" sz="2400" i="1" dirty="0" smtClean="0">
                <a:solidFill>
                  <a:srgbClr val="0070C0"/>
                </a:solidFill>
              </a:rPr>
              <a:t>Simultaneously evaporate from Sb evaporator and K,Cs effusion cells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2" name="Picture 2" descr="C:\Users\Diamond Group bnl\Downloads\IMG_23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7" t="24523" r="24483" b="22098"/>
          <a:stretch/>
        </p:blipFill>
        <p:spPr bwMode="auto">
          <a:xfrm>
            <a:off x="5580112" y="1628800"/>
            <a:ext cx="2702778" cy="262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iamond Group bnl\Downloads\IMG_2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1628800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139952" y="4797152"/>
            <a:ext cx="729197" cy="348159"/>
            <a:chOff x="4911022" y="1424407"/>
            <a:chExt cx="1836203" cy="773012"/>
          </a:xfrm>
        </p:grpSpPr>
        <p:sp>
          <p:nvSpPr>
            <p:cNvPr id="11" name="Line Callout 1 10"/>
            <p:cNvSpPr/>
            <p:nvPr/>
          </p:nvSpPr>
          <p:spPr>
            <a:xfrm>
              <a:off x="4911022" y="1424407"/>
              <a:ext cx="1836203" cy="773012"/>
            </a:xfrm>
            <a:prstGeom prst="borderCallout1">
              <a:avLst>
                <a:gd name="adj1" fmla="val 39715"/>
                <a:gd name="adj2" fmla="val -347"/>
                <a:gd name="adj3" fmla="val -408799"/>
                <a:gd name="adj4" fmla="val -4141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6300" y="1550812"/>
              <a:ext cx="1077374" cy="393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Cs Cell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15816" y="5661248"/>
            <a:ext cx="1368152" cy="432048"/>
            <a:chOff x="6458722" y="2378163"/>
            <a:chExt cx="930249" cy="334199"/>
          </a:xfrm>
        </p:grpSpPr>
        <p:sp>
          <p:nvSpPr>
            <p:cNvPr id="14" name="Line Callout 1 13"/>
            <p:cNvSpPr/>
            <p:nvPr/>
          </p:nvSpPr>
          <p:spPr>
            <a:xfrm>
              <a:off x="6458722" y="2378163"/>
              <a:ext cx="626582" cy="288032"/>
            </a:xfrm>
            <a:prstGeom prst="borderCallout1">
              <a:avLst>
                <a:gd name="adj1" fmla="val -3387"/>
                <a:gd name="adj2" fmla="val 44190"/>
                <a:gd name="adj3" fmla="val -372367"/>
                <a:gd name="adj4" fmla="val 1257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19122" y="2404585"/>
              <a:ext cx="8698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K capsule</a:t>
              </a:r>
              <a:endParaRPr lang="en-US" sz="1400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5471592" y="4581128"/>
            <a:ext cx="36724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i="1" dirty="0" smtClean="0"/>
              <a:t>In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situ,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In</a:t>
            </a:r>
            <a:r>
              <a:rPr lang="zh-CN" altLang="en-US" sz="2000" i="1" dirty="0" smtClean="0"/>
              <a:t> </a:t>
            </a:r>
            <a:r>
              <a:rPr lang="en-US" altLang="zh-CN" sz="2000" i="1" dirty="0" err="1" smtClean="0"/>
              <a:t>operado</a:t>
            </a:r>
            <a:r>
              <a:rPr lang="zh-CN" altLang="en-US" sz="2000" i="1" dirty="0" smtClean="0"/>
              <a:t> </a:t>
            </a:r>
            <a:r>
              <a:rPr lang="en-US" altLang="zh-CN" sz="2000" dirty="0" smtClean="0"/>
              <a:t>XRR,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XRF,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XRD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&amp;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Quantum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efficiency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(QE)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measurement	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6" y="5661249"/>
            <a:ext cx="921538" cy="372364"/>
            <a:chOff x="6458722" y="2378163"/>
            <a:chExt cx="626582" cy="288032"/>
          </a:xfrm>
        </p:grpSpPr>
        <p:sp>
          <p:nvSpPr>
            <p:cNvPr id="18" name="Line Callout 1 17"/>
            <p:cNvSpPr/>
            <p:nvPr/>
          </p:nvSpPr>
          <p:spPr>
            <a:xfrm>
              <a:off x="6458722" y="2378163"/>
              <a:ext cx="626582" cy="288032"/>
            </a:xfrm>
            <a:prstGeom prst="borderCallout1">
              <a:avLst>
                <a:gd name="adj1" fmla="val -3387"/>
                <a:gd name="adj2" fmla="val 44190"/>
                <a:gd name="adj3" fmla="val -165035"/>
                <a:gd name="adj4" fmla="val 9904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9122" y="2404585"/>
              <a:ext cx="422021" cy="238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J</a:t>
              </a:r>
              <a:r>
                <a:rPr lang="en-US" sz="1400" dirty="0" smtClean="0"/>
                <a:t> tube</a:t>
              </a:r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21523" y="5445224"/>
            <a:ext cx="391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Growth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rate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are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controlled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by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J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tube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temperature,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valve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and</a:t>
            </a:r>
            <a:r>
              <a:rPr lang="zh-CN" altLang="en-US" dirty="0" smtClean="0"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cs typeface="Arial" panose="020B0604020202020204" pitchFamily="34" charset="0"/>
              </a:rPr>
              <a:t>shutter</a:t>
            </a:r>
          </a:p>
        </p:txBody>
      </p:sp>
    </p:spTree>
    <p:extLst>
      <p:ext uri="{BB962C8B-B14F-4D97-AF65-F5344CB8AC3E}">
        <p14:creationId xmlns:p14="http://schemas.microsoft.com/office/powerpoint/2010/main" val="38908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 we want out of an electron source?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The electron beam properties determine the photon beam properties</a:t>
            </a:r>
          </a:p>
          <a:p>
            <a:pPr lvl="1"/>
            <a:r>
              <a:rPr lang="en-US" dirty="0" smtClean="0"/>
              <a:t>Pulse duration, degree of coherence, flux</a:t>
            </a:r>
          </a:p>
          <a:p>
            <a:r>
              <a:rPr lang="en-US" sz="2800" dirty="0" smtClean="0"/>
              <a:t>In all light sources through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generation, the phase space is determined by the ring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In X-ray free electron lasers (LCLS II, XFEL, </a:t>
            </a:r>
            <a:r>
              <a:rPr lang="en-US" sz="2800" dirty="0" err="1" smtClean="0"/>
              <a:t>MaRIE</a:t>
            </a:r>
            <a:r>
              <a:rPr lang="en-US" sz="2800" dirty="0" smtClean="0"/>
              <a:t>), this will change – the electron source will determine the beam properties</a:t>
            </a:r>
          </a:p>
          <a:p>
            <a:r>
              <a:rPr lang="en-US" sz="2800" dirty="0" smtClean="0"/>
              <a:t>The highest brightness sources available are photoinjectors, which use a laser on a photocathode to control the spatial and temporal profile of the emitted electron beam</a:t>
            </a:r>
            <a:endParaRPr lang="en-US" sz="2800" dirty="0"/>
          </a:p>
        </p:txBody>
      </p:sp>
      <p:pic>
        <p:nvPicPr>
          <p:cNvPr id="4" name="Picture 3" descr="NSLS 2.jpg"/>
          <p:cNvPicPr>
            <a:picLocks noChangeAspect="1"/>
          </p:cNvPicPr>
          <p:nvPr/>
        </p:nvPicPr>
        <p:blipFill>
          <a:blip r:embed="rId2" cstate="print"/>
          <a:srcRect l="10833" t="34444" b="37778"/>
          <a:stretch>
            <a:fillRect/>
          </a:stretch>
        </p:blipFill>
        <p:spPr>
          <a:xfrm>
            <a:off x="1714500" y="2743200"/>
            <a:ext cx="5715000" cy="1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49" y="4797152"/>
            <a:ext cx="7165050" cy="117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77" y="1412776"/>
            <a:ext cx="7147052" cy="232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92016" y="286066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(222)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92016" y="2320955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(420)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92016" y="206957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(422)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92016" y="163652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(440)</a:t>
            </a:r>
            <a:endParaRPr lang="en-US" sz="1200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5736"/>
            <a:ext cx="7856545" cy="129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5939" y="652506"/>
            <a:ext cx="110639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Thickness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51" y="1978643"/>
            <a:ext cx="108856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Real time</a:t>
            </a:r>
          </a:p>
          <a:p>
            <a:pPr algn="ctr"/>
            <a:r>
              <a:rPr lang="en-US" dirty="0"/>
              <a:t>XRD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119" y="3861048"/>
            <a:ext cx="142603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Real time</a:t>
            </a:r>
          </a:p>
          <a:p>
            <a:pPr algn="ctr"/>
            <a:r>
              <a:rPr lang="en-US" dirty="0"/>
              <a:t>Fluorescence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347" y="5013176"/>
            <a:ext cx="45557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32806" y="260648"/>
            <a:ext cx="47106" cy="56886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59832" y="692696"/>
            <a:ext cx="101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~10nm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844" y="3603162"/>
            <a:ext cx="6948636" cy="133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4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Stoichiometry &amp; Structural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2160" y="3356992"/>
            <a:ext cx="1008112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Camera 2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0392" y="4509120"/>
            <a:ext cx="1440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textured</a:t>
            </a:r>
          </a:p>
          <a:p>
            <a:r>
              <a:rPr lang="en-U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b="1" i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CsSb phase!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5683" y="1124744"/>
            <a:ext cx="992581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Camera 1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91592" y="1484784"/>
            <a:ext cx="2416912" cy="1812905"/>
            <a:chOff x="2947176" y="4568422"/>
            <a:chExt cx="2416912" cy="1812905"/>
          </a:xfrm>
        </p:grpSpPr>
        <p:grpSp>
          <p:nvGrpSpPr>
            <p:cNvPr id="5" name="Group 4"/>
            <p:cNvGrpSpPr/>
            <p:nvPr/>
          </p:nvGrpSpPr>
          <p:grpSpPr>
            <a:xfrm>
              <a:off x="2947176" y="4568422"/>
              <a:ext cx="2416912" cy="1812905"/>
              <a:chOff x="1018451" y="1124744"/>
              <a:chExt cx="3303288" cy="231814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18451" y="1124744"/>
                <a:ext cx="3303288" cy="2318148"/>
                <a:chOff x="1018451" y="1052736"/>
                <a:chExt cx="3303288" cy="2318148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451" y="1052736"/>
                  <a:ext cx="3303288" cy="2318148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1767662" y="1363806"/>
                  <a:ext cx="1298182" cy="59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FF0000"/>
                      </a:solidFill>
                    </a:rPr>
                    <a:t>Grain size 20.2nm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549356" y="2636912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(220)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30743" y="2631241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(111)</a:t>
                </a:r>
                <a:endParaRPr lang="en-US" sz="1200" b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2000" y="4811694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(222)</a:t>
              </a:r>
              <a:endParaRPr lang="en-US" sz="12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55976" y="1700808"/>
            <a:ext cx="2456401" cy="1573888"/>
            <a:chOff x="819025" y="1602885"/>
            <a:chExt cx="3344557" cy="2286000"/>
          </a:xfrm>
        </p:grpSpPr>
        <p:grpSp>
          <p:nvGrpSpPr>
            <p:cNvPr id="7" name="Group 6"/>
            <p:cNvGrpSpPr/>
            <p:nvPr/>
          </p:nvGrpSpPr>
          <p:grpSpPr>
            <a:xfrm>
              <a:off x="819025" y="1602885"/>
              <a:ext cx="3344557" cy="2286000"/>
              <a:chOff x="819025" y="1602885"/>
              <a:chExt cx="3344557" cy="22860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025" y="1602885"/>
                <a:ext cx="3257478" cy="2286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774876" y="1609065"/>
                <a:ext cx="1388706" cy="67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Grain size 27.7nm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272468" y="2491992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(400)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08002" y="1602885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(200)</a:t>
              </a:r>
              <a:endParaRPr lang="en-US" sz="1200" b="1" dirty="0"/>
            </a:p>
          </p:txBody>
        </p: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0" y="1476847"/>
            <a:ext cx="4114446" cy="216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713410" y="4221088"/>
          <a:ext cx="3282526" cy="15112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10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9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6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63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0275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K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Sb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Cs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L004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1.16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6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L005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6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L006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2.21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16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L011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2.07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0.94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16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L012 </a:t>
                      </a: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0.88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115616" y="6021288"/>
            <a:ext cx="23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K/Cs/Sb ratio!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3" y="3717032"/>
            <a:ext cx="38962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083954"/>
              </p:ext>
            </p:extLst>
          </p:nvPr>
        </p:nvGraphicFramePr>
        <p:xfrm>
          <a:off x="806914" y="4784274"/>
          <a:ext cx="7077454" cy="15904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6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08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72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72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3592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QE@532nm(%)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Roughness(A)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Thickness (A)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Grain size (A)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L004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234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L005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11.5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815.3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L006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13.8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757.5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L011 Si (HT Si)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79.0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905.2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12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L012 </a:t>
                      </a:r>
                      <a:r>
                        <a:rPr lang="en-US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566.4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6675"/>
            <a:ext cx="4135760" cy="3249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7585" y="0"/>
            <a:ext cx="9161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+mj-lt"/>
                <a:cs typeface="Arial" panose="020B0604020202020204" pitchFamily="34" charset="0"/>
              </a:rPr>
              <a:t>Surface Roughness &amp; QE</a:t>
            </a:r>
            <a:endParaRPr lang="en-US" sz="32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08251"/>
            <a:ext cx="5255703" cy="381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1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Alkali </a:t>
            </a:r>
            <a:r>
              <a:rPr lang="en-US" b="1" dirty="0" err="1" smtClean="0"/>
              <a:t>Antimonide</a:t>
            </a:r>
            <a:r>
              <a:rPr lang="en-US" b="1" dirty="0" smtClean="0"/>
              <a:t> Cathodes </a:t>
            </a:r>
            <a:br>
              <a:rPr lang="en-US" b="1" dirty="0" smtClean="0"/>
            </a:br>
            <a:r>
              <a:rPr lang="en-US" dirty="0" smtClean="0"/>
              <a:t>What we’ve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We now have a tool which is capable of optimizing growth parameters for figures of merit other than Quantum Efficiency</a:t>
            </a:r>
          </a:p>
          <a:p>
            <a:r>
              <a:rPr lang="en-US" sz="2400" dirty="0" smtClean="0"/>
              <a:t>We understand the formation chemistry of these materials, and why traditional deposition results in rough cathodes</a:t>
            </a:r>
          </a:p>
          <a:p>
            <a:r>
              <a:rPr lang="en-US" sz="2400" dirty="0" smtClean="0"/>
              <a:t>RMS roughness down almost 2 orders of magnitude, to ~atomic scale</a:t>
            </a:r>
          </a:p>
          <a:p>
            <a:r>
              <a:rPr lang="en-US" sz="2400" dirty="0" smtClean="0"/>
              <a:t>Avoiding crystalline </a:t>
            </a:r>
            <a:r>
              <a:rPr lang="en-US" sz="2400" dirty="0" err="1" smtClean="0"/>
              <a:t>Sb</a:t>
            </a:r>
            <a:r>
              <a:rPr lang="en-US" sz="2400" dirty="0" smtClean="0"/>
              <a:t> helps, as does co-evaporating alkali</a:t>
            </a:r>
          </a:p>
          <a:p>
            <a:r>
              <a:rPr lang="en-US" sz="2400" dirty="0" smtClean="0"/>
              <a:t>Sputter deposition is good – easy to do, covers large area, almost atomically smooth even for thick films – but alkali poor</a:t>
            </a:r>
          </a:p>
          <a:p>
            <a:r>
              <a:rPr lang="en-US" sz="2400" dirty="0" smtClean="0"/>
              <a:t>Real time XRF feedback provides option of ternary </a:t>
            </a:r>
            <a:r>
              <a:rPr lang="en-US" sz="2400" dirty="0" err="1" smtClean="0"/>
              <a:t>coevaporation</a:t>
            </a:r>
            <a:r>
              <a:rPr lang="en-US" sz="2400" dirty="0" smtClean="0"/>
              <a:t>, producing best cathode </a:t>
            </a:r>
          </a:p>
          <a:p>
            <a:r>
              <a:rPr lang="en-US" sz="2400" dirty="0" smtClean="0"/>
              <a:t>Can now consider heterojunctions and doping of alkali </a:t>
            </a:r>
            <a:r>
              <a:rPr lang="en-US" sz="2400" dirty="0" err="1" smtClean="0"/>
              <a:t>antimonides</a:t>
            </a:r>
            <a:r>
              <a:rPr lang="en-US" sz="2400" dirty="0" smtClean="0"/>
              <a:t> (following a similar development path to the III-V materials)</a:t>
            </a:r>
          </a:p>
          <a:p>
            <a:r>
              <a:rPr lang="en-US" sz="2400" dirty="0" smtClean="0"/>
              <a:t>Can consider ultra thin (under 10 nm) cathodes to improve response time</a:t>
            </a:r>
          </a:p>
          <a:p>
            <a:r>
              <a:rPr lang="en-US" sz="2400" dirty="0" smtClean="0"/>
              <a:t>Large grain, smooth surfaces should be more resistant to ion bombardment and chemical poisoning than conventional cathodes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70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153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your 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Thanks to </a:t>
            </a:r>
            <a:r>
              <a:rPr lang="en-US" dirty="0" smtClean="0">
                <a:latin typeface="Calibri" pitchFamily="34" charset="0"/>
              </a:rPr>
              <a:t>K. </a:t>
            </a:r>
            <a:r>
              <a:rPr lang="en-US" dirty="0" err="1" smtClean="0">
                <a:latin typeface="Calibri" pitchFamily="34" charset="0"/>
              </a:rPr>
              <a:t>Attenkofer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smtClean="0"/>
              <a:t>S. Schubert, M. Ruiz </a:t>
            </a:r>
            <a:r>
              <a:rPr lang="en-US" dirty="0" err="1" smtClean="0"/>
              <a:t>Oses</a:t>
            </a:r>
            <a:r>
              <a:rPr lang="en-US" dirty="0" smtClean="0"/>
              <a:t>, J. </a:t>
            </a:r>
            <a:r>
              <a:rPr lang="en-US" dirty="0" err="1" smtClean="0"/>
              <a:t>Xie</a:t>
            </a:r>
            <a:r>
              <a:rPr lang="en-US" dirty="0" smtClean="0"/>
              <a:t>, J. Wang, H. </a:t>
            </a:r>
            <a:r>
              <a:rPr lang="en-US" dirty="0" err="1" smtClean="0"/>
              <a:t>Padmore</a:t>
            </a:r>
            <a:r>
              <a:rPr lang="en-US" dirty="0" smtClean="0"/>
              <a:t>, </a:t>
            </a:r>
            <a:r>
              <a:rPr lang="en-US" dirty="0" smtClean="0">
                <a:latin typeface="Calibri" pitchFamily="34" charset="0"/>
              </a:rPr>
              <a:t>E. M. Muller, M. </a:t>
            </a:r>
            <a:r>
              <a:rPr lang="en-US" dirty="0" err="1" smtClean="0">
                <a:latin typeface="Calibri" pitchFamily="34" charset="0"/>
              </a:rPr>
              <a:t>Gaowei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smtClean="0"/>
              <a:t>J. Walsh, T. </a:t>
            </a:r>
            <a:r>
              <a:rPr lang="en-US" dirty="0" err="1" smtClean="0"/>
              <a:t>Vecchione</a:t>
            </a:r>
            <a:r>
              <a:rPr lang="en-US" dirty="0" smtClean="0"/>
              <a:t>, X. Liang, J. </a:t>
            </a:r>
            <a:r>
              <a:rPr lang="en-US" dirty="0" err="1" smtClean="0"/>
              <a:t>Sinshiemer</a:t>
            </a:r>
            <a:r>
              <a:rPr lang="en-US" dirty="0" smtClean="0"/>
              <a:t>, Z. Ding</a:t>
            </a:r>
            <a:endParaRPr lang="en-US" b="1" dirty="0" smtClean="0"/>
          </a:p>
          <a:p>
            <a:r>
              <a:rPr lang="en-US" dirty="0" smtClean="0"/>
              <a:t>DOE Office of Science – Basic Energy Science</a:t>
            </a:r>
            <a:endParaRPr lang="en-US" dirty="0"/>
          </a:p>
        </p:txBody>
      </p:sp>
      <p:graphicFrame>
        <p:nvGraphicFramePr>
          <p:cNvPr id="1327105" name="Object 7"/>
          <p:cNvGraphicFramePr>
            <a:graphicFrameLocks noChangeAspect="1"/>
          </p:cNvGraphicFramePr>
          <p:nvPr/>
        </p:nvGraphicFramePr>
        <p:xfrm>
          <a:off x="6858000" y="5943600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466" name="Photo Editor Photo" r:id="rId4" imgW="4742857" imgH="1848108" progId="">
                  <p:embed/>
                </p:oleObj>
              </mc:Choice>
              <mc:Fallback>
                <p:oleObj name="Photo Editor Photo" r:id="rId4" imgW="4742857" imgH="1848108" progId="">
                  <p:embed/>
                  <p:pic>
                    <p:nvPicPr>
                      <p:cNvPr id="132710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943600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D:\Google Drive\Work\StonyBrook\BNL - Instrumentation\Documents\Logos\Stony Brook\SBU stack_2clr_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5" y="6002595"/>
            <a:ext cx="1828800" cy="6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Google Drive\Work\StonyBrook\BNL - Instrumentation\Documents\Conferences\2009FallMRS\BNL_Logo_Tra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0" y="5976626"/>
            <a:ext cx="1828800" cy="6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eetd.lbl.gov/images/lbnl-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867400"/>
            <a:ext cx="1371600" cy="8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80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off the presses – Co-evaporation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685800"/>
            <a:ext cx="3429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Effusion Cell (K &amp; Cs)</a:t>
            </a:r>
          </a:p>
          <a:p>
            <a:pPr>
              <a:buNone/>
            </a:pPr>
            <a:r>
              <a:rPr lang="en-US" sz="2400" dirty="0" smtClean="0"/>
              <a:t>	Pure metals</a:t>
            </a:r>
          </a:p>
          <a:p>
            <a:pPr>
              <a:buNone/>
            </a:pPr>
            <a:r>
              <a:rPr lang="en-US" sz="2400" dirty="0" smtClean="0"/>
              <a:t>Antimony Crucible with cooled mask</a:t>
            </a:r>
          </a:p>
          <a:p>
            <a:pPr>
              <a:buNone/>
            </a:pPr>
            <a:r>
              <a:rPr lang="en-US" sz="2400" dirty="0" smtClean="0"/>
              <a:t>Rates balanced with real-time XRF</a:t>
            </a:r>
          </a:p>
          <a:p>
            <a:pPr>
              <a:buNone/>
            </a:pPr>
            <a:r>
              <a:rPr lang="en-US" sz="2400" dirty="0" smtClean="0"/>
              <a:t>QE over 30% (8% Green)</a:t>
            </a:r>
          </a:p>
          <a:p>
            <a:pPr>
              <a:buNone/>
            </a:pPr>
            <a:r>
              <a:rPr lang="en-US" sz="2400" dirty="0" smtClean="0"/>
              <a:t>XRR oscillations 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1207298" name="Picture 2"/>
          <p:cNvPicPr>
            <a:picLocks noChangeAspect="1" noChangeArrowheads="1"/>
          </p:cNvPicPr>
          <p:nvPr/>
        </p:nvPicPr>
        <p:blipFill>
          <a:blip r:embed="rId2" cstate="print"/>
          <a:srcRect l="8855" t="27088" r="3858" b="27765"/>
          <a:stretch>
            <a:fillRect/>
          </a:stretch>
        </p:blipFill>
        <p:spPr bwMode="auto">
          <a:xfrm>
            <a:off x="1055370" y="4495800"/>
            <a:ext cx="709803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hart 5"/>
          <p:cNvGraphicFramePr>
            <a:graphicFrameLocks noChangeAspect="1"/>
          </p:cNvGraphicFramePr>
          <p:nvPr/>
        </p:nvGraphicFramePr>
        <p:xfrm>
          <a:off x="-1" y="685800"/>
          <a:ext cx="6139543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1656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off the presses – Co-evaporation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685800"/>
            <a:ext cx="3429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Effusion Cell (K &amp; Cs)</a:t>
            </a:r>
          </a:p>
          <a:p>
            <a:pPr>
              <a:buNone/>
            </a:pPr>
            <a:r>
              <a:rPr lang="en-US" sz="2400" dirty="0" smtClean="0"/>
              <a:t>	Pure metals</a:t>
            </a:r>
          </a:p>
          <a:p>
            <a:pPr>
              <a:buNone/>
            </a:pPr>
            <a:r>
              <a:rPr lang="en-US" sz="2400" dirty="0" smtClean="0"/>
              <a:t>Antimony Crucible with cooled mask</a:t>
            </a:r>
          </a:p>
          <a:p>
            <a:pPr>
              <a:buNone/>
            </a:pPr>
            <a:r>
              <a:rPr lang="en-US" sz="2400" dirty="0" smtClean="0"/>
              <a:t>Rates balanced with real-time XRF</a:t>
            </a:r>
          </a:p>
          <a:p>
            <a:pPr>
              <a:buNone/>
            </a:pPr>
            <a:r>
              <a:rPr lang="en-US" sz="2400" dirty="0" smtClean="0"/>
              <a:t>QE over 30% (8% Green)</a:t>
            </a:r>
          </a:p>
          <a:p>
            <a:pPr>
              <a:buNone/>
            </a:pPr>
            <a:r>
              <a:rPr lang="en-US" sz="2400" dirty="0" smtClean="0"/>
              <a:t>XRR oscillations </a:t>
            </a:r>
          </a:p>
          <a:p>
            <a:pPr>
              <a:buNone/>
            </a:pPr>
            <a:endParaRPr lang="en-US" sz="2400" dirty="0"/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/>
        </p:nvGraphicFramePr>
        <p:xfrm>
          <a:off x="-1" y="685800"/>
          <a:ext cx="6139543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Users\smedley\Downloads\Cap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191000"/>
            <a:ext cx="5825021" cy="23716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62400" y="4724400"/>
            <a:ext cx="30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 nm thick, 0.5 nm roughness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4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2" cstate="print"/>
          <a:srcRect b="35443"/>
          <a:stretch>
            <a:fillRect/>
          </a:stretch>
        </p:blipFill>
        <p:spPr bwMode="auto">
          <a:xfrm>
            <a:off x="711200" y="1219200"/>
            <a:ext cx="772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Stepwise High Resolution XRD</a:t>
            </a:r>
          </a:p>
          <a:p>
            <a:r>
              <a:rPr lang="en-US" sz="3200" b="1" dirty="0" smtClean="0"/>
              <a:t>A little bit of Potassium goes a long way…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057400" y="64886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S. Schubert et al., J. Appl. Phys. 120, 035303 (2016)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15240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16002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39624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39624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2" cstate="print"/>
          <a:srcRect t="27531" b="35443"/>
          <a:stretch>
            <a:fillRect/>
          </a:stretch>
        </p:blipFill>
        <p:spPr bwMode="auto">
          <a:xfrm>
            <a:off x="711200" y="3429000"/>
            <a:ext cx="7721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3048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Stepwise High Resolution XRD</a:t>
            </a:r>
          </a:p>
          <a:p>
            <a:r>
              <a:rPr lang="en-US" sz="3200" b="1" dirty="0" smtClean="0"/>
              <a:t>A little bit of Potassium goes a long way…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057400" y="64886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S. Schubert et al., J. Appl. Phys. 120, 035303 (2016)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39624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39624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38600" cy="45259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Room Temperature</a:t>
            </a:r>
          </a:p>
          <a:p>
            <a:pPr>
              <a:buNone/>
            </a:pPr>
            <a:r>
              <a:rPr lang="en-US" dirty="0" err="1" smtClean="0"/>
              <a:t>Recrystallization</a:t>
            </a:r>
            <a:r>
              <a:rPr lang="en-US" dirty="0" smtClean="0"/>
              <a:t> to K</a:t>
            </a:r>
            <a:r>
              <a:rPr lang="en-US" baseline="-25000" dirty="0" smtClean="0"/>
              <a:t>3</a:t>
            </a:r>
            <a:r>
              <a:rPr lang="en-US" dirty="0" smtClean="0"/>
              <a:t>Sb</a:t>
            </a:r>
          </a:p>
          <a:p>
            <a:pPr>
              <a:buNone/>
            </a:pPr>
            <a:r>
              <a:rPr lang="en-US" dirty="0" smtClean="0"/>
              <a:t>Better QE of K</a:t>
            </a:r>
            <a:r>
              <a:rPr lang="en-US" baseline="-25000" dirty="0" smtClean="0"/>
              <a:t>3</a:t>
            </a:r>
            <a:r>
              <a:rPr lang="en-US" dirty="0" smtClean="0"/>
              <a:t>Sb</a:t>
            </a:r>
          </a:p>
          <a:p>
            <a:pPr>
              <a:buNone/>
            </a:pPr>
            <a:r>
              <a:rPr lang="en-US" dirty="0" smtClean="0"/>
              <a:t>Principally Hexagonal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half" idx="1"/>
          </p:nvPr>
        </p:nvSpPr>
        <p:spPr>
          <a:xfrm>
            <a:off x="4572000" y="1219200"/>
            <a:ext cx="4648200" cy="45259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100C Substrate</a:t>
            </a:r>
          </a:p>
          <a:p>
            <a:pPr>
              <a:buNone/>
            </a:pPr>
            <a:r>
              <a:rPr lang="en-US" dirty="0" err="1" smtClean="0"/>
              <a:t>Recrystallization</a:t>
            </a:r>
            <a:r>
              <a:rPr lang="en-US" dirty="0" smtClean="0"/>
              <a:t> to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x</a:t>
            </a:r>
            <a:r>
              <a:rPr lang="en-US" dirty="0" err="1" smtClean="0"/>
              <a:t>Sb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Cubic K</a:t>
            </a:r>
            <a:r>
              <a:rPr lang="en-US" baseline="-25000" dirty="0" smtClean="0"/>
              <a:t>3</a:t>
            </a:r>
            <a:r>
              <a:rPr lang="en-US" dirty="0" smtClean="0"/>
              <a:t>Sb first</a:t>
            </a:r>
          </a:p>
          <a:p>
            <a:pPr>
              <a:buNone/>
            </a:pPr>
            <a:r>
              <a:rPr lang="en-US" dirty="0" smtClean="0"/>
              <a:t>Eventually Hex appears (oops!)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370" name="Picture 2"/>
          <p:cNvPicPr>
            <a:picLocks noChangeAspect="1" noChangeArrowheads="1"/>
          </p:cNvPicPr>
          <p:nvPr/>
        </p:nvPicPr>
        <p:blipFill>
          <a:blip r:embed="rId2" cstate="print"/>
          <a:srcRect t="64557"/>
          <a:stretch>
            <a:fillRect/>
          </a:stretch>
        </p:blipFill>
        <p:spPr bwMode="auto">
          <a:xfrm>
            <a:off x="711200" y="1270000"/>
            <a:ext cx="7721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Stepwise High Resolution XRD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7400" y="64886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S. Schubert et al., J. Appl. Phys. 120, 035303 (2016)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92908" y="15240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83908" y="16002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10" name="Content Placeholder 14"/>
          <p:cNvSpPr txBox="1">
            <a:spLocks/>
          </p:cNvSpPr>
          <p:nvPr/>
        </p:nvSpPr>
        <p:spPr>
          <a:xfrm>
            <a:off x="228600" y="3962400"/>
            <a:ext cx="4343400" cy="2087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Room 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Sb resists Cs incorporation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QE never improves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4572000" y="3962400"/>
            <a:ext cx="4343400" cy="2087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100C Substrate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Cubic K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Sb converts quickly</a:t>
            </a:r>
          </a:p>
          <a:p>
            <a:pPr lvl="0">
              <a:spcBef>
                <a:spcPct val="20000"/>
              </a:spcBef>
            </a:pPr>
            <a:r>
              <a:rPr lang="en-US" sz="2800" dirty="0" smtClean="0"/>
              <a:t>Hex K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Sb mostly converts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0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What is a photocathode?</a:t>
            </a:r>
          </a:p>
          <a:p>
            <a:pPr>
              <a:buNone/>
            </a:pPr>
            <a:r>
              <a:rPr lang="en-US" sz="2400" dirty="0" smtClean="0"/>
              <a:t>	A surface that emits electrons when illuminated (Go Einstein!)</a:t>
            </a:r>
          </a:p>
          <a:p>
            <a:pPr>
              <a:buNone/>
            </a:pPr>
            <a:r>
              <a:rPr lang="en-US" dirty="0" smtClean="0"/>
              <a:t>What are they used for?</a:t>
            </a:r>
          </a:p>
          <a:p>
            <a:pPr>
              <a:buNone/>
            </a:pPr>
            <a:r>
              <a:rPr lang="en-US" sz="2400" dirty="0" smtClean="0"/>
              <a:t>	Traditionally, in image intensifiers and </a:t>
            </a:r>
            <a:r>
              <a:rPr lang="en-US" sz="2400" dirty="0" err="1" smtClean="0"/>
              <a:t>photodetectors</a:t>
            </a:r>
            <a:r>
              <a:rPr lang="en-US" sz="2400" dirty="0" smtClean="0"/>
              <a:t>/PMT</a:t>
            </a:r>
          </a:p>
          <a:p>
            <a:pPr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  <p:pic>
        <p:nvPicPr>
          <p:cNvPr id="5" name="Picture 4" descr="PM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133600"/>
            <a:ext cx="4519847" cy="18288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28203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800600" y="5334000"/>
            <a:ext cx="1862734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Super-</a:t>
            </a:r>
            <a:r>
              <a:rPr lang="en-US" sz="1400" dirty="0" err="1" smtClean="0">
                <a:latin typeface="+mn-lt"/>
              </a:rPr>
              <a:t>Kamiokande</a:t>
            </a:r>
            <a:endParaRPr lang="en-US" sz="1400" dirty="0" smtClean="0"/>
          </a:p>
          <a:p>
            <a:pPr algn="ctr"/>
            <a:r>
              <a:rPr lang="en-US" sz="1400" dirty="0" smtClean="0">
                <a:latin typeface="+mn-lt"/>
              </a:rPr>
              <a:t>Neutrino Detector</a:t>
            </a:r>
          </a:p>
          <a:p>
            <a:pPr algn="ctr"/>
            <a:r>
              <a:rPr lang="en-US" sz="1400" dirty="0" smtClean="0">
                <a:latin typeface="+mn-lt"/>
                <a:cs typeface="Calibri (Body)"/>
              </a:rPr>
              <a:t>11,200 20”</a:t>
            </a:r>
            <a:endParaRPr lang="en-US" sz="1400" dirty="0" smtClean="0">
              <a:cs typeface="Calibri (Body)"/>
            </a:endParaRPr>
          </a:p>
          <a:p>
            <a:pPr algn="ctr"/>
            <a:r>
              <a:rPr lang="en-US" altLang="ja-JP" sz="1400" dirty="0" smtClean="0">
                <a:latin typeface="+mn-lt"/>
                <a:cs typeface="Calibri (Body)"/>
              </a:rPr>
              <a:t>K</a:t>
            </a:r>
            <a:r>
              <a:rPr lang="en-US" altLang="ja-JP" sz="1400" baseline="-25000" dirty="0" smtClean="0">
                <a:latin typeface="+mn-lt"/>
                <a:cs typeface="Calibri (Body)"/>
              </a:rPr>
              <a:t>2</a:t>
            </a:r>
            <a:r>
              <a:rPr lang="en-US" altLang="ja-JP" sz="1400" dirty="0" smtClean="0">
                <a:latin typeface="+mn-lt"/>
                <a:cs typeface="Calibri (Body)"/>
              </a:rPr>
              <a:t>CsSb </a:t>
            </a:r>
            <a:r>
              <a:rPr lang="en-US" sz="1400" dirty="0" err="1" smtClean="0">
                <a:latin typeface="+mn-lt"/>
                <a:cs typeface="Calibri (Body)"/>
              </a:rPr>
              <a:t>PMTs</a:t>
            </a:r>
            <a:endParaRPr lang="en-US" sz="1400" dirty="0" smtClean="0">
              <a:latin typeface="+mn-lt"/>
              <a:cs typeface="Calibri (Body)"/>
            </a:endParaRPr>
          </a:p>
        </p:txBody>
      </p:sp>
      <p:sp>
        <p:nvSpPr>
          <p:cNvPr id="8" name="Line 34"/>
          <p:cNvSpPr>
            <a:spLocks noChangeShapeType="1"/>
          </p:cNvSpPr>
          <p:nvPr/>
        </p:nvSpPr>
        <p:spPr bwMode="auto">
          <a:xfrm flipV="1">
            <a:off x="7374433" y="3048000"/>
            <a:ext cx="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8"/>
          <p:cNvGrpSpPr/>
          <p:nvPr/>
        </p:nvGrpSpPr>
        <p:grpSpPr>
          <a:xfrm>
            <a:off x="6631816" y="4419600"/>
            <a:ext cx="1485234" cy="1828800"/>
            <a:chOff x="7466682" y="1828800"/>
            <a:chExt cx="1485234" cy="1828800"/>
          </a:xfrm>
        </p:grpSpPr>
        <p:pic>
          <p:nvPicPr>
            <p:cNvPr id="10" name="Picture 9" descr="C:\Documents and Settings\tvecchione\Desktop\LARGE_AREA_PMT.tiff"/>
            <p:cNvPicPr>
              <a:picLocks noChangeAspect="1" noChangeArrowheads="1"/>
            </p:cNvPicPr>
            <p:nvPr/>
          </p:nvPicPr>
          <p:blipFill>
            <a:blip r:embed="rId4" cstate="print">
              <a:alphaModFix amt="30000"/>
            </a:blip>
            <a:srcRect/>
            <a:stretch>
              <a:fillRect/>
            </a:stretch>
          </p:blipFill>
          <p:spPr bwMode="auto">
            <a:xfrm>
              <a:off x="7467600" y="1828800"/>
              <a:ext cx="1484316" cy="1828800"/>
            </a:xfrm>
            <a:prstGeom prst="rect">
              <a:avLst/>
            </a:prstGeom>
            <a:noFill/>
          </p:spPr>
        </p:pic>
        <p:grpSp>
          <p:nvGrpSpPr>
            <p:cNvPr id="4" name="Group 36"/>
            <p:cNvGrpSpPr>
              <a:grpSpLocks noChangeAspect="1"/>
            </p:cNvGrpSpPr>
            <p:nvPr/>
          </p:nvGrpSpPr>
          <p:grpSpPr>
            <a:xfrm>
              <a:off x="7466682" y="1828800"/>
              <a:ext cx="1436914" cy="1828800"/>
              <a:chOff x="2369379" y="4048125"/>
              <a:chExt cx="2155371" cy="2743201"/>
            </a:xfrm>
          </p:grpSpPr>
          <p:sp>
            <p:nvSpPr>
              <p:cNvPr id="12" name="Rectangle 2"/>
              <p:cNvSpPr>
                <a:spLocks noChangeArrowheads="1"/>
              </p:cNvSpPr>
              <p:nvPr/>
            </p:nvSpPr>
            <p:spPr bwMode="auto">
              <a:xfrm>
                <a:off x="3104165" y="5805488"/>
                <a:ext cx="685800" cy="814388"/>
              </a:xfrm>
              <a:prstGeom prst="rect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miter lim="800000"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3"/>
              <p:cNvSpPr>
                <a:spLocks/>
              </p:cNvSpPr>
              <p:nvPr/>
            </p:nvSpPr>
            <p:spPr bwMode="auto">
              <a:xfrm flipV="1">
                <a:off x="3496050" y="6062663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rc 4"/>
              <p:cNvSpPr>
                <a:spLocks/>
              </p:cNvSpPr>
              <p:nvPr/>
            </p:nvSpPr>
            <p:spPr bwMode="auto">
              <a:xfrm flipV="1">
                <a:off x="3447065" y="6276975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5"/>
              <p:cNvSpPr>
                <a:spLocks noChangeArrowheads="1"/>
              </p:cNvSpPr>
              <p:nvPr/>
            </p:nvSpPr>
            <p:spPr bwMode="auto">
              <a:xfrm>
                <a:off x="2418365" y="4090988"/>
                <a:ext cx="2057400" cy="17145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6"/>
              <p:cNvSpPr>
                <a:spLocks noChangeArrowheads="1"/>
              </p:cNvSpPr>
              <p:nvPr/>
            </p:nvSpPr>
            <p:spPr bwMode="auto">
              <a:xfrm>
                <a:off x="2369379" y="4048125"/>
                <a:ext cx="2155371" cy="180022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3202136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3251122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3643007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3691993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3349093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3447065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4"/>
              <p:cNvSpPr>
                <a:spLocks noChangeShapeType="1"/>
              </p:cNvSpPr>
              <p:nvPr/>
            </p:nvSpPr>
            <p:spPr bwMode="auto">
              <a:xfrm>
                <a:off x="3545036" y="6491288"/>
                <a:ext cx="0" cy="300038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4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24" name="Arc 15"/>
              <p:cNvSpPr>
                <a:spLocks/>
              </p:cNvSpPr>
              <p:nvPr/>
            </p:nvSpPr>
            <p:spPr bwMode="auto">
              <a:xfrm flipV="1">
                <a:off x="3447065" y="5891213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rc 16"/>
              <p:cNvSpPr>
                <a:spLocks/>
              </p:cNvSpPr>
              <p:nvPr/>
            </p:nvSpPr>
            <p:spPr bwMode="auto">
              <a:xfrm rot="10585420" flipV="1">
                <a:off x="3202136" y="5762625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rc 17"/>
              <p:cNvSpPr>
                <a:spLocks/>
              </p:cNvSpPr>
              <p:nvPr/>
            </p:nvSpPr>
            <p:spPr bwMode="auto">
              <a:xfrm rot="10585420" flipV="1">
                <a:off x="3251122" y="5976938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rc 18"/>
              <p:cNvSpPr>
                <a:spLocks/>
              </p:cNvSpPr>
              <p:nvPr/>
            </p:nvSpPr>
            <p:spPr bwMode="auto">
              <a:xfrm rot="9906823" flipV="1">
                <a:off x="3251122" y="6148388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rc 19"/>
              <p:cNvSpPr>
                <a:spLocks/>
              </p:cNvSpPr>
              <p:nvPr/>
            </p:nvSpPr>
            <p:spPr bwMode="auto">
              <a:xfrm rot="10090604" flipV="1">
                <a:off x="3251122" y="6319838"/>
                <a:ext cx="195943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21"/>
              <p:cNvSpPr>
                <a:spLocks noChangeShapeType="1"/>
              </p:cNvSpPr>
              <p:nvPr/>
            </p:nvSpPr>
            <p:spPr bwMode="auto">
              <a:xfrm flipH="1" flipV="1">
                <a:off x="2514600" y="5242560"/>
                <a:ext cx="817735" cy="85725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2"/>
              <p:cNvSpPr>
                <a:spLocks noChangeShapeType="1"/>
              </p:cNvSpPr>
              <p:nvPr/>
            </p:nvSpPr>
            <p:spPr bwMode="auto">
              <a:xfrm flipV="1">
                <a:off x="3488000" y="4267200"/>
                <a:ext cx="548640" cy="914400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 flipH="1" flipV="1">
                <a:off x="2514600" y="4687273"/>
                <a:ext cx="821000" cy="545211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/>
            </p:nvSpPr>
            <p:spPr bwMode="auto">
              <a:xfrm flipH="1" flipV="1">
                <a:off x="2880360" y="4267200"/>
                <a:ext cx="548640" cy="914400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 flipV="1">
                <a:off x="3579440" y="4699084"/>
                <a:ext cx="822960" cy="541782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7"/>
              <p:cNvSpPr>
                <a:spLocks noChangeShapeType="1"/>
              </p:cNvSpPr>
              <p:nvPr/>
            </p:nvSpPr>
            <p:spPr bwMode="auto">
              <a:xfrm flipV="1">
                <a:off x="3581400" y="5242560"/>
                <a:ext cx="817735" cy="85725"/>
              </a:xfrm>
              <a:prstGeom prst="line">
                <a:avLst/>
              </a:prstGeom>
              <a:noFill/>
              <a:ln w="25400" cap="flat" cmpd="sng" algn="ctr">
                <a:solidFill>
                  <a:schemeClr val="accent6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Arc 29"/>
              <p:cNvSpPr>
                <a:spLocks/>
              </p:cNvSpPr>
              <p:nvPr/>
            </p:nvSpPr>
            <p:spPr bwMode="auto">
              <a:xfrm flipV="1">
                <a:off x="3398079" y="5676900"/>
                <a:ext cx="293914" cy="171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folHlink"/>
                </a:solidFill>
                <a:prstDash val="solid"/>
                <a:round/>
                <a:headEnd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218464" y="5386386"/>
                <a:ext cx="457200" cy="184942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chemeClr val="tx1"/>
                </a:solidFill>
                <a:prstDash val="solid"/>
                <a:headEnd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2658" name="AutoShape 2" descr="data:image/jpeg;base64,/9j/4AAQSkZJRgABAQAAAQABAAD/2wCEAAkGBxQSEhUUExQUFhUXGBgaFxYYGBcXGBgUHRwXGBoYGCIZHCggGRwnHhcUITEhJSkrLi4uFx8zODMsNygtLisBCgoKDg0OGhAQGzQkHyQsLCwsLCwsLCwsLCwsLCwsLCwsLCwsLCwsLCwsLCwsLCwsLCwsLCwsLCwsLCwsLCwsK//AABEIAKwAwQMBIgACEQEDEQH/xAAcAAABBAMBAAAAAAAAAAAAAAAABAUGBwIDCAH/xABCEAACAQIEAwUECAMGBgMAAAABAgMAEQQSITEFQVEGEyJhcQcygZEUI0JSobHB0VRikxUWM5Ki8CRDU4Lh8WNyg//EABkBAQADAQEAAAAAAAAAAAAAAAABAgMEBf/EACQRAAICAgICAQUBAAAAAAAAAAABAhEDIQQxEkETMmGBkfAF/9oADAMBAAIRAxEAPwC8aKKKAKKKKAKKKKAKKKKAKDRTbx7jcOEiaWdwiLuT56D5mgscGcDc2rRNjFXc/HlVXcd7X4TiEReLHzYZkuFVFvn9VHiPqCPSqpmx+dmaXv3sbZ2LNfzsdRUpEbOrlYEXFe3qgOyvb+TCr3SMsibhJGYMvkCdbeRvUtwftTP/ADIGUfeVw/4FR+dKGy0q9qJcH7eYadgufKx2DeEny6E/GpRDOG2P70oWbaK8vXtQSFFFFAFFFFAFFFFAFFFFAFFFFAFFFFAFFFeUAE1hJMF3NN/HeNw4WNpJnCKOZ68gOp8q5x7VdssTi5ZfrXWBm0RSVGQbXtqT11p0TGLl0Xj2z7f4fh6AucznaNbF/wA7KPM1Ufaftk3EMpnAEI8awJdgCPtSt9o/yjQVCCpKed75jrvyrPBY4oLai51A1v5m9Vcn6NliSJHhcRHKtkjsv3rAWJ2Nt6cUIUWD5iBqL3JHlURhwJZyoYXtcEaXB9NqcYOCOikyKzsD4RmNj8tfxrHr2afDJijiOAicEkbAkgDxHyHU0iODmgRSpFmFwrm4A6DzpXhkmU+JUy3uIzf/AEsTcGsMfiFlPdx2Eh+y+gY9Adg/nzq2NtPRnkxtdiNeJSqoeREKMzICDs41sRTjwzt9iYLCN2AH2Sbr8jt8KZsCGl77CumSUjMoNwTMmtiOpW4+FaGbPh1YKPCQsmmu/hPlyrpRgdA+zT2gJjwYXXu5lGYrckMpPvKTra/LlccrVYFcj9juL/RcXDMTYI4D8vqzo3wsb/Cuk+0ePmbDscKbSKufUaOAL5VPn1tyqGiCS3r2q19nfHMdineSZl7lWEYXKLs+mZgRyXUetWVVSQooooAooooAooooAooooAoopr4/x2HBxNLO4RV5nqb2A6k22FCGxzpFxfiCQRPJIwVVVmZr2soGp/35VDcH7W+HSEATBb/fDKPyqvfaj2zfFzNhIW/4dbFmW/1jb78kGmnM067JScnRG+0HHsRxPEMzlu7v4I+SJ+rEc6QcUwRRu7+4uZzyF9l+W9YYF3TK6ixDXAve/KxpdiIpJWe/hzgk+YPKsm3Z2JJLRrhwalbKQTzA5ab0gXBbt0+fxrakTxAMoOoAYeV9RTzg8O3cmy7km9rkdQepqu0WFHZyAPImljex8xVgy8OupyaG1trmodwuNFdXU2Fxp5HnVs4LCeC5GpArnyRbZ148ijEqvifCZhfKlz1I3qGcX4ZMD44mPoDv1q6O0nGcLhtJJRn+4viYettqgmP7awteyO1vSrwWS+iZywtbdEX4dxAuUE3gljIMGIIPhI2jm+8h2vyvW/i8SQYxkIyxYpAzJ/03bf4Ztj0NJ8fxZJb3jZb8jtajKMThsjEd5E1oHv8AZPi7tjzFr26aV2RcvaPLyxgtxY2wcMcziPLcqfGDtkFtfO4IPxqT4bi0xWSKSRneIHu0LXURn3VBHKo7wbEq0qM/+INLk/DWnfs5h0AkbQkswuOflWhgbOz+KdZ4cjsv1i+6xtqbEW21uR8a6X4YxMYvuLj4BiB+AFc04+NY4zKllaNlYEG1iCCAfPannhHtNxyEs5R1kTwlwQMx0DAqRe3MflVWDoi9e1A/Zh2pnxkbDEKM6NkzL7rG2YEdNPPlU7qpJ7RRRQBRRRQBRRRQHhNUJ7Zu0E0uK+jKVEUaq5Frku1977WH5mr4mW4I6giuaPaFEy8RxGZsxJVr2t4SPCPgNKvBEeyO4eC7IptYsL6DYan8rU+gMwLWCpqNN7jS5NM+GIzqOevwp4GIRYmjYkFib/Hb4Vnl+qjox9Ch8PGuQKCQDY/ratkr5jlA8NwrH7p5WpuwuIVde8UkE5ddQw/cVti4wlpDcKpy5r6C/wC9Z0aNm4wsdPtgkEW6f+LUtwexJ90bW5m2taMRxFSl0KObC1mG3PekvDMQBmznKrH3b3BHXyo0xGSHThyXbQfOp1i+IzzqMHgzlbL9fiD7sEfQHbOR8r1CMLxJTpHqxOVABueg+NPvF8d9GhOFTMumediLM8p1N/IaC3lUQjci2WfjCiBdseHRQMUR2e3vSE+8etQ2ZSp5i+3pTtx/HFnJJv0Hn1PWmRmubk611dHD2ZiVuprNMQwGjW1B06jY1oNF6AeJJQSswGhPiH3JBz9Dv8aduB4rLA8lgSCzZeRqLQTZb76jbkT50+cHIKyDOgVk62Ob0NALoMU8oGIWFTZgGi1ZJANCHH60l4tNIqlZECorXjUG4UHWwPMCnfslI0hTDxxlmZtCpB3O7DcAczUgxHDo2MkDmCSVWAC94DoD4smwa2x6VUkUewWeRp5QrkRoELrvmZyQvpYBtfOr6FUXgOGrgWmkwxeEjKqhgbSAi++qkA3pXwb2rYgSiKSJJCDZshNwL6tbY9dLVDBdVFNnA+OQ4tC0MiuAbHKdjzB6U51ACiiigCiiigMJWsCTyF65t9pMl+JT/wAvdr8lB/WukMSPC3oa5g7X4nPjsU3/AMzD/L4f0rSAXY14X/EX0b9Kzxx+viH3/Cw5EafvWOBGaQ+Sj5msJJL4tb/ZIrN7yMv0hdxiJERskar7oBA28VMWN1DgfacD4Ab1IuJL4Wv5fnUcmt3iL/3W8yb1ciRtSIGVFsAEFz522/GnuWO1l57nzY703cIjzO7kaXA+A1/O1ObavQqZ4ycwxKymzggqw0IPUUhGOlkwzPI7SM+IRbsbkhbG3pWXHZdAvIAVjg4r4bCKdM0sshPkBaoAw8UJMhJFLeCyJHGzkAsTYA9KR8Xb6wi97VtwgtAWC5rNbcaedqjJtUa8d1KzdLiomOsNyemlbE4WHGYRFF6sx/KnXsJwsTMzkC63axtZVXU7nf8AOpTxaJRh5p/D4MoVbDxSuQqgDkNb0jGiJ5W2QLh3DY37263Ea5ibkGk8mGRUzPCQDazB73B2tyuOdTPs/wBmJY++DZWbMA+uhOUMQDsQM1vUGkfaTgUvdopzd1H4YYlyn6xztpqbk86tRm3Y28C4ucJeXCXR2QozbsEJBNviBr5VqfjAUgNDG4Gt9QddTtzOtN02DmjumosdfK2+vStYOlmBJOxtrbrSgSOXiM6nLBiHWJgDlbxBQfsi/IVs7M8OkMkhhDvI0bA5ep+0egqON3oICNpoBqB870u4H2jxWBmYq9mIyurKjAjexuDp5iod+gT72U8SnwGKOFki0e7yHTMmUBcx6rsDzuRV+KaorgntDwpF5cGqTH3pYlX5i+o9L1afZLtbBjlJibVTYg6EHzHK9v0qAyR0UUVACiiigNGLHgPw/MVybisR3kkjneSWRv8AMxNvxrraRQRY7VAeM+ybBTyPKA8bsbnI5VSx3OXUAnytV4SojplAR48QhzluW0UX93TekMbMXGdS0hAym9vQnyq4OOexPNInczssf28652HmpW1/Q0xdoPZxJw6JsSZxLayEZCrKraBtSaq9W0WTTaQwx4fEzKFWAv3hyKVI8TgXNtelI34NKsmaWJkcaWuLdPnVjdiJB9CzI318ZkUDozi4by00vTDBHI8meYHMhyhWB1Y/a6WrmeaVnrQ4WOUVIiH0YxZwjyGW4yqF8AHPMetaY+OsG8aAnnbSrVbg0YPuEEi9yDz6HnUA492fyS9LkkedWhnt0zDLw1FWjR/Z0uJuI1AOXNZmA8JNv0pfiMCY44LlfqonU2P22Nzbyra//DfR5vsNmjY35GxW/wAfzo7RTDJp02/at4PyVnDmj4SpEK4l73qPxpxwSXiUKVbckcxTRipLmtaNbUEg1M42WxZPB2SDheL7lmUkqLkqQNz0+dHGuMMVKA2BKtbzHP502x48mwYZhfpY/MU4ycCaQK0RuGGinceV6p51qRd4vNuWMdeDdqu6jUFpQdSWGtySSSR8ac07aZZsPKrCTIzNlZbeLKVBPW16jSdksSNwoHM3/wB3pNj+HPhyokNswzJpcEbctRVlOL0jN4ZxVtEt4jiEdVU2vJIuY2O3vt8yKfuFycIeMtKD3tmzHXcXso8tBURx3BMWkUbtBJZlWSNlu6spGnuk2NjsQKZk4fOQ7CKYoD4iEbS/XSpKUSbjfZkR4RHYESyeJlP2Q1yoHwtUNxCEFM4N7W9QNqlnGuOT4wRRBHaQqq6AlnawG1tLWtY0kk7E48uFOGlBAsL2t876VaTV6McCnTc/bf69D12J4FHPFJPIoyL4F1/5lixuOZtS72VBo+JeFrKyuGtzA1F/iBTXg8BxHBQyRHDyKHYa2DC9rEoVJF7aa1YXsg7GyQlsViFKu4siHdUvclujHT0HrRtUhCM1klJ9aS/vyWtRRRWZsFFFFAFFFFAeUydr+E/SsLLFzdGUHod1P+YCnyvCKA5N4ZxaWCfMt1e+WSM7GxsysOu9jVvdnuIRkGRmIRhorAEX6Xpi9snZIRYhMZEFGfwyjW5fUq4HO4BB9Aa87Iyl4ijjauXPFLZ6/CyOcXFksjzSIbtHkF8gvdvTypv4hwuOUDOoNJo+Bp3gkW4sb2BIB9RTq8wOp0rleno7GvRH+J9mopcO8IAQNqt9QrjY+nKqm4g00BMMwIZTbXUgcrdR51eMsmn6UwcU4ek/hkRX6XGvz3row5nHs4+Rxo5Fa7KWlrVarK4j2Kg1KBl9CbfjTOexov8A4jW9BtXUs0Wee+NNOiM8MwjyOMo0G55AVMcDIYxlVraaNzHpXhwIiXLGLKNzzJ86Pox3JAHnWU5eR14V8apdsVSY/uozKxdwNCNCT5+QqJ43Fvi5cwBJPhjjW7EDkABuam3CcKJZI47B1LKrL1BOot0q7+DdkMHB44sNFGxG6KFYDpf3vxq+JLsx5U5aTE/YjAk4LCmVWDJBEpUkizKoDAi9jqOdSH6IliMoF97aflW2KMKAo2Gg3P51nWhxiFOEQhs4jXNtmtrb9aViMdBWdFAangU7qD8BWYFZUUAUUUUAUUUUAUUUUAUUUUBE/aVwxpsG/drmkTxIOZYch52Jqv8AswbxDMpVxowIsbjrV1ONNaq7iC2xUuoszf6rC9c/I+k9L/Nb82vsbnGlNeKxBXenS9x+dI8bGCLG1ch6UrEUeL5Gtkdjem+SMqa2x4i1Xo53Ji2VAbXsNKQYhEAJrOWW4uKQ4qEsN6vFGU2NbwNK3hbIo5jc0ixfB13Zyx9acGjZdqSSITvV92VjOkSH2acMAxyFFByq5b4gqCfiRV6AVXvsowCrG0lrszG58lAAH+pqsOuiHRwZ5+UwoooqxiFFFFAFFFFAFFFFAFFFFAFFFeXoD2vKxkkAFzUU7Rdt8PBHJ4gzKp0GutvtHZR8b+VCLHDtdxUQQEg2LEKCOV+fw3qtuCkmPKxvJGxDHrzDedxrUF4b2kxGJlxL6yjILhm8WUH3lHz06VLuHYsaSLqQAGHMr+4rjzu2ejwcixy37JQqXHn+lN+P96wpzgcMoZTdSLg8/T1pqxYuSbVgestjfOb6Eny8qasSSu+3Wlc0ljWWh31rVHJNOxs+knqa3x44czSPiGE5qbem1NbiS9rj1q6RzyTH3FY9CL86blcsevQc/hUm4B7OXxCxtJPlzqHyIt8qG9sxO17dDVhdnewuHwxzZczg6MxzG1uRIGU+nzrVRbOaWZLo29gOGvBhlD2Ba5I6MTt8AFHrepRWKrasq2OVu3YUUUUAUUUUAUUUUAUUUUA3cc4xFhImmncJGLAk9ToB86g8ftlwGYh2kUfZPdsbjkfDcj0IFKfbZGzcMdVvmLx2HlnS5/351zo+ACm7NpzsTv0vzqSDpl/aXgO4aZZ1ZVOWwBLFrXAC7nSohD7b4XlVTBMkdmzsMrMrfYsFvcHUH4VTKQvILpGwjHNRv1uelK8PCqqMtiPLb/3QUSrtD27xuM0ZxFHckIg1Ycgx56cutRXjc8ssYGYlV95eZ/mPWtp15616pIo0iw3cHkaCRZUbxDpsw5qfKrC4Ljo8QM0ZyOPeU8j09POoRicP9pPio/MUmwmLMbiRT69SKplxKatdl4yotfB8RaBjpeNveXp/MvnTnOysuZTcEXB61DuG4zvEBzZgdjz9DW1Ma0N9yh3Xoeorhcdno8bk+On0LMY1jWqKS+1JsRiA2xuDtWqAgH9aukdMmrN+MHp+Rpti1a2ugJb/AOo1NKcYx2ps4pL3eFmbmwCD/uOv4VeO3Rjkl4xbLM9jva36YG702kiBUcs0J1QkdVylbjrVrCuP+zDPmyxOY5LFo3BIKuuo1HXarQ7De190YQ8QGxy98NLHb6wcvUV0p2eTJey8aKT4LFrKgddjtsbjkdCQQRYj1pRUlQooooAooooAooooAooooCAe2wsOGSlRc3QWG+rr+gNURDgQqo2NbYfVQKLuw6kCur8ThkkGV1VhcGzAEXGx1pN/YmGzZu4hzfe7tL/O16hkHLHEsdLMuRQYY9smzG3I9B5U3QKYz4TbqDsfWut24Hhjvh4T/wDmn7Viez+F/hoP6aftVo0iTleKcNps3MftWxmHOupP7v4X+Gg/pp+1engGF/h4P6aftRtA5Z7zzFIMaoBzjY+8OV+tdaDs/hf4eD+mn7Vj/d3C/wAPDry7tLflU2iLOU+A8ZEMmVj9Wx1/lP3hUwxsmW2t7jfqKvz+7mE/hcP/AEo/2rZ/YmG/6EP+Rf2rCeNSdovGbSOa5pchuLZefl50pTEdCK6LPAsN/Dw/00/agcCw38PD/TT9qj4fudEeU0qaOcpJbnemHtdjbiOK+3iPqdBXVf8AYeG/h4f6aftWD9nsIdThsOT5xIf0qY46dkZOR5Rqjk3syQZ0F97j8DWzikREwOl2GvQsuh/Surk7P4UG4w0APURIP0r1uAYU74aA+saH9KulUrMHLRRvs37U4uGKeGMoyYZDKImJzsnvSJEegF2Atzq+ODcQXEQRzIbrIoYHyNYR8Ew63KwQqSCCQii4OhBsNiNKVYXDrGoRFCquyjQAdB0qxWzdRRRQBRRRQBRRRQBRRRQH/9k=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" name="Picture 37" descr="night vis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4038601"/>
            <a:ext cx="2438400" cy="21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" y="3505200"/>
            <a:ext cx="7680960" cy="303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Stepwise High Resolution XRD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7400" y="64886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S. Schubert et al., J. Appl. Phys. 120, 035303 (2016)</a:t>
            </a:r>
            <a:endParaRPr lang="en-US" dirty="0"/>
          </a:p>
        </p:txBody>
      </p:sp>
      <p:sp>
        <p:nvSpPr>
          <p:cNvPr id="10" name="Content Placeholder 14"/>
          <p:cNvSpPr txBox="1">
            <a:spLocks/>
          </p:cNvSpPr>
          <p:nvPr/>
        </p:nvSpPr>
        <p:spPr>
          <a:xfrm>
            <a:off x="228600" y="1219201"/>
            <a:ext cx="4343400" cy="2209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100C  without “too much” 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15 nm </a:t>
            </a:r>
            <a:r>
              <a:rPr lang="en-US" sz="2800" dirty="0" err="1" smtClean="0"/>
              <a:t>Sb</a:t>
            </a:r>
            <a:r>
              <a:rPr lang="en-US" sz="2800" dirty="0" smtClean="0"/>
              <a:t>, 70 nm K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Stop at “mixed phase”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Sb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lower QE of K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4572000" y="1219200"/>
            <a:ext cx="4343400" cy="2209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90 nm Cs sufficient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Full conversion to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CsK</a:t>
            </a:r>
            <a:r>
              <a:rPr lang="en-US" sz="2800" baseline="-25000" dirty="0" smtClean="0"/>
              <a:t>2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Sb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QE = 6.7% at 532 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>
          <a:xfrm>
            <a:off x="228600" y="1197747"/>
            <a:ext cx="5474318" cy="5126853"/>
            <a:chOff x="457732" y="1026884"/>
            <a:chExt cx="3657600" cy="25690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32" y="1026884"/>
              <a:ext cx="3657600" cy="256908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14600" y="2714625"/>
              <a:ext cx="76200" cy="76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4097" y="2993660"/>
              <a:ext cx="589443" cy="18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Sb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58819" y="2714625"/>
              <a:ext cx="797642" cy="323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(K,Cs)+Sb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16958" y="2561898"/>
              <a:ext cx="797642" cy="18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</a:t>
              </a:r>
              <a:r>
                <a:rPr lang="en-US" baseline="30000" dirty="0" smtClean="0"/>
                <a:t>rd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51625" y="2326567"/>
              <a:ext cx="878349" cy="18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7225" y="1943522"/>
              <a:ext cx="1256261" cy="18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th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27391" y="2124358"/>
              <a:ext cx="873842" cy="18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851025" y="2474283"/>
              <a:ext cx="300909" cy="83739"/>
            </a:xfrm>
            <a:prstGeom prst="straightConnector1">
              <a:avLst/>
            </a:prstGeom>
            <a:ln>
              <a:headEnd type="none" w="sm" len="sm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777225" y="2181001"/>
              <a:ext cx="59557" cy="231709"/>
            </a:xfrm>
            <a:prstGeom prst="straightConnector1">
              <a:avLst/>
            </a:prstGeom>
            <a:ln>
              <a:headEnd type="none" w="sm" len="sm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1903751" y="2317680"/>
              <a:ext cx="212028" cy="114158"/>
            </a:xfrm>
            <a:prstGeom prst="straightConnector1">
              <a:avLst/>
            </a:prstGeom>
            <a:ln>
              <a:headEnd type="none" w="sm" len="sm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257800" y="5719971"/>
            <a:ext cx="37095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XRF analysis results of co-</a:t>
            </a:r>
            <a:r>
              <a:rPr lang="en-US" dirty="0" err="1" smtClean="0"/>
              <a:t>dep</a:t>
            </a:r>
            <a:r>
              <a:rPr lang="en-US" dirty="0" smtClean="0"/>
              <a:t> sample.</a:t>
            </a:r>
            <a:endParaRPr lang="en-US" dirty="0"/>
          </a:p>
          <a:p>
            <a:pPr algn="ctr"/>
            <a:r>
              <a:rPr lang="en-US" dirty="0" smtClean="0"/>
              <a:t>→ Calculated stoichiometry shows Sb, Cs - excess, K-deficient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76600"/>
            <a:ext cx="2400300" cy="22479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1" name="Group 9"/>
          <p:cNvGrpSpPr/>
          <p:nvPr/>
        </p:nvGrpSpPr>
        <p:grpSpPr>
          <a:xfrm>
            <a:off x="3203937" y="685800"/>
            <a:ext cx="5940063" cy="2770502"/>
            <a:chOff x="876300" y="1993148"/>
            <a:chExt cx="5986462" cy="2770502"/>
          </a:xfrm>
        </p:grpSpPr>
        <p:sp>
          <p:nvSpPr>
            <p:cNvPr id="22" name="TextBox 21"/>
            <p:cNvSpPr txBox="1"/>
            <p:nvPr/>
          </p:nvSpPr>
          <p:spPr>
            <a:xfrm>
              <a:off x="876300" y="2305050"/>
              <a:ext cx="193357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Substrate: </a:t>
              </a:r>
              <a:r>
                <a:rPr lang="en-US" dirty="0" err="1" smtClean="0"/>
                <a:t>MgO</a:t>
              </a:r>
              <a:endParaRPr lang="en-US" dirty="0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209925" y="2305050"/>
              <a:ext cx="857250" cy="3714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09925" y="1993148"/>
              <a:ext cx="95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~120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2758" y="2672649"/>
              <a:ext cx="1276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+1.5 nm Sb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62425" y="2305050"/>
              <a:ext cx="561975" cy="367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Sb</a:t>
              </a:r>
              <a:endParaRPr lang="en-US" dirty="0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4962525" y="2305050"/>
              <a:ext cx="857250" cy="3714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14900" y="1993148"/>
              <a:ext cx="95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~120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05337" y="2672618"/>
              <a:ext cx="1571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+K, Cs 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67411" y="2305051"/>
              <a:ext cx="8953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Cs</a:t>
              </a:r>
              <a:r>
                <a:rPr lang="en-US" baseline="-25000" dirty="0" err="1" smtClean="0"/>
                <a:t>x</a:t>
              </a:r>
              <a:r>
                <a:rPr lang="en-US" dirty="0" err="1" smtClean="0"/>
                <a:t>K</a:t>
              </a:r>
              <a:r>
                <a:rPr lang="en-US" baseline="-25000" dirty="0" err="1" smtClean="0"/>
                <a:t>y</a:t>
              </a:r>
              <a:r>
                <a:rPr lang="en-US" dirty="0" err="1" smtClean="0"/>
                <a:t>Sb</a:t>
              </a:r>
              <a:endParaRPr lang="en-US" dirty="0"/>
            </a:p>
          </p:txBody>
        </p:sp>
        <p:sp>
          <p:nvSpPr>
            <p:cNvPr id="35" name="Curved Down Arrow 34"/>
            <p:cNvSpPr/>
            <p:nvPr/>
          </p:nvSpPr>
          <p:spPr>
            <a:xfrm rot="10800000">
              <a:off x="3352798" y="3074016"/>
              <a:ext cx="3186113" cy="1013001"/>
            </a:xfrm>
            <a:prstGeom prst="curvedDown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82134" y="4117319"/>
              <a:ext cx="2527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Repeat growth (6 layers)</a:t>
              </a:r>
              <a:endParaRPr lang="en-US" dirty="0"/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0" y="85275"/>
            <a:ext cx="9144000" cy="53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Yo-yo deposition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7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871"/>
            <a:ext cx="5761116" cy="4038600"/>
          </a:xfrm>
          <a:prstGeom prst="rect">
            <a:avLst/>
          </a:prstGeom>
          <a:ln w="28575"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48200" y="1009471"/>
          <a:ext cx="4343400" cy="464521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982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1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8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70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layer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Roughness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(Å)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Thickness(Å)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QE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(K,Cs)+Sb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23.6</a:t>
                      </a:r>
                      <a:r>
                        <a:rPr lang="en-US" sz="1400" dirty="0" smtClean="0"/>
                        <a:t> (-3.9,</a:t>
                      </a:r>
                      <a:r>
                        <a:rPr lang="en-US" sz="1400" baseline="0" dirty="0" smtClean="0"/>
                        <a:t> 1.4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806.7</a:t>
                      </a:r>
                      <a:r>
                        <a:rPr lang="en-US" sz="1400" dirty="0" smtClean="0"/>
                        <a:t> (-25.3,</a:t>
                      </a:r>
                      <a:r>
                        <a:rPr lang="en-US" sz="1400" baseline="0" dirty="0" smtClean="0"/>
                        <a:t> 98.9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(K,Cs)+Sb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24.9</a:t>
                      </a:r>
                      <a:r>
                        <a:rPr lang="en-US" sz="1400" dirty="0" smtClean="0"/>
                        <a:t> (-17.2, 1.0)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725.5</a:t>
                      </a:r>
                      <a:r>
                        <a:rPr lang="en-US" sz="1400" dirty="0" smtClean="0"/>
                        <a:t> (-46.5, 24.6)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4.9%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</a:t>
                      </a:r>
                      <a:r>
                        <a:rPr lang="en-US" sz="1400" baseline="30000" dirty="0" smtClean="0"/>
                        <a:t>th</a:t>
                      </a:r>
                      <a:r>
                        <a:rPr lang="en-US" sz="1400" dirty="0" smtClean="0"/>
                        <a:t> (K,Cs)+Sb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14.5</a:t>
                      </a:r>
                      <a:r>
                        <a:rPr lang="en-US" sz="1400" dirty="0" smtClean="0"/>
                        <a:t> (-2.1, 0.40)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609.3</a:t>
                      </a:r>
                      <a:r>
                        <a:rPr lang="en-US" sz="1400" dirty="0" smtClean="0"/>
                        <a:t> (-70.5, 9.5)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3.7%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</a:t>
                      </a:r>
                      <a:r>
                        <a:rPr lang="en-US" sz="1400" baseline="30000" dirty="0" smtClean="0"/>
                        <a:t>rd</a:t>
                      </a:r>
                      <a:r>
                        <a:rPr lang="en-US" sz="1400" baseline="0" dirty="0" smtClean="0"/>
                        <a:t> (K,Cs)+Sb</a:t>
                      </a:r>
                      <a:endParaRPr lang="en-US" sz="1400" dirty="0" smtClean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9.92</a:t>
                      </a:r>
                      <a:r>
                        <a:rPr lang="en-US" sz="1400" dirty="0" smtClean="0"/>
                        <a:t> (-1.5, 1.5)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489.09</a:t>
                      </a:r>
                      <a:r>
                        <a:rPr lang="en-US" sz="1400" dirty="0" smtClean="0"/>
                        <a:t> (-6.8, 18.7)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</a:t>
                      </a:r>
                      <a:r>
                        <a:rPr lang="en-US" sz="1400" baseline="30000" dirty="0" smtClean="0"/>
                        <a:t>nd</a:t>
                      </a:r>
                      <a:r>
                        <a:rPr lang="en-US" sz="1400" dirty="0" smtClean="0"/>
                        <a:t> (K,Cs)+Sb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9.73</a:t>
                      </a:r>
                      <a:r>
                        <a:rPr lang="en-US" sz="1400" dirty="0" smtClean="0"/>
                        <a:t> (-0.30,</a:t>
                      </a:r>
                      <a:r>
                        <a:rPr lang="en-US" sz="1400" baseline="0" dirty="0" smtClean="0"/>
                        <a:t> 0.86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334.3</a:t>
                      </a:r>
                      <a:r>
                        <a:rPr lang="en-US" sz="1400" dirty="0" smtClean="0"/>
                        <a:t> (-1.8,</a:t>
                      </a:r>
                      <a:r>
                        <a:rPr lang="en-US" sz="1400" baseline="0" dirty="0" smtClean="0"/>
                        <a:t> 2.1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r>
                        <a:rPr lang="en-US" sz="1400" baseline="30000" dirty="0" smtClean="0"/>
                        <a:t>st</a:t>
                      </a:r>
                      <a:r>
                        <a:rPr lang="en-US" sz="1400" baseline="0" dirty="0" smtClean="0"/>
                        <a:t>  (K,Cs)+Sb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9.22</a:t>
                      </a:r>
                      <a:r>
                        <a:rPr lang="en-US" sz="1400" dirty="0" smtClean="0"/>
                        <a:t> (-2.9, 0.78)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159.3</a:t>
                      </a:r>
                      <a:r>
                        <a:rPr lang="en-US" sz="1400" dirty="0" smtClean="0"/>
                        <a:t> (-1.6, 0.9)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1.2%</a:t>
                      </a:r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70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Sb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5.2</a:t>
                      </a:r>
                      <a:r>
                        <a:rPr lang="en-US" sz="1400" dirty="0" smtClean="0"/>
                        <a:t> (-0.11, 0.35)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36.74</a:t>
                      </a:r>
                      <a:r>
                        <a:rPr lang="en-US" sz="1400" dirty="0" smtClean="0"/>
                        <a:t> (-0.26, 0.13)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10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Substrate (</a:t>
                      </a:r>
                      <a:r>
                        <a:rPr lang="en-US" sz="1400" dirty="0" err="1" smtClean="0"/>
                        <a:t>MgO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r>
                        <a:rPr lang="en-US" sz="1400" dirty="0" smtClean="0"/>
                        <a:t> (-, -)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anchor="ctr"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anchor="ctr"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535287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XRR simulation result of K/Cs co-</a:t>
            </a:r>
            <a:r>
              <a:rPr lang="en-US" dirty="0" err="1" smtClean="0"/>
              <a:t>dep</a:t>
            </a:r>
            <a:r>
              <a:rPr lang="en-US" dirty="0" smtClean="0"/>
              <a:t> sample.</a:t>
            </a:r>
          </a:p>
          <a:p>
            <a:pPr algn="ctr"/>
            <a:r>
              <a:rPr lang="en-US" altLang="zh-CN" dirty="0" smtClean="0"/>
              <a:t>Colored solid lines: simulation; Open circle: measured data. Error noted is 5% of change in logarithm FOM</a:t>
            </a:r>
            <a:r>
              <a:rPr lang="en-US" dirty="0" smtClean="0"/>
              <a:t> function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Yo-yo deposition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61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What is a photocathode?</a:t>
            </a:r>
          </a:p>
          <a:p>
            <a:pPr>
              <a:buNone/>
            </a:pPr>
            <a:r>
              <a:rPr lang="en-US" sz="2400" dirty="0" smtClean="0"/>
              <a:t>	A surface that emits electrons when illuminated (Go Einstein!)</a:t>
            </a:r>
          </a:p>
          <a:p>
            <a:pPr>
              <a:buNone/>
            </a:pPr>
            <a:r>
              <a:rPr lang="en-US" dirty="0" smtClean="0"/>
              <a:t>What are they used for?</a:t>
            </a:r>
          </a:p>
          <a:p>
            <a:pPr>
              <a:buNone/>
            </a:pPr>
            <a:r>
              <a:rPr lang="en-US" sz="2400" dirty="0" smtClean="0"/>
              <a:t>	Traditionally, in image intensifiers and </a:t>
            </a:r>
            <a:r>
              <a:rPr lang="en-US" sz="2400" dirty="0" err="1" smtClean="0"/>
              <a:t>photodetectors</a:t>
            </a:r>
            <a:r>
              <a:rPr lang="en-US" sz="2400" dirty="0" smtClean="0"/>
              <a:t>/PMT</a:t>
            </a:r>
          </a:p>
          <a:p>
            <a:pPr>
              <a:buNone/>
            </a:pPr>
            <a:r>
              <a:rPr lang="en-US" sz="2400" dirty="0" smtClean="0"/>
              <a:t>	More recently also as electron sources for accelerators</a:t>
            </a:r>
          </a:p>
          <a:p>
            <a:pPr>
              <a:buNone/>
            </a:pPr>
            <a:r>
              <a:rPr lang="en-US" sz="2400" dirty="0" smtClean="0"/>
              <a:t>		Allow control of the spatial and temporal profile of the beam</a:t>
            </a:r>
          </a:p>
          <a:p>
            <a:pPr>
              <a:buNone/>
            </a:pPr>
            <a:r>
              <a:rPr lang="en-US" sz="2400" dirty="0" smtClean="0"/>
              <a:t>		Produce a “Brighter” electron beam than can be achieved 		from other sources</a:t>
            </a:r>
          </a:p>
          <a:p>
            <a:pPr>
              <a:buNone/>
            </a:pPr>
            <a:r>
              <a:rPr lang="en-US" dirty="0" smtClean="0"/>
              <a:t>What makes a good photocathode?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sz="2400" dirty="0" smtClean="0"/>
              <a:t>Quantum Efficiency, lifetime, fast temporal response</a:t>
            </a:r>
          </a:p>
          <a:p>
            <a:pPr>
              <a:buNone/>
            </a:pPr>
            <a:r>
              <a:rPr lang="en-US" sz="2400" dirty="0" smtClean="0"/>
              <a:t>	Correlation of emitted electrons (low beam “temperature”, or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), high current, low dark current, spin polarization</a:t>
            </a:r>
          </a:p>
          <a:p>
            <a:pPr>
              <a:buNone/>
            </a:pPr>
            <a:r>
              <a:rPr lang="en-US" sz="2400" dirty="0" smtClean="0"/>
              <a:t>Important applications to other fields – </a:t>
            </a:r>
            <a:r>
              <a:rPr lang="en-US" sz="2400" dirty="0" err="1" smtClean="0"/>
              <a:t>Photovoltaics</a:t>
            </a:r>
            <a:r>
              <a:rPr lang="en-US" sz="2400" dirty="0" smtClean="0"/>
              <a:t>,  PET imaging</a:t>
            </a:r>
          </a:p>
          <a:p>
            <a:pPr>
              <a:buNone/>
            </a:pPr>
            <a:r>
              <a:rPr lang="en-US" sz="2400" dirty="0" smtClean="0"/>
              <a:t>	</a:t>
            </a:r>
            <a:endParaRPr lang="en-US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582658" name="AutoShape 2" descr="data:image/jpeg;base64,/9j/4AAQSkZJRgABAQAAAQABAAD/2wCEAAkGBxQSEhUUExQUFhUXGBgaFxYYGBcXGBgUHRwXGBoYGCIZHCggGRwnHhcUITEhJSkrLi4uFx8zODMsNygtLisBCgoKDg0OGhAQGzQkHyQsLCwsLCwsLCwsLCwsLCwsLCwsLCwsLCwsLCwsLCwsLCwsLCwsLCwsLCwsLCwsLCwsK//AABEIAKwAwQMBIgACEQEDEQH/xAAcAAABBAMBAAAAAAAAAAAAAAAABAUGBwIDCAH/xABCEAACAQIEAwUECAMGBgMAAAABAgMAEQQSITEFQVEGEyJhcQcygZEUI0JSobHB0VRikxUWM5Ki8CRDU4Lh8WNyg//EABkBAQADAQEAAAAAAAAAAAAAAAABAgMEBf/EACQRAAICAgICAQUBAAAAAAAAAAABAhEDIQQxEkETMmGBkfAF/9oADAMBAAIRAxEAPwC8aKKKAKKKKAKKKKAKKKKAKDRTbx7jcOEiaWdwiLuT56D5mgscGcDc2rRNjFXc/HlVXcd7X4TiEReLHzYZkuFVFvn9VHiPqCPSqpmx+dmaXv3sbZ2LNfzsdRUpEbOrlYEXFe3qgOyvb+TCr3SMsibhJGYMvkCdbeRvUtwftTP/ADIGUfeVw/4FR+dKGy0q9qJcH7eYadgufKx2DeEny6E/GpRDOG2P70oWbaK8vXtQSFFFFAFFFFAFFFFAFFFFAFFFFAFFFFAFFFeUAE1hJMF3NN/HeNw4WNpJnCKOZ68gOp8q5x7VdssTi5ZfrXWBm0RSVGQbXtqT11p0TGLl0Xj2z7f4fh6AucznaNbF/wA7KPM1Ufaftk3EMpnAEI8awJdgCPtSt9o/yjQVCCpKed75jrvyrPBY4oLai51A1v5m9Vcn6NliSJHhcRHKtkjsv3rAWJ2Nt6cUIUWD5iBqL3JHlURhwJZyoYXtcEaXB9NqcYOCOikyKzsD4RmNj8tfxrHr2afDJijiOAicEkbAkgDxHyHU0iODmgRSpFmFwrm4A6DzpXhkmU+JUy3uIzf/AEsTcGsMfiFlPdx2Eh+y+gY9Adg/nzq2NtPRnkxtdiNeJSqoeREKMzICDs41sRTjwzt9iYLCN2AH2Sbr8jt8KZsCGl77CumSUjMoNwTMmtiOpW4+FaGbPh1YKPCQsmmu/hPlyrpRgdA+zT2gJjwYXXu5lGYrckMpPvKTra/LlccrVYFcj9juL/RcXDMTYI4D8vqzo3wsb/Cuk+0ePmbDscKbSKufUaOAL5VPn1tyqGiCS3r2q19nfHMdineSZl7lWEYXKLs+mZgRyXUetWVVSQooooAooooAooooAooooAoopr4/x2HBxNLO4RV5nqb2A6k22FCGxzpFxfiCQRPJIwVVVmZr2soGp/35VDcH7W+HSEATBb/fDKPyqvfaj2zfFzNhIW/4dbFmW/1jb78kGmnM067JScnRG+0HHsRxPEMzlu7v4I+SJ+rEc6QcUwRRu7+4uZzyF9l+W9YYF3TK6ixDXAve/KxpdiIpJWe/hzgk+YPKsm3Z2JJLRrhwalbKQTzA5ab0gXBbt0+fxrakTxAMoOoAYeV9RTzg8O3cmy7km9rkdQepqu0WFHZyAPImljex8xVgy8OupyaG1trmodwuNFdXU2Fxp5HnVs4LCeC5GpArnyRbZ148ijEqvifCZhfKlz1I3qGcX4ZMD44mPoDv1q6O0nGcLhtJJRn+4viYettqgmP7awteyO1vSrwWS+iZywtbdEX4dxAuUE3gljIMGIIPhI2jm+8h2vyvW/i8SQYxkIyxYpAzJ/03bf4Ztj0NJ8fxZJb3jZb8jtajKMThsjEd5E1oHv8AZPi7tjzFr26aV2RcvaPLyxgtxY2wcMcziPLcqfGDtkFtfO4IPxqT4bi0xWSKSRneIHu0LXURn3VBHKo7wbEq0qM/+INLk/DWnfs5h0AkbQkswuOflWhgbOz+KdZ4cjsv1i+6xtqbEW21uR8a6X4YxMYvuLj4BiB+AFc04+NY4zKllaNlYEG1iCCAfPannhHtNxyEs5R1kTwlwQMx0DAqRe3MflVWDoi9e1A/Zh2pnxkbDEKM6NkzL7rG2YEdNPPlU7qpJ7RRRQBRRRQBRRRQHhNUJ7Zu0E0uK+jKVEUaq5Frku1977WH5mr4mW4I6giuaPaFEy8RxGZsxJVr2t4SPCPgNKvBEeyO4eC7IptYsL6DYan8rU+gMwLWCpqNN7jS5NM+GIzqOevwp4GIRYmjYkFib/Hb4Vnl+qjox9Ch8PGuQKCQDY/ratkr5jlA8NwrH7p5WpuwuIVde8UkE5ddQw/cVti4wlpDcKpy5r6C/wC9Z0aNm4wsdPtgkEW6f+LUtwexJ90bW5m2taMRxFSl0KObC1mG3PekvDMQBmznKrH3b3BHXyo0xGSHThyXbQfOp1i+IzzqMHgzlbL9fiD7sEfQHbOR8r1CMLxJTpHqxOVABueg+NPvF8d9GhOFTMumediLM8p1N/IaC3lUQjci2WfjCiBdseHRQMUR2e3vSE+8etQ2ZSp5i+3pTtx/HFnJJv0Hn1PWmRmubk611dHD2ZiVuprNMQwGjW1B06jY1oNF6AeJJQSswGhPiH3JBz9Dv8aduB4rLA8lgSCzZeRqLQTZb76jbkT50+cHIKyDOgVk62Ob0NALoMU8oGIWFTZgGi1ZJANCHH60l4tNIqlZECorXjUG4UHWwPMCnfslI0hTDxxlmZtCpB3O7DcAczUgxHDo2MkDmCSVWAC94DoD4smwa2x6VUkUewWeRp5QrkRoELrvmZyQvpYBtfOr6FUXgOGrgWmkwxeEjKqhgbSAi++qkA3pXwb2rYgSiKSJJCDZshNwL6tbY9dLVDBdVFNnA+OQ4tC0MiuAbHKdjzB6U51ACiiigCiiigMJWsCTyF65t9pMl+JT/wAvdr8lB/WukMSPC3oa5g7X4nPjsU3/AMzD/L4f0rSAXY14X/EX0b9Kzxx+viH3/Cw5EafvWOBGaQ+Sj5msJJL4tb/ZIrN7yMv0hdxiJERskar7oBA28VMWN1DgfacD4Ab1IuJL4Wv5fnUcmt3iL/3W8yb1ciRtSIGVFsAEFz522/GnuWO1l57nzY703cIjzO7kaXA+A1/O1ObavQqZ4ycwxKymzggqw0IPUUhGOlkwzPI7SM+IRbsbkhbG3pWXHZdAvIAVjg4r4bCKdM0sshPkBaoAw8UJMhJFLeCyJHGzkAsTYA9KR8Xb6wi97VtwgtAWC5rNbcaedqjJtUa8d1KzdLiomOsNyemlbE4WHGYRFF6sx/KnXsJwsTMzkC63axtZVXU7nf8AOpTxaJRh5p/D4MoVbDxSuQqgDkNb0jGiJ5W2QLh3DY37263Ea5ibkGk8mGRUzPCQDazB73B2tyuOdTPs/wBmJY++DZWbMA+uhOUMQDsQM1vUGkfaTgUvdopzd1H4YYlyn6xztpqbk86tRm3Y28C4ucJeXCXR2QozbsEJBNviBr5VqfjAUgNDG4Gt9QddTtzOtN02DmjumosdfK2+vStYOlmBJOxtrbrSgSOXiM6nLBiHWJgDlbxBQfsi/IVs7M8OkMkhhDvI0bA5ep+0egqON3oICNpoBqB870u4H2jxWBmYq9mIyurKjAjexuDp5iod+gT72U8SnwGKOFki0e7yHTMmUBcx6rsDzuRV+KaorgntDwpF5cGqTH3pYlX5i+o9L1afZLtbBjlJibVTYg6EHzHK9v0qAyR0UUVACiiigNGLHgPw/MVybisR3kkjneSWRv8AMxNvxrraRQRY7VAeM+ybBTyPKA8bsbnI5VSx3OXUAnytV4SojplAR48QhzluW0UX93TekMbMXGdS0hAym9vQnyq4OOexPNInczssf28652HmpW1/Q0xdoPZxJw6JsSZxLayEZCrKraBtSaq9W0WTTaQwx4fEzKFWAv3hyKVI8TgXNtelI34NKsmaWJkcaWuLdPnVjdiJB9CzI318ZkUDozi4by00vTDBHI8meYHMhyhWB1Y/a6WrmeaVnrQ4WOUVIiH0YxZwjyGW4yqF8AHPMetaY+OsG8aAnnbSrVbg0YPuEEi9yDz6HnUA492fyS9LkkedWhnt0zDLw1FWjR/Z0uJuI1AOXNZmA8JNv0pfiMCY44LlfqonU2P22Nzbyra//DfR5vsNmjY35GxW/wAfzo7RTDJp02/at4PyVnDmj4SpEK4l73qPxpxwSXiUKVbckcxTRipLmtaNbUEg1M42WxZPB2SDheL7lmUkqLkqQNz0+dHGuMMVKA2BKtbzHP502x48mwYZhfpY/MU4ycCaQK0RuGGinceV6p51qRd4vNuWMdeDdqu6jUFpQdSWGtySSSR8ac07aZZsPKrCTIzNlZbeLKVBPW16jSdksSNwoHM3/wB3pNj+HPhyokNswzJpcEbctRVlOL0jN4ZxVtEt4jiEdVU2vJIuY2O3vt8yKfuFycIeMtKD3tmzHXcXso8tBURx3BMWkUbtBJZlWSNlu6spGnuk2NjsQKZk4fOQ7CKYoD4iEbS/XSpKUSbjfZkR4RHYESyeJlP2Q1yoHwtUNxCEFM4N7W9QNqlnGuOT4wRRBHaQqq6AlnawG1tLWtY0kk7E48uFOGlBAsL2t876VaTV6McCnTc/bf69D12J4FHPFJPIoyL4F1/5lixuOZtS72VBo+JeFrKyuGtzA1F/iBTXg8BxHBQyRHDyKHYa2DC9rEoVJF7aa1YXsg7GyQlsViFKu4siHdUvclujHT0HrRtUhCM1klJ9aS/vyWtRRRWZsFFFFAFFFFAeUydr+E/SsLLFzdGUHod1P+YCnyvCKA5N4ZxaWCfMt1e+WSM7GxsysOu9jVvdnuIRkGRmIRhorAEX6Xpi9snZIRYhMZEFGfwyjW5fUq4HO4BB9Aa87Iyl4ijjauXPFLZ6/CyOcXFksjzSIbtHkF8gvdvTypv4hwuOUDOoNJo+Bp3gkW4sb2BIB9RTq8wOp0rleno7GvRH+J9mopcO8IAQNqt9QrjY+nKqm4g00BMMwIZTbXUgcrdR51eMsmn6UwcU4ek/hkRX6XGvz3row5nHs4+Rxo5Fa7KWlrVarK4j2Kg1KBl9CbfjTOexov8A4jW9BtXUs0Wee+NNOiM8MwjyOMo0G55AVMcDIYxlVraaNzHpXhwIiXLGLKNzzJ86Pox3JAHnWU5eR14V8apdsVSY/uozKxdwNCNCT5+QqJ43Fvi5cwBJPhjjW7EDkABuam3CcKJZI47B1LKrL1BOot0q7+DdkMHB44sNFGxG6KFYDpf3vxq+JLsx5U5aTE/YjAk4LCmVWDJBEpUkizKoDAi9jqOdSH6IliMoF97aflW2KMKAo2Gg3P51nWhxiFOEQhs4jXNtmtrb9aViMdBWdFAangU7qD8BWYFZUUAUUUUAUUUUAUUUUAUUUUBE/aVwxpsG/drmkTxIOZYch52Jqv8AswbxDMpVxowIsbjrV1ONNaq7iC2xUuoszf6rC9c/I+k9L/Nb82vsbnGlNeKxBXenS9x+dI8bGCLG1ch6UrEUeL5Gtkdjem+SMqa2x4i1Xo53Ji2VAbXsNKQYhEAJrOWW4uKQ4qEsN6vFGU2NbwNK3hbIo5jc0ixfB13Zyx9acGjZdqSSITvV92VjOkSH2acMAxyFFByq5b4gqCfiRV6AVXvsowCrG0lrszG58lAAH+pqsOuiHRwZ5+UwoooqxiFFFFAFFFFAFFFFAFFFFAFFFeXoD2vKxkkAFzUU7Rdt8PBHJ4gzKp0GutvtHZR8b+VCLHDtdxUQQEg2LEKCOV+fw3qtuCkmPKxvJGxDHrzDedxrUF4b2kxGJlxL6yjILhm8WUH3lHz06VLuHYsaSLqQAGHMr+4rjzu2ejwcixy37JQqXHn+lN+P96wpzgcMoZTdSLg8/T1pqxYuSbVgestjfOb6Eny8qasSSu+3Wlc0ljWWh31rVHJNOxs+knqa3x44czSPiGE5qbem1NbiS9rj1q6RzyTH3FY9CL86blcsevQc/hUm4B7OXxCxtJPlzqHyIt8qG9sxO17dDVhdnewuHwxzZczg6MxzG1uRIGU+nzrVRbOaWZLo29gOGvBhlD2Ba5I6MTt8AFHrepRWKrasq2OVu3YUUUUAUUUUAUUUUAUUUUA3cc4xFhImmncJGLAk9ToB86g8ftlwGYh2kUfZPdsbjkfDcj0IFKfbZGzcMdVvmLx2HlnS5/351zo+ACm7NpzsTv0vzqSDpl/aXgO4aZZ1ZVOWwBLFrXAC7nSohD7b4XlVTBMkdmzsMrMrfYsFvcHUH4VTKQvILpGwjHNRv1uelK8PCqqMtiPLb/3QUSrtD27xuM0ZxFHckIg1Ycgx56cutRXjc8ssYGYlV95eZ/mPWtp15616pIo0iw3cHkaCRZUbxDpsw5qfKrC4Ljo8QM0ZyOPeU8j09POoRicP9pPio/MUmwmLMbiRT69SKplxKatdl4yotfB8RaBjpeNveXp/MvnTnOysuZTcEXB61DuG4zvEBzZgdjz9DW1Ma0N9yh3Xoeorhcdno8bk+On0LMY1jWqKS+1JsRiA2xuDtWqAgH9aukdMmrN+MHp+Rpti1a2ugJb/AOo1NKcYx2ps4pL3eFmbmwCD/uOv4VeO3Rjkl4xbLM9jva36YG702kiBUcs0J1QkdVylbjrVrCuP+zDPmyxOY5LFo3BIKuuo1HXarQ7De190YQ8QGxy98NLHb6wcvUV0p2eTJey8aKT4LFrKgddjtsbjkdCQQRYj1pRUlQooooAooooAooooAooooCAe2wsOGSlRc3QWG+rr+gNURDgQqo2NbYfVQKLuw6kCur8ThkkGV1VhcGzAEXGx1pN/YmGzZu4hzfe7tL/O16hkHLHEsdLMuRQYY9smzG3I9B5U3QKYz4TbqDsfWut24Hhjvh4T/wDmn7Viez+F/hoP6aftVo0iTleKcNps3MftWxmHOupP7v4X+Gg/pp+1engGF/h4P6aftRtA5Z7zzFIMaoBzjY+8OV+tdaDs/hf4eD+mn7Vj/d3C/wAPDry7tLflU2iLOU+A8ZEMmVj9Wx1/lP3hUwxsmW2t7jfqKvz+7mE/hcP/AEo/2rZ/YmG/6EP+Rf2rCeNSdovGbSOa5pchuLZefl50pTEdCK6LPAsN/Dw/00/agcCw38PD/TT9qj4fudEeU0qaOcpJbnemHtdjbiOK+3iPqdBXVf8AYeG/h4f6aftWD9nsIdThsOT5xIf0qY46dkZOR5Rqjk3syQZ0F97j8DWzikREwOl2GvQsuh/Surk7P4UG4w0APURIP0r1uAYU74aA+saH9KulUrMHLRRvs37U4uGKeGMoyYZDKImJzsnvSJEegF2Atzq+ODcQXEQRzIbrIoYHyNYR8Ew63KwQqSCCQii4OhBsNiNKVYXDrGoRFCquyjQAdB0qxWzdRRRQBRRRQBRRRQBRRRQH/9k=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K2CsSb_april_20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97289"/>
            <a:ext cx="8619744" cy="66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24600" y="5029200"/>
            <a:ext cx="253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Unproductive absorption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3" y="1905000"/>
            <a:ext cx="197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“magic window”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2" y="5105402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Onset of e-e</a:t>
            </a:r>
          </a:p>
          <a:p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K</a:t>
            </a:r>
            <a:r>
              <a:rPr lang="en-US" sz="3600" b="1" baseline="-25000" dirty="0"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CsSb: A </a:t>
            </a:r>
            <a:r>
              <a:rPr lang="en-US" sz="3600" b="1" dirty="0" smtClean="0">
                <a:latin typeface="+mj-lt"/>
              </a:rPr>
              <a:t>Good Candidate</a:t>
            </a:r>
            <a:endParaRPr lang="en-US" sz="3600" b="1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6488668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Vecchione</a:t>
            </a:r>
            <a:r>
              <a:rPr lang="en-US" dirty="0" smtClean="0"/>
              <a:t> et al., </a:t>
            </a:r>
            <a:r>
              <a:rPr lang="en-US" i="1" dirty="0" smtClean="0"/>
              <a:t>Appl. Phys. </a:t>
            </a:r>
            <a:r>
              <a:rPr lang="en-US" i="1" dirty="0" err="1" smtClean="0"/>
              <a:t>Lett</a:t>
            </a:r>
            <a:r>
              <a:rPr lang="en-US" i="1" dirty="0" smtClean="0"/>
              <a:t>. </a:t>
            </a:r>
            <a:r>
              <a:rPr lang="en-US" b="1" dirty="0" smtClean="0"/>
              <a:t>99</a:t>
            </a:r>
            <a:r>
              <a:rPr lang="en-US" dirty="0" smtClean="0"/>
              <a:t>, 034103 (2011)</a:t>
            </a:r>
          </a:p>
        </p:txBody>
      </p:sp>
      <p:pic>
        <p:nvPicPr>
          <p:cNvPr id="10" name="Picture 12" descr="lifetime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79450"/>
            <a:ext cx="2895600" cy="2216150"/>
          </a:xfrm>
          <a:prstGeom prst="rect">
            <a:avLst/>
          </a:prstGeom>
          <a:noFill/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391400" y="970002"/>
            <a:ext cx="73129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Good </a:t>
            </a:r>
          </a:p>
          <a:p>
            <a:r>
              <a:rPr lang="en-US" sz="1000" b="1" dirty="0">
                <a:solidFill>
                  <a:srgbClr val="0000FF"/>
                </a:solidFill>
              </a:rPr>
              <a:t>Lifetime</a:t>
            </a:r>
          </a:p>
          <a:p>
            <a:r>
              <a:rPr lang="en-US" sz="1000" b="1" dirty="0">
                <a:solidFill>
                  <a:srgbClr val="0000FF"/>
                </a:solidFill>
              </a:rPr>
              <a:t>1e-9 </a:t>
            </a:r>
            <a:r>
              <a:rPr lang="en-US" sz="1000" b="1" dirty="0" err="1">
                <a:solidFill>
                  <a:srgbClr val="0000FF"/>
                </a:solidFill>
              </a:rPr>
              <a:t>mBar</a:t>
            </a:r>
            <a:endParaRPr lang="en-US" sz="1000" b="1" dirty="0">
              <a:solidFill>
                <a:srgbClr val="0000FF"/>
              </a:solidFill>
            </a:endParaRPr>
          </a:p>
        </p:txBody>
      </p:sp>
      <p:pic>
        <p:nvPicPr>
          <p:cNvPr id="12" name="Picture 11" descr="momen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870200"/>
            <a:ext cx="2819400" cy="2159000"/>
          </a:xfrm>
          <a:prstGeom prst="rect">
            <a:avLst/>
          </a:prstGeom>
          <a:noFill/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391400" y="3179802"/>
            <a:ext cx="1329210" cy="55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Low transverse</a:t>
            </a:r>
          </a:p>
          <a:p>
            <a:r>
              <a:rPr lang="en-US" sz="1000" b="1" dirty="0" smtClean="0">
                <a:solidFill>
                  <a:srgbClr val="0000FF"/>
                </a:solidFill>
              </a:rPr>
              <a:t>Momentum (543 nm)</a:t>
            </a:r>
          </a:p>
          <a:p>
            <a:r>
              <a:rPr lang="en-US" sz="1000" b="1" dirty="0" smtClean="0">
                <a:solidFill>
                  <a:srgbClr val="0000FF"/>
                </a:solidFill>
              </a:rPr>
              <a:t>0.36 µm/mm</a:t>
            </a:r>
            <a:endParaRPr lang="en-US" sz="1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Traditional Sequential Deposition of K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CsSb</a:t>
            </a:r>
          </a:p>
          <a:p>
            <a:pPr algn="ctr"/>
            <a:r>
              <a:rPr lang="en-US" sz="3600" dirty="0" smtClean="0"/>
              <a:t>High QE and Rough Surface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459846" y="3429000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600" dirty="0" smtClean="0"/>
              <a:t>S. Schubert et al., APL Materials 1, 032119 (2013)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 b="15385"/>
          <a:stretch>
            <a:fillRect/>
          </a:stretch>
        </p:blipFill>
        <p:spPr bwMode="auto">
          <a:xfrm>
            <a:off x="459846" y="1447800"/>
            <a:ext cx="243147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 noChangeAspect="1"/>
          </p:cNvGrpSpPr>
          <p:nvPr/>
        </p:nvGrpSpPr>
        <p:grpSpPr>
          <a:xfrm>
            <a:off x="2933766" y="1371600"/>
            <a:ext cx="2476434" cy="2209800"/>
            <a:chOff x="457200" y="2743200"/>
            <a:chExt cx="4098925" cy="3657600"/>
          </a:xfrm>
        </p:grpSpPr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743200"/>
              <a:ext cx="40989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2979225"/>
              <a:ext cx="3270250" cy="32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ctangle 25"/>
          <p:cNvSpPr/>
          <p:nvPr/>
        </p:nvSpPr>
        <p:spPr>
          <a:xfrm>
            <a:off x="3505200" y="6519446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it-IT" sz="1600" dirty="0" smtClean="0"/>
              <a:t>T. Vecchione, et al, Proc. of IPAC12, 655 (2012)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6"/>
          <p:cNvGrpSpPr>
            <a:grpSpLocks noChangeAspect="1"/>
          </p:cNvGrpSpPr>
          <p:nvPr/>
        </p:nvGrpSpPr>
        <p:grpSpPr>
          <a:xfrm>
            <a:off x="3428999" y="3809999"/>
            <a:ext cx="5486401" cy="2673241"/>
            <a:chOff x="6086476" y="983396"/>
            <a:chExt cx="7096125" cy="3457575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6476" y="983396"/>
              <a:ext cx="6791325" cy="345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7924801" y="2735996"/>
              <a:ext cx="5257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91200" y="2057400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nm roughness, 100 nm spatial period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44958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field measured with </a:t>
            </a:r>
            <a:r>
              <a:rPr lang="en-US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Momentatron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532 nm light</a:t>
            </a:r>
          </a:p>
        </p:txBody>
      </p:sp>
    </p:spTree>
    <p:extLst>
      <p:ext uri="{BB962C8B-B14F-4D97-AF65-F5344CB8AC3E}">
        <p14:creationId xmlns:p14="http://schemas.microsoft.com/office/powerpoint/2010/main" val="34063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ruizoses\Desktop\IPAC 2012\Pictures\Two camera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675" y="1268909"/>
            <a:ext cx="4579263" cy="3657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86477" y="12707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UHV system </a:t>
            </a:r>
            <a:r>
              <a:rPr lang="en-US" dirty="0" smtClean="0"/>
              <a:t>( 0.2 </a:t>
            </a:r>
            <a:r>
              <a:rPr lang="en-US" dirty="0" err="1" smtClean="0"/>
              <a:t>nTorr</a:t>
            </a:r>
            <a:r>
              <a:rPr lang="en-US" dirty="0" smtClean="0"/>
              <a:t> </a:t>
            </a:r>
            <a:r>
              <a:rPr lang="en-US" dirty="0"/>
              <a:t>base pressure)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Residual Gas Analyzer (RGA)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Heating/cooling substrate/cathode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Load lock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fast </a:t>
            </a:r>
            <a:r>
              <a:rPr lang="en-US" dirty="0"/>
              <a:t>exchange of </a:t>
            </a:r>
            <a:r>
              <a:rPr lang="en-US" dirty="0" smtClean="0"/>
              <a:t>substrates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 gun transfer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Horizontal deposition of </a:t>
            </a:r>
            <a:r>
              <a:rPr lang="en-US" dirty="0" err="1"/>
              <a:t>Sb</a:t>
            </a:r>
            <a:r>
              <a:rPr lang="en-US" dirty="0"/>
              <a:t>, K and Cs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Sputter Deposition!</a:t>
            </a:r>
            <a:endParaRPr lang="en-US" dirty="0"/>
          </a:p>
        </p:txBody>
      </p:sp>
      <p:pic>
        <p:nvPicPr>
          <p:cNvPr id="14" name="Picture 3" descr="C:\Users\mruizoses\Desktop\Smedley_April2012\Pictures\P10601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610" y="3505200"/>
            <a:ext cx="4080393" cy="310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34"/>
          <p:cNvSpPr/>
          <p:nvPr/>
        </p:nvSpPr>
        <p:spPr>
          <a:xfrm>
            <a:off x="5629036" y="4724575"/>
            <a:ext cx="954285" cy="9674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35"/>
          <p:cNvSpPr/>
          <p:nvPr/>
        </p:nvSpPr>
        <p:spPr>
          <a:xfrm>
            <a:off x="7496745" y="3955145"/>
            <a:ext cx="945731" cy="102075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36"/>
          <p:cNvSpPr/>
          <p:nvPr/>
        </p:nvSpPr>
        <p:spPr>
          <a:xfrm>
            <a:off x="5393624" y="4313304"/>
            <a:ext cx="8767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Camera 1</a:t>
            </a:r>
          </a:p>
        </p:txBody>
      </p:sp>
      <p:sp>
        <p:nvSpPr>
          <p:cNvPr id="19" name="Rettangolo 37"/>
          <p:cNvSpPr/>
          <p:nvPr/>
        </p:nvSpPr>
        <p:spPr>
          <a:xfrm>
            <a:off x="7525380" y="3515428"/>
            <a:ext cx="8767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Camera </a:t>
            </a:r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0" name="Rettangolo 11"/>
          <p:cNvSpPr/>
          <p:nvPr/>
        </p:nvSpPr>
        <p:spPr>
          <a:xfrm>
            <a:off x="205622" y="5267590"/>
            <a:ext cx="5254900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Two 2D detectors (Pilatus 100K</a:t>
            </a:r>
            <a:r>
              <a:rPr lang="en-US" sz="2800" b="1" dirty="0" smtClean="0"/>
              <a:t>)</a:t>
            </a:r>
            <a:endParaRPr lang="es-ES_tradnl" sz="1600" dirty="0" smtClean="0"/>
          </a:p>
        </p:txBody>
      </p:sp>
      <p:sp>
        <p:nvSpPr>
          <p:cNvPr id="21" name="Freccia a destra 44"/>
          <p:cNvSpPr/>
          <p:nvPr/>
        </p:nvSpPr>
        <p:spPr>
          <a:xfrm>
            <a:off x="5146259" y="5395470"/>
            <a:ext cx="30480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In </a:t>
            </a:r>
            <a:r>
              <a:rPr lang="en-US" sz="3200" b="1" i="1" dirty="0" err="1" smtClean="0"/>
              <a:t>operando</a:t>
            </a:r>
            <a:r>
              <a:rPr lang="en-US" sz="3200" b="1" dirty="0" smtClean="0"/>
              <a:t> analysis during growth</a:t>
            </a:r>
          </a:p>
          <a:p>
            <a:pPr algn="ctr"/>
            <a:r>
              <a:rPr lang="en-US" sz="3200" dirty="0" smtClean="0"/>
              <a:t>(setup at NSLS/X21 &amp; CHESS G3 – ISR soon)</a:t>
            </a:r>
          </a:p>
          <a:p>
            <a:pPr algn="ctr"/>
            <a:endParaRPr lang="en-US" sz="32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152400" y="5943600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3200" dirty="0" smtClean="0"/>
              <a:t>XRF, XRD, XRR, GISAXS, QE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186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ounded Rectangle 9"/>
          <p:cNvSpPr/>
          <p:nvPr/>
        </p:nvSpPr>
        <p:spPr>
          <a:xfrm>
            <a:off x="228600" y="838201"/>
            <a:ext cx="8686800" cy="572902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22D3-DE59-4F8F-A3AB-0EFD394F143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2667035" y="990600"/>
            <a:ext cx="3962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orizontal evaporation of three sources:</a:t>
            </a:r>
            <a:endParaRPr lang="en-US" dirty="0"/>
          </a:p>
        </p:txBody>
      </p:sp>
      <p:sp>
        <p:nvSpPr>
          <p:cNvPr id="134" name="Rettangolo 133"/>
          <p:cNvSpPr/>
          <p:nvPr/>
        </p:nvSpPr>
        <p:spPr>
          <a:xfrm>
            <a:off x="2274564" y="4601592"/>
            <a:ext cx="1101837" cy="1378924"/>
          </a:xfrm>
          <a:prstGeom prst="rect">
            <a:avLst/>
          </a:prstGeom>
          <a:gradFill flip="none" rotWithShape="1">
            <a:gsLst>
              <a:gs pos="1000">
                <a:srgbClr val="92D050">
                  <a:tint val="66000"/>
                  <a:satMod val="160000"/>
                  <a:alpha val="0"/>
                </a:srgbClr>
              </a:gs>
              <a:gs pos="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po 2"/>
          <p:cNvGrpSpPr/>
          <p:nvPr/>
        </p:nvGrpSpPr>
        <p:grpSpPr>
          <a:xfrm>
            <a:off x="586223" y="3874534"/>
            <a:ext cx="3301989" cy="2413759"/>
            <a:chOff x="662422" y="3733801"/>
            <a:chExt cx="3301989" cy="2413759"/>
          </a:xfrm>
        </p:grpSpPr>
        <p:grpSp>
          <p:nvGrpSpPr>
            <p:cNvPr id="3" name="Gruppo 138"/>
            <p:cNvGrpSpPr/>
            <p:nvPr/>
          </p:nvGrpSpPr>
          <p:grpSpPr>
            <a:xfrm>
              <a:off x="662422" y="3733801"/>
              <a:ext cx="3301989" cy="2413759"/>
              <a:chOff x="662422" y="3733801"/>
              <a:chExt cx="3301989" cy="2413759"/>
            </a:xfrm>
          </p:grpSpPr>
          <p:grpSp>
            <p:nvGrpSpPr>
              <p:cNvPr id="5" name="Gruppo 110"/>
              <p:cNvGrpSpPr/>
              <p:nvPr/>
            </p:nvGrpSpPr>
            <p:grpSpPr>
              <a:xfrm>
                <a:off x="716267" y="4256884"/>
                <a:ext cx="3248144" cy="1890676"/>
                <a:chOff x="2149381" y="3886200"/>
                <a:chExt cx="3248144" cy="1890676"/>
              </a:xfrm>
            </p:grpSpPr>
            <p:cxnSp>
              <p:nvCxnSpPr>
                <p:cNvPr id="81" name="Connettore 2 80"/>
                <p:cNvCxnSpPr/>
                <p:nvPr/>
              </p:nvCxnSpPr>
              <p:spPr>
                <a:xfrm>
                  <a:off x="2596355" y="5469099"/>
                  <a:ext cx="280117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ttore 2 82"/>
                <p:cNvCxnSpPr/>
                <p:nvPr/>
              </p:nvCxnSpPr>
              <p:spPr>
                <a:xfrm flipV="1">
                  <a:off x="2596355" y="3886200"/>
                  <a:ext cx="0" cy="15828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/>
                <p:cNvCxnSpPr/>
                <p:nvPr/>
              </p:nvCxnSpPr>
              <p:spPr>
                <a:xfrm flipV="1">
                  <a:off x="2596355" y="4860291"/>
                  <a:ext cx="540495" cy="3044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/>
                <p:cNvCxnSpPr/>
                <p:nvPr/>
              </p:nvCxnSpPr>
              <p:spPr>
                <a:xfrm>
                  <a:off x="3136851" y="4860291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ttore 1 88"/>
                <p:cNvCxnSpPr/>
                <p:nvPr/>
              </p:nvCxnSpPr>
              <p:spPr>
                <a:xfrm flipV="1">
                  <a:off x="3546338" y="4495007"/>
                  <a:ext cx="219959" cy="36528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/>
                <p:cNvCxnSpPr/>
                <p:nvPr/>
              </p:nvCxnSpPr>
              <p:spPr>
                <a:xfrm>
                  <a:off x="3783877" y="4495007"/>
                  <a:ext cx="34739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/>
                <p:cNvCxnSpPr/>
                <p:nvPr/>
              </p:nvCxnSpPr>
              <p:spPr>
                <a:xfrm>
                  <a:off x="4131267" y="4495007"/>
                  <a:ext cx="58194" cy="1217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4194378" y="4626017"/>
                  <a:ext cx="4108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>
                  <a:off x="4602493" y="4626017"/>
                  <a:ext cx="283221" cy="47779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CasellaDiTesto 98"/>
                <p:cNvSpPr txBox="1"/>
                <p:nvPr/>
              </p:nvSpPr>
              <p:spPr>
                <a:xfrm>
                  <a:off x="2241788" y="4340109"/>
                  <a:ext cx="38183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140</a:t>
                  </a:r>
                  <a:endParaRPr lang="en-US" sz="1000" dirty="0"/>
                </a:p>
              </p:txBody>
            </p:sp>
            <p:sp>
              <p:nvSpPr>
                <p:cNvPr id="100" name="CasellaDiTesto 99"/>
                <p:cNvSpPr txBox="1"/>
                <p:nvPr/>
              </p:nvSpPr>
              <p:spPr>
                <a:xfrm>
                  <a:off x="2277798" y="4986676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25</a:t>
                  </a:r>
                  <a:endParaRPr lang="en-US" sz="1000" dirty="0"/>
                </a:p>
              </p:txBody>
            </p:sp>
            <p:cxnSp>
              <p:nvCxnSpPr>
                <p:cNvPr id="103" name="Connettore 1 102"/>
                <p:cNvCxnSpPr/>
                <p:nvPr/>
              </p:nvCxnSpPr>
              <p:spPr>
                <a:xfrm>
                  <a:off x="2599086" y="4509648"/>
                  <a:ext cx="1168910" cy="0"/>
                </a:xfrm>
                <a:prstGeom prst="line">
                  <a:avLst/>
                </a:prstGeom>
                <a:ln w="3175"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CasellaDiTesto 103"/>
                <p:cNvSpPr txBox="1"/>
                <p:nvPr/>
              </p:nvSpPr>
              <p:spPr>
                <a:xfrm>
                  <a:off x="2149381" y="3967225"/>
                  <a:ext cx="4780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T(C)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5" name="CasellaDiTesto 104"/>
                <p:cNvSpPr txBox="1"/>
                <p:nvPr/>
              </p:nvSpPr>
              <p:spPr>
                <a:xfrm>
                  <a:off x="5054822" y="5469099"/>
                  <a:ext cx="2455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t</a:t>
                  </a:r>
                  <a:endParaRPr lang="en-US" sz="1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6" name="CasellaDiTesto 105"/>
                <p:cNvSpPr txBox="1"/>
                <p:nvPr/>
              </p:nvSpPr>
              <p:spPr>
                <a:xfrm>
                  <a:off x="3262990" y="4628847"/>
                  <a:ext cx="3433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/>
                    <a:t>Sb</a:t>
                  </a:r>
                  <a:r>
                    <a:rPr lang="en-US" sz="1000" b="1" dirty="0" smtClean="0"/>
                    <a:t> </a:t>
                  </a:r>
                  <a:endParaRPr lang="en-US" sz="1000" b="1" dirty="0"/>
                </a:p>
              </p:txBody>
            </p:sp>
            <p:sp>
              <p:nvSpPr>
                <p:cNvPr id="107" name="CasellaDiTesto 106"/>
                <p:cNvSpPr txBox="1"/>
                <p:nvPr/>
              </p:nvSpPr>
              <p:spPr>
                <a:xfrm>
                  <a:off x="3821686" y="4256885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K</a:t>
                  </a:r>
                  <a:endParaRPr lang="en-US" sz="1000" b="1" dirty="0"/>
                </a:p>
              </p:txBody>
            </p:sp>
            <p:sp>
              <p:nvSpPr>
                <p:cNvPr id="108" name="CasellaDiTesto 107"/>
                <p:cNvSpPr txBox="1"/>
                <p:nvPr/>
              </p:nvSpPr>
              <p:spPr>
                <a:xfrm>
                  <a:off x="4261065" y="4435459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/>
                    <a:t>Cs</a:t>
                  </a:r>
                  <a:endParaRPr lang="en-US" sz="1000" b="1" dirty="0"/>
                </a:p>
              </p:txBody>
            </p:sp>
          </p:grpSp>
          <p:sp>
            <p:nvSpPr>
              <p:cNvPr id="112" name="Rettangolo 111"/>
              <p:cNvSpPr/>
              <p:nvPr/>
            </p:nvSpPr>
            <p:spPr>
              <a:xfrm>
                <a:off x="662422" y="3733801"/>
                <a:ext cx="8715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Recipe:</a:t>
                </a:r>
                <a:endParaRPr lang="en-US" dirty="0"/>
              </a:p>
            </p:txBody>
          </p:sp>
        </p:grpSp>
        <p:cxnSp>
          <p:nvCxnSpPr>
            <p:cNvPr id="72" name="Connettore 1 71"/>
            <p:cNvCxnSpPr/>
            <p:nvPr/>
          </p:nvCxnSpPr>
          <p:spPr>
            <a:xfrm>
              <a:off x="1170430" y="5234940"/>
              <a:ext cx="53330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sellaDiTesto 74"/>
            <p:cNvSpPr txBox="1"/>
            <p:nvPr/>
          </p:nvSpPr>
          <p:spPr>
            <a:xfrm>
              <a:off x="807721" y="5087779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100</a:t>
              </a:r>
              <a:endParaRPr lang="en-US" sz="1000" dirty="0"/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0" y="0"/>
            <a:ext cx="9144000" cy="65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Experimental set up: K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CsSb cathode growth</a:t>
            </a:r>
            <a:endParaRPr lang="en-US" sz="3200" b="1" dirty="0"/>
          </a:p>
        </p:txBody>
      </p:sp>
      <p:grpSp>
        <p:nvGrpSpPr>
          <p:cNvPr id="7" name="Gruppo 4"/>
          <p:cNvGrpSpPr/>
          <p:nvPr/>
        </p:nvGrpSpPr>
        <p:grpSpPr>
          <a:xfrm>
            <a:off x="2286000" y="1371600"/>
            <a:ext cx="4953000" cy="2286000"/>
            <a:chOff x="457200" y="1813375"/>
            <a:chExt cx="4953000" cy="2286000"/>
          </a:xfrm>
        </p:grpSpPr>
        <p:grpSp>
          <p:nvGrpSpPr>
            <p:cNvPr id="8" name="Gruppo 78"/>
            <p:cNvGrpSpPr/>
            <p:nvPr/>
          </p:nvGrpSpPr>
          <p:grpSpPr>
            <a:xfrm>
              <a:off x="457200" y="1813375"/>
              <a:ext cx="4953000" cy="2286000"/>
              <a:chOff x="685800" y="838200"/>
              <a:chExt cx="4953000" cy="2286000"/>
            </a:xfrm>
          </p:grpSpPr>
          <p:sp>
            <p:nvSpPr>
              <p:cNvPr id="78" name="Rettangolo 77"/>
              <p:cNvSpPr/>
              <p:nvPr/>
            </p:nvSpPr>
            <p:spPr>
              <a:xfrm>
                <a:off x="685800" y="838200"/>
                <a:ext cx="4953000" cy="228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uppo 75"/>
              <p:cNvGrpSpPr/>
              <p:nvPr/>
            </p:nvGrpSpPr>
            <p:grpSpPr>
              <a:xfrm>
                <a:off x="1066800" y="1143000"/>
                <a:ext cx="4412511" cy="1737360"/>
                <a:chOff x="1787586" y="1016082"/>
                <a:chExt cx="4412511" cy="1737360"/>
              </a:xfrm>
            </p:grpSpPr>
            <p:sp>
              <p:nvSpPr>
                <p:cNvPr id="57" name="Cilindro 56"/>
                <p:cNvSpPr/>
                <p:nvPr/>
              </p:nvSpPr>
              <p:spPr>
                <a:xfrm>
                  <a:off x="4706284" y="1016082"/>
                  <a:ext cx="87925" cy="412427"/>
                </a:xfrm>
                <a:prstGeom prst="can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" name="Gruppo 54"/>
                <p:cNvGrpSpPr/>
                <p:nvPr/>
              </p:nvGrpSpPr>
              <p:grpSpPr>
                <a:xfrm>
                  <a:off x="4323061" y="1201106"/>
                  <a:ext cx="567593" cy="534283"/>
                  <a:chOff x="7459974" y="337066"/>
                  <a:chExt cx="983804" cy="926068"/>
                </a:xfrm>
              </p:grpSpPr>
              <p:sp>
                <p:nvSpPr>
                  <p:cNvPr id="50" name="Ovale 49"/>
                  <p:cNvSpPr/>
                  <p:nvPr/>
                </p:nvSpPr>
                <p:spPr>
                  <a:xfrm>
                    <a:off x="7459974" y="337066"/>
                    <a:ext cx="983804" cy="926068"/>
                  </a:xfrm>
                  <a:prstGeom prst="ellipse">
                    <a:avLst/>
                  </a:prstGeom>
                  <a:scene3d>
                    <a:camera prst="isometricLeftDown"/>
                    <a:lightRig rig="threePt" dir="t"/>
                  </a:scene3d>
                  <a:sp3d>
                    <a:bevelT w="165100" prst="coolSlant"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e 50"/>
                  <p:cNvSpPr/>
                  <p:nvPr/>
                </p:nvSpPr>
                <p:spPr>
                  <a:xfrm>
                    <a:off x="7688574" y="577334"/>
                    <a:ext cx="511836" cy="457200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scene3d>
                    <a:camera prst="isometricOffAxis2Left">
                      <a:rot lat="1866561" lon="3268553" rev="526425"/>
                    </a:camera>
                    <a:lightRig rig="threePt" dir="t"/>
                  </a:scene3d>
                  <a:sp3d>
                    <a:bevelT w="152400" h="50800" prst="softRound"/>
                    <a:bevelB w="114300" prst="artDeco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" name="Gruppo 17"/>
                <p:cNvGrpSpPr/>
                <p:nvPr/>
              </p:nvGrpSpPr>
              <p:grpSpPr>
                <a:xfrm>
                  <a:off x="4221780" y="1880633"/>
                  <a:ext cx="791327" cy="791327"/>
                  <a:chOff x="4724400" y="1447800"/>
                  <a:chExt cx="1371600" cy="1371600"/>
                </a:xfrm>
              </p:grpSpPr>
              <p:sp>
                <p:nvSpPr>
                  <p:cNvPr id="16" name="Ovale 15"/>
                  <p:cNvSpPr/>
                  <p:nvPr/>
                </p:nvSpPr>
                <p:spPr>
                  <a:xfrm>
                    <a:off x="4724400" y="1447800"/>
                    <a:ext cx="1371600" cy="13716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scene3d>
                    <a:camera prst="perspectiveContrastingLeftFacing"/>
                    <a:lightRig rig="threePt" dir="t"/>
                  </a:scene3d>
                  <a:sp3d>
                    <a:bevelT prst="convex"/>
                    <a:bevelB prst="convex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Cubo 14"/>
                  <p:cNvSpPr/>
                  <p:nvPr/>
                </p:nvSpPr>
                <p:spPr>
                  <a:xfrm>
                    <a:off x="5029200" y="1981200"/>
                    <a:ext cx="762000" cy="304800"/>
                  </a:xfrm>
                  <a:prstGeom prst="cube">
                    <a:avLst>
                      <a:gd name="adj" fmla="val 17405"/>
                    </a:avLst>
                  </a:prstGeom>
                  <a:solidFill>
                    <a:srgbClr val="FFC000"/>
                  </a:solidFill>
                  <a:scene3d>
                    <a:camera prst="perspectiveContrastingLeftFacing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uppo 62"/>
                <p:cNvGrpSpPr/>
                <p:nvPr/>
              </p:nvGrpSpPr>
              <p:grpSpPr>
                <a:xfrm>
                  <a:off x="2067612" y="1163603"/>
                  <a:ext cx="504179" cy="1589839"/>
                  <a:chOff x="1371600" y="662178"/>
                  <a:chExt cx="873889" cy="2755654"/>
                </a:xfrm>
              </p:grpSpPr>
              <p:sp>
                <p:nvSpPr>
                  <p:cNvPr id="19" name="Cilindro 18"/>
                  <p:cNvSpPr/>
                  <p:nvPr/>
                </p:nvSpPr>
                <p:spPr>
                  <a:xfrm>
                    <a:off x="1371600" y="662178"/>
                    <a:ext cx="152400" cy="1981200"/>
                  </a:xfrm>
                  <a:prstGeom prst="ca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ttangolo 26"/>
                  <p:cNvSpPr/>
                  <p:nvPr/>
                </p:nvSpPr>
                <p:spPr>
                  <a:xfrm>
                    <a:off x="1371600" y="1905000"/>
                    <a:ext cx="873889" cy="151283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scene3d>
                    <a:camera prst="isometricOffAxis2Right"/>
                    <a:lightRig rig="threePt" dir="t"/>
                  </a:scene3d>
                  <a:sp3d extrusionH="190500">
                    <a:bevelT prst="slope"/>
                    <a:bevelB prst="slop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ttangolo 23"/>
                  <p:cNvSpPr/>
                  <p:nvPr/>
                </p:nvSpPr>
                <p:spPr>
                  <a:xfrm rot="21172182">
                    <a:off x="1592804" y="2202766"/>
                    <a:ext cx="533400" cy="152400"/>
                  </a:xfrm>
                  <a:prstGeom prst="rect">
                    <a:avLst/>
                  </a:prstGeom>
                  <a:solidFill>
                    <a:srgbClr val="FFFF0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ttangolo 24"/>
                  <p:cNvSpPr/>
                  <p:nvPr/>
                </p:nvSpPr>
                <p:spPr>
                  <a:xfrm rot="21172182">
                    <a:off x="1592804" y="2578732"/>
                    <a:ext cx="533400" cy="152400"/>
                  </a:xfrm>
                  <a:prstGeom prst="rect">
                    <a:avLst/>
                  </a:prstGeom>
                  <a:solidFill>
                    <a:srgbClr val="92D05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ttangolo 25"/>
                  <p:cNvSpPr/>
                  <p:nvPr/>
                </p:nvSpPr>
                <p:spPr>
                  <a:xfrm rot="21172182">
                    <a:off x="1592804" y="2960139"/>
                    <a:ext cx="533400" cy="152400"/>
                  </a:xfrm>
                  <a:prstGeom prst="rect">
                    <a:avLst/>
                  </a:prstGeom>
                  <a:solidFill>
                    <a:srgbClr val="C00000"/>
                  </a:solidFill>
                  <a:scene3d>
                    <a:camera prst="isometricOffAxis2Right"/>
                    <a:lightRig rig="threePt" dir="t"/>
                  </a:scene3d>
                  <a:sp3d>
                    <a:bevelT/>
                    <a:bevelB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uppo 37"/>
                <p:cNvGrpSpPr/>
                <p:nvPr/>
              </p:nvGrpSpPr>
              <p:grpSpPr>
                <a:xfrm rot="726123">
                  <a:off x="5089100" y="2420994"/>
                  <a:ext cx="668954" cy="93960"/>
                  <a:chOff x="7479030" y="5105400"/>
                  <a:chExt cx="1159493" cy="162860"/>
                </a:xfrm>
              </p:grpSpPr>
              <p:sp>
                <p:nvSpPr>
                  <p:cNvPr id="39" name="Figura a mano libera 38"/>
                  <p:cNvSpPr/>
                  <p:nvPr/>
                </p:nvSpPr>
                <p:spPr>
                  <a:xfrm>
                    <a:off x="7636440" y="5105400"/>
                    <a:ext cx="1002083" cy="162860"/>
                  </a:xfrm>
                  <a:custGeom>
                    <a:avLst/>
                    <a:gdLst>
                      <a:gd name="connsiteX0" fmla="*/ 1002083 w 1002083"/>
                      <a:gd name="connsiteY0" fmla="*/ 137808 h 162860"/>
                      <a:gd name="connsiteX1" fmla="*/ 914400 w 1002083"/>
                      <a:gd name="connsiteY1" fmla="*/ 12548 h 162860"/>
                      <a:gd name="connsiteX2" fmla="*/ 864296 w 1002083"/>
                      <a:gd name="connsiteY2" fmla="*/ 150334 h 162860"/>
                      <a:gd name="connsiteX3" fmla="*/ 801666 w 1002083"/>
                      <a:gd name="connsiteY3" fmla="*/ 12548 h 162860"/>
                      <a:gd name="connsiteX4" fmla="*/ 751562 w 1002083"/>
                      <a:gd name="connsiteY4" fmla="*/ 150334 h 162860"/>
                      <a:gd name="connsiteX5" fmla="*/ 676406 w 1002083"/>
                      <a:gd name="connsiteY5" fmla="*/ 12548 h 162860"/>
                      <a:gd name="connsiteX6" fmla="*/ 638828 w 1002083"/>
                      <a:gd name="connsiteY6" fmla="*/ 150334 h 162860"/>
                      <a:gd name="connsiteX7" fmla="*/ 563672 w 1002083"/>
                      <a:gd name="connsiteY7" fmla="*/ 12548 h 162860"/>
                      <a:gd name="connsiteX8" fmla="*/ 513568 w 1002083"/>
                      <a:gd name="connsiteY8" fmla="*/ 150334 h 162860"/>
                      <a:gd name="connsiteX9" fmla="*/ 450937 w 1002083"/>
                      <a:gd name="connsiteY9" fmla="*/ 12548 h 162860"/>
                      <a:gd name="connsiteX10" fmla="*/ 400833 w 1002083"/>
                      <a:gd name="connsiteY10" fmla="*/ 150334 h 162860"/>
                      <a:gd name="connsiteX11" fmla="*/ 338203 w 1002083"/>
                      <a:gd name="connsiteY11" fmla="*/ 21 h 162860"/>
                      <a:gd name="connsiteX12" fmla="*/ 288099 w 1002083"/>
                      <a:gd name="connsiteY12" fmla="*/ 162860 h 162860"/>
                      <a:gd name="connsiteX13" fmla="*/ 212943 w 1002083"/>
                      <a:gd name="connsiteY13" fmla="*/ 21 h 162860"/>
                      <a:gd name="connsiteX14" fmla="*/ 175365 w 1002083"/>
                      <a:gd name="connsiteY14" fmla="*/ 150334 h 162860"/>
                      <a:gd name="connsiteX15" fmla="*/ 112735 w 1002083"/>
                      <a:gd name="connsiteY15" fmla="*/ 12548 h 162860"/>
                      <a:gd name="connsiteX16" fmla="*/ 62631 w 1002083"/>
                      <a:gd name="connsiteY16" fmla="*/ 150334 h 162860"/>
                      <a:gd name="connsiteX17" fmla="*/ 0 w 1002083"/>
                      <a:gd name="connsiteY17" fmla="*/ 62652 h 16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002083" h="162860">
                        <a:moveTo>
                          <a:pt x="1002083" y="137808"/>
                        </a:moveTo>
                        <a:cubicBezTo>
                          <a:pt x="969723" y="74134"/>
                          <a:pt x="937364" y="10460"/>
                          <a:pt x="914400" y="12548"/>
                        </a:cubicBezTo>
                        <a:cubicBezTo>
                          <a:pt x="891436" y="14636"/>
                          <a:pt x="883085" y="150334"/>
                          <a:pt x="864296" y="150334"/>
                        </a:cubicBezTo>
                        <a:cubicBezTo>
                          <a:pt x="845507" y="150334"/>
                          <a:pt x="820455" y="12548"/>
                          <a:pt x="801666" y="12548"/>
                        </a:cubicBezTo>
                        <a:cubicBezTo>
                          <a:pt x="782877" y="12548"/>
                          <a:pt x="772439" y="150334"/>
                          <a:pt x="751562" y="150334"/>
                        </a:cubicBezTo>
                        <a:cubicBezTo>
                          <a:pt x="730685" y="150334"/>
                          <a:pt x="695195" y="12548"/>
                          <a:pt x="676406" y="12548"/>
                        </a:cubicBezTo>
                        <a:cubicBezTo>
                          <a:pt x="657617" y="12548"/>
                          <a:pt x="657617" y="150334"/>
                          <a:pt x="638828" y="150334"/>
                        </a:cubicBezTo>
                        <a:cubicBezTo>
                          <a:pt x="620039" y="150334"/>
                          <a:pt x="584549" y="12548"/>
                          <a:pt x="563672" y="12548"/>
                        </a:cubicBezTo>
                        <a:cubicBezTo>
                          <a:pt x="542795" y="12548"/>
                          <a:pt x="532357" y="150334"/>
                          <a:pt x="513568" y="150334"/>
                        </a:cubicBezTo>
                        <a:cubicBezTo>
                          <a:pt x="494779" y="150334"/>
                          <a:pt x="469726" y="12548"/>
                          <a:pt x="450937" y="12548"/>
                        </a:cubicBezTo>
                        <a:cubicBezTo>
                          <a:pt x="432148" y="12548"/>
                          <a:pt x="419622" y="152422"/>
                          <a:pt x="400833" y="150334"/>
                        </a:cubicBezTo>
                        <a:cubicBezTo>
                          <a:pt x="382044" y="148246"/>
                          <a:pt x="356992" y="-2067"/>
                          <a:pt x="338203" y="21"/>
                        </a:cubicBezTo>
                        <a:cubicBezTo>
                          <a:pt x="319414" y="2109"/>
                          <a:pt x="308976" y="162860"/>
                          <a:pt x="288099" y="162860"/>
                        </a:cubicBezTo>
                        <a:cubicBezTo>
                          <a:pt x="267222" y="162860"/>
                          <a:pt x="231732" y="2109"/>
                          <a:pt x="212943" y="21"/>
                        </a:cubicBezTo>
                        <a:cubicBezTo>
                          <a:pt x="194154" y="-2067"/>
                          <a:pt x="192066" y="148246"/>
                          <a:pt x="175365" y="150334"/>
                        </a:cubicBezTo>
                        <a:cubicBezTo>
                          <a:pt x="158664" y="152422"/>
                          <a:pt x="131524" y="12548"/>
                          <a:pt x="112735" y="12548"/>
                        </a:cubicBezTo>
                        <a:cubicBezTo>
                          <a:pt x="93946" y="12548"/>
                          <a:pt x="81420" y="141983"/>
                          <a:pt x="62631" y="150334"/>
                        </a:cubicBezTo>
                        <a:cubicBezTo>
                          <a:pt x="43842" y="158685"/>
                          <a:pt x="21921" y="110668"/>
                          <a:pt x="0" y="62652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tailEnd type="non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40" name="Connettore 2 39"/>
                  <p:cNvCxnSpPr/>
                  <p:nvPr/>
                </p:nvCxnSpPr>
                <p:spPr>
                  <a:xfrm flipH="1">
                    <a:off x="7479030" y="5179482"/>
                    <a:ext cx="168840" cy="2573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" name="Connettore 1 41"/>
                <p:cNvCxnSpPr/>
                <p:nvPr/>
              </p:nvCxnSpPr>
              <p:spPr>
                <a:xfrm>
                  <a:off x="4215101" y="2202928"/>
                  <a:ext cx="1984996" cy="446563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CasellaDiTesto 43"/>
                <p:cNvSpPr txBox="1"/>
                <p:nvPr/>
              </p:nvSpPr>
              <p:spPr>
                <a:xfrm>
                  <a:off x="5491125" y="2269316"/>
                  <a:ext cx="5036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X-rays</a:t>
                  </a:r>
                  <a:endParaRPr lang="en-US" sz="1000" dirty="0"/>
                </a:p>
              </p:txBody>
            </p:sp>
            <p:cxnSp>
              <p:nvCxnSpPr>
                <p:cNvPr id="45" name="Connettore 1 44"/>
                <p:cNvCxnSpPr/>
                <p:nvPr/>
              </p:nvCxnSpPr>
              <p:spPr>
                <a:xfrm>
                  <a:off x="4617443" y="1735389"/>
                  <a:ext cx="0" cy="958794"/>
                </a:xfrm>
                <a:prstGeom prst="line">
                  <a:avLst/>
                </a:prstGeom>
                <a:ln w="6350">
                  <a:solidFill>
                    <a:srgbClr val="FF0000"/>
                  </a:solidFill>
                  <a:prstDash val="sysDot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CasellaDiTesto 46"/>
                <p:cNvSpPr txBox="1"/>
                <p:nvPr/>
              </p:nvSpPr>
              <p:spPr>
                <a:xfrm>
                  <a:off x="2363353" y="2444560"/>
                  <a:ext cx="31451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err="1" smtClean="0">
                      <a:solidFill>
                        <a:srgbClr val="FF0000"/>
                      </a:solidFill>
                    </a:rPr>
                    <a:t>Sb</a:t>
                  </a:r>
                  <a:endParaRPr lang="en-US" sz="1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8" name="CasellaDiTesto 47"/>
                <p:cNvSpPr txBox="1"/>
                <p:nvPr/>
              </p:nvSpPr>
              <p:spPr>
                <a:xfrm>
                  <a:off x="2385483" y="2203682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00B050"/>
                      </a:solidFill>
                    </a:rPr>
                    <a:t>K</a:t>
                  </a:r>
                  <a:endParaRPr 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49" name="CasellaDiTesto 48"/>
                <p:cNvSpPr txBox="1"/>
                <p:nvPr/>
              </p:nvSpPr>
              <p:spPr>
                <a:xfrm>
                  <a:off x="2365599" y="1964962"/>
                  <a:ext cx="30328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 smtClean="0">
                      <a:solidFill>
                        <a:srgbClr val="FFC000"/>
                      </a:solidFill>
                    </a:rPr>
                    <a:t>Cs</a:t>
                  </a:r>
                  <a:endParaRPr lang="en-US" sz="10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31" name="Connettore 2 30"/>
                <p:cNvCxnSpPr/>
                <p:nvPr/>
              </p:nvCxnSpPr>
              <p:spPr>
                <a:xfrm flipV="1">
                  <a:off x="2585147" y="1755151"/>
                  <a:ext cx="1318878" cy="541180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2 31"/>
                <p:cNvCxnSpPr/>
                <p:nvPr/>
              </p:nvCxnSpPr>
              <p:spPr>
                <a:xfrm>
                  <a:off x="2601841" y="2299387"/>
                  <a:ext cx="1318878" cy="399286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2 33"/>
                <p:cNvCxnSpPr/>
                <p:nvPr/>
              </p:nvCxnSpPr>
              <p:spPr>
                <a:xfrm flipV="1">
                  <a:off x="2588485" y="2025741"/>
                  <a:ext cx="1266123" cy="273646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2 35"/>
                <p:cNvCxnSpPr/>
                <p:nvPr/>
              </p:nvCxnSpPr>
              <p:spPr>
                <a:xfrm>
                  <a:off x="2581807" y="2296331"/>
                  <a:ext cx="1266123" cy="87925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e 59"/>
                <p:cNvSpPr/>
                <p:nvPr/>
              </p:nvSpPr>
              <p:spPr>
                <a:xfrm>
                  <a:off x="3839473" y="1755423"/>
                  <a:ext cx="182528" cy="958794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effectLst>
                  <a:outerShdw blurRad="50800" dist="50800" dir="5400000" algn="ctr" rotWithShape="0">
                    <a:schemeClr val="bg1">
                      <a:alpha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e 60"/>
                <p:cNvSpPr/>
                <p:nvPr/>
              </p:nvSpPr>
              <p:spPr>
                <a:xfrm>
                  <a:off x="3095447" y="2053700"/>
                  <a:ext cx="126100" cy="436368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Connettore 2 64"/>
                <p:cNvCxnSpPr/>
                <p:nvPr/>
              </p:nvCxnSpPr>
              <p:spPr>
                <a:xfrm>
                  <a:off x="1787586" y="1528932"/>
                  <a:ext cx="0" cy="87766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1 69"/>
                <p:cNvCxnSpPr>
                  <a:stCxn id="48" idx="3"/>
                </p:cNvCxnSpPr>
                <p:nvPr/>
              </p:nvCxnSpPr>
              <p:spPr>
                <a:xfrm flipV="1">
                  <a:off x="2640681" y="2306633"/>
                  <a:ext cx="3501541" cy="201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5" name="CasellaDiTesto 114"/>
            <p:cNvSpPr txBox="1"/>
            <p:nvPr/>
          </p:nvSpPr>
          <p:spPr>
            <a:xfrm>
              <a:off x="3271815" y="1965775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FTM</a:t>
              </a:r>
              <a:endParaRPr lang="en-US" sz="1200" dirty="0"/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457200" y="1828800"/>
              <a:ext cx="1213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P=1x10-10 mbar</a:t>
              </a:r>
              <a:endParaRPr lang="en-US" sz="1200" dirty="0"/>
            </a:p>
          </p:txBody>
        </p:sp>
      </p:grpSp>
      <p:grpSp>
        <p:nvGrpSpPr>
          <p:cNvPr id="17" name="Gruppo 10"/>
          <p:cNvGrpSpPr/>
          <p:nvPr/>
        </p:nvGrpSpPr>
        <p:grpSpPr>
          <a:xfrm>
            <a:off x="3886200" y="2998962"/>
            <a:ext cx="4724400" cy="3415177"/>
            <a:chOff x="3886200" y="2998960"/>
            <a:chExt cx="4724400" cy="3415177"/>
          </a:xfrm>
        </p:grpSpPr>
        <p:grpSp>
          <p:nvGrpSpPr>
            <p:cNvPr id="18" name="Gruppo 7"/>
            <p:cNvGrpSpPr/>
            <p:nvPr/>
          </p:nvGrpSpPr>
          <p:grpSpPr>
            <a:xfrm>
              <a:off x="3886200" y="3749990"/>
              <a:ext cx="4724400" cy="2664147"/>
              <a:chOff x="3886200" y="3749990"/>
              <a:chExt cx="4724400" cy="2664147"/>
            </a:xfrm>
          </p:grpSpPr>
          <p:sp>
            <p:nvSpPr>
              <p:cNvPr id="88" name="Rounded Rectangle 9"/>
              <p:cNvSpPr/>
              <p:nvPr/>
            </p:nvSpPr>
            <p:spPr>
              <a:xfrm>
                <a:off x="4762500" y="3749990"/>
                <a:ext cx="3848100" cy="266414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tint val="66000"/>
                      <a:satMod val="160000"/>
                    </a:schemeClr>
                  </a:gs>
                  <a:gs pos="50000">
                    <a:schemeClr val="accent5">
                      <a:tint val="44500"/>
                      <a:satMod val="160000"/>
                    </a:schemeClr>
                  </a:gs>
                  <a:gs pos="100000">
                    <a:schemeClr val="accent5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Connettore 2 116"/>
              <p:cNvCxnSpPr/>
              <p:nvPr/>
            </p:nvCxnSpPr>
            <p:spPr>
              <a:xfrm>
                <a:off x="5580830" y="6002499"/>
                <a:ext cx="280117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2 117"/>
              <p:cNvCxnSpPr/>
              <p:nvPr/>
            </p:nvCxnSpPr>
            <p:spPr>
              <a:xfrm flipV="1">
                <a:off x="5580830" y="4419600"/>
                <a:ext cx="0" cy="15828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CasellaDiTesto 128"/>
              <p:cNvSpPr txBox="1"/>
              <p:nvPr/>
            </p:nvSpPr>
            <p:spPr>
              <a:xfrm>
                <a:off x="4953997" y="4500625"/>
                <a:ext cx="6303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QE(%)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>
                <a:off x="8039297" y="6002499"/>
                <a:ext cx="2455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5" name="Freccia a destra 134"/>
              <p:cNvSpPr/>
              <p:nvPr/>
            </p:nvSpPr>
            <p:spPr>
              <a:xfrm>
                <a:off x="3886200" y="4887892"/>
                <a:ext cx="501473" cy="369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igura a mano libera 135"/>
              <p:cNvSpPr/>
              <p:nvPr/>
            </p:nvSpPr>
            <p:spPr>
              <a:xfrm>
                <a:off x="5814349" y="4533288"/>
                <a:ext cx="2083443" cy="1334112"/>
              </a:xfrm>
              <a:custGeom>
                <a:avLst/>
                <a:gdLst>
                  <a:gd name="connsiteX0" fmla="*/ 0 w 2083443"/>
                  <a:gd name="connsiteY0" fmla="*/ 1334112 h 1334112"/>
                  <a:gd name="connsiteX1" fmla="*/ 104173 w 2083443"/>
                  <a:gd name="connsiteY1" fmla="*/ 1322538 h 1334112"/>
                  <a:gd name="connsiteX2" fmla="*/ 300942 w 2083443"/>
                  <a:gd name="connsiteY2" fmla="*/ 1299388 h 1334112"/>
                  <a:gd name="connsiteX3" fmla="*/ 335666 w 2083443"/>
                  <a:gd name="connsiteY3" fmla="*/ 1287813 h 1334112"/>
                  <a:gd name="connsiteX4" fmla="*/ 358816 w 2083443"/>
                  <a:gd name="connsiteY4" fmla="*/ 1264664 h 1334112"/>
                  <a:gd name="connsiteX5" fmla="*/ 393540 w 2083443"/>
                  <a:gd name="connsiteY5" fmla="*/ 1241515 h 1334112"/>
                  <a:gd name="connsiteX6" fmla="*/ 486137 w 2083443"/>
                  <a:gd name="connsiteY6" fmla="*/ 1160492 h 1334112"/>
                  <a:gd name="connsiteX7" fmla="*/ 509286 w 2083443"/>
                  <a:gd name="connsiteY7" fmla="*/ 1125768 h 1334112"/>
                  <a:gd name="connsiteX8" fmla="*/ 532436 w 2083443"/>
                  <a:gd name="connsiteY8" fmla="*/ 1102619 h 1334112"/>
                  <a:gd name="connsiteX9" fmla="*/ 567160 w 2083443"/>
                  <a:gd name="connsiteY9" fmla="*/ 1044745 h 1334112"/>
                  <a:gd name="connsiteX10" fmla="*/ 578735 w 2083443"/>
                  <a:gd name="connsiteY10" fmla="*/ 1010021 h 1334112"/>
                  <a:gd name="connsiteX11" fmla="*/ 625033 w 2083443"/>
                  <a:gd name="connsiteY11" fmla="*/ 940573 h 1334112"/>
                  <a:gd name="connsiteX12" fmla="*/ 671332 w 2083443"/>
                  <a:gd name="connsiteY12" fmla="*/ 801677 h 1334112"/>
                  <a:gd name="connsiteX13" fmla="*/ 682907 w 2083443"/>
                  <a:gd name="connsiteY13" fmla="*/ 766953 h 1334112"/>
                  <a:gd name="connsiteX14" fmla="*/ 694481 w 2083443"/>
                  <a:gd name="connsiteY14" fmla="*/ 732229 h 1334112"/>
                  <a:gd name="connsiteX15" fmla="*/ 717631 w 2083443"/>
                  <a:gd name="connsiteY15" fmla="*/ 709079 h 1334112"/>
                  <a:gd name="connsiteX16" fmla="*/ 729205 w 2083443"/>
                  <a:gd name="connsiteY16" fmla="*/ 674355 h 1334112"/>
                  <a:gd name="connsiteX17" fmla="*/ 844952 w 2083443"/>
                  <a:gd name="connsiteY17" fmla="*/ 581758 h 1334112"/>
                  <a:gd name="connsiteX18" fmla="*/ 879676 w 2083443"/>
                  <a:gd name="connsiteY18" fmla="*/ 570183 h 1334112"/>
                  <a:gd name="connsiteX19" fmla="*/ 914400 w 2083443"/>
                  <a:gd name="connsiteY19" fmla="*/ 558608 h 1334112"/>
                  <a:gd name="connsiteX20" fmla="*/ 1041722 w 2083443"/>
                  <a:gd name="connsiteY20" fmla="*/ 570183 h 1334112"/>
                  <a:gd name="connsiteX21" fmla="*/ 1145894 w 2083443"/>
                  <a:gd name="connsiteY21" fmla="*/ 593332 h 1334112"/>
                  <a:gd name="connsiteX22" fmla="*/ 1331089 w 2083443"/>
                  <a:gd name="connsiteY22" fmla="*/ 581758 h 1334112"/>
                  <a:gd name="connsiteX23" fmla="*/ 1377388 w 2083443"/>
                  <a:gd name="connsiteY23" fmla="*/ 570183 h 1334112"/>
                  <a:gd name="connsiteX24" fmla="*/ 1412112 w 2083443"/>
                  <a:gd name="connsiteY24" fmla="*/ 547034 h 1334112"/>
                  <a:gd name="connsiteX25" fmla="*/ 1435261 w 2083443"/>
                  <a:gd name="connsiteY25" fmla="*/ 512310 h 1334112"/>
                  <a:gd name="connsiteX26" fmla="*/ 1458410 w 2083443"/>
                  <a:gd name="connsiteY26" fmla="*/ 489160 h 1334112"/>
                  <a:gd name="connsiteX27" fmla="*/ 1469985 w 2083443"/>
                  <a:gd name="connsiteY27" fmla="*/ 454436 h 1334112"/>
                  <a:gd name="connsiteX28" fmla="*/ 1493135 w 2083443"/>
                  <a:gd name="connsiteY28" fmla="*/ 431287 h 1334112"/>
                  <a:gd name="connsiteX29" fmla="*/ 1539433 w 2083443"/>
                  <a:gd name="connsiteY29" fmla="*/ 373413 h 1334112"/>
                  <a:gd name="connsiteX30" fmla="*/ 1562583 w 2083443"/>
                  <a:gd name="connsiteY30" fmla="*/ 303965 h 1334112"/>
                  <a:gd name="connsiteX31" fmla="*/ 1585732 w 2083443"/>
                  <a:gd name="connsiteY31" fmla="*/ 269241 h 1334112"/>
                  <a:gd name="connsiteX32" fmla="*/ 1597307 w 2083443"/>
                  <a:gd name="connsiteY32" fmla="*/ 234517 h 1334112"/>
                  <a:gd name="connsiteX33" fmla="*/ 1632031 w 2083443"/>
                  <a:gd name="connsiteY33" fmla="*/ 211368 h 1334112"/>
                  <a:gd name="connsiteX34" fmla="*/ 1666755 w 2083443"/>
                  <a:gd name="connsiteY34" fmla="*/ 153494 h 1334112"/>
                  <a:gd name="connsiteX35" fmla="*/ 1678329 w 2083443"/>
                  <a:gd name="connsiteY35" fmla="*/ 118770 h 1334112"/>
                  <a:gd name="connsiteX36" fmla="*/ 1701479 w 2083443"/>
                  <a:gd name="connsiteY36" fmla="*/ 95621 h 1334112"/>
                  <a:gd name="connsiteX37" fmla="*/ 1747778 w 2083443"/>
                  <a:gd name="connsiteY37" fmla="*/ 37748 h 1334112"/>
                  <a:gd name="connsiteX38" fmla="*/ 1782502 w 2083443"/>
                  <a:gd name="connsiteY38" fmla="*/ 26173 h 1334112"/>
                  <a:gd name="connsiteX39" fmla="*/ 1817226 w 2083443"/>
                  <a:gd name="connsiteY39" fmla="*/ 3024 h 1334112"/>
                  <a:gd name="connsiteX40" fmla="*/ 2083443 w 2083443"/>
                  <a:gd name="connsiteY40" fmla="*/ 3024 h 133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83443" h="1334112">
                    <a:moveTo>
                      <a:pt x="0" y="1334112"/>
                    </a:moveTo>
                    <a:lnTo>
                      <a:pt x="104173" y="1322538"/>
                    </a:lnTo>
                    <a:cubicBezTo>
                      <a:pt x="374847" y="1290695"/>
                      <a:pt x="4780" y="1332296"/>
                      <a:pt x="300942" y="1299388"/>
                    </a:cubicBezTo>
                    <a:cubicBezTo>
                      <a:pt x="312517" y="1295530"/>
                      <a:pt x="325204" y="1294090"/>
                      <a:pt x="335666" y="1287813"/>
                    </a:cubicBezTo>
                    <a:cubicBezTo>
                      <a:pt x="345024" y="1282198"/>
                      <a:pt x="350294" y="1271481"/>
                      <a:pt x="358816" y="1264664"/>
                    </a:cubicBezTo>
                    <a:cubicBezTo>
                      <a:pt x="369679" y="1255974"/>
                      <a:pt x="383071" y="1250675"/>
                      <a:pt x="393540" y="1241515"/>
                    </a:cubicBezTo>
                    <a:cubicBezTo>
                      <a:pt x="501875" y="1146721"/>
                      <a:pt x="407998" y="1212584"/>
                      <a:pt x="486137" y="1160492"/>
                    </a:cubicBezTo>
                    <a:cubicBezTo>
                      <a:pt x="493853" y="1148917"/>
                      <a:pt x="500596" y="1136631"/>
                      <a:pt x="509286" y="1125768"/>
                    </a:cubicBezTo>
                    <a:cubicBezTo>
                      <a:pt x="516103" y="1117247"/>
                      <a:pt x="526821" y="1111977"/>
                      <a:pt x="532436" y="1102619"/>
                    </a:cubicBezTo>
                    <a:cubicBezTo>
                      <a:pt x="577513" y="1027491"/>
                      <a:pt x="508503" y="1103399"/>
                      <a:pt x="567160" y="1044745"/>
                    </a:cubicBezTo>
                    <a:cubicBezTo>
                      <a:pt x="571018" y="1033170"/>
                      <a:pt x="572810" y="1020686"/>
                      <a:pt x="578735" y="1010021"/>
                    </a:cubicBezTo>
                    <a:cubicBezTo>
                      <a:pt x="592246" y="985700"/>
                      <a:pt x="616235" y="966967"/>
                      <a:pt x="625033" y="940573"/>
                    </a:cubicBezTo>
                    <a:lnTo>
                      <a:pt x="671332" y="801677"/>
                    </a:lnTo>
                    <a:lnTo>
                      <a:pt x="682907" y="766953"/>
                    </a:lnTo>
                    <a:cubicBezTo>
                      <a:pt x="686765" y="755378"/>
                      <a:pt x="685854" y="740856"/>
                      <a:pt x="694481" y="732229"/>
                    </a:cubicBezTo>
                    <a:lnTo>
                      <a:pt x="717631" y="709079"/>
                    </a:lnTo>
                    <a:cubicBezTo>
                      <a:pt x="721489" y="697504"/>
                      <a:pt x="723280" y="685020"/>
                      <a:pt x="729205" y="674355"/>
                    </a:cubicBezTo>
                    <a:cubicBezTo>
                      <a:pt x="776800" y="588683"/>
                      <a:pt x="759844" y="610127"/>
                      <a:pt x="844952" y="581758"/>
                    </a:cubicBezTo>
                    <a:lnTo>
                      <a:pt x="879676" y="570183"/>
                    </a:lnTo>
                    <a:lnTo>
                      <a:pt x="914400" y="558608"/>
                    </a:lnTo>
                    <a:cubicBezTo>
                      <a:pt x="956841" y="562466"/>
                      <a:pt x="999435" y="564897"/>
                      <a:pt x="1041722" y="570183"/>
                    </a:cubicBezTo>
                    <a:cubicBezTo>
                      <a:pt x="1071102" y="573856"/>
                      <a:pt x="1116163" y="585900"/>
                      <a:pt x="1145894" y="593332"/>
                    </a:cubicBezTo>
                    <a:cubicBezTo>
                      <a:pt x="1207626" y="589474"/>
                      <a:pt x="1269544" y="587912"/>
                      <a:pt x="1331089" y="581758"/>
                    </a:cubicBezTo>
                    <a:cubicBezTo>
                      <a:pt x="1346918" y="580175"/>
                      <a:pt x="1362766" y="576449"/>
                      <a:pt x="1377388" y="570183"/>
                    </a:cubicBezTo>
                    <a:cubicBezTo>
                      <a:pt x="1390174" y="564703"/>
                      <a:pt x="1400537" y="554750"/>
                      <a:pt x="1412112" y="547034"/>
                    </a:cubicBezTo>
                    <a:cubicBezTo>
                      <a:pt x="1419828" y="535459"/>
                      <a:pt x="1426571" y="523173"/>
                      <a:pt x="1435261" y="512310"/>
                    </a:cubicBezTo>
                    <a:cubicBezTo>
                      <a:pt x="1442078" y="503788"/>
                      <a:pt x="1452795" y="498518"/>
                      <a:pt x="1458410" y="489160"/>
                    </a:cubicBezTo>
                    <a:cubicBezTo>
                      <a:pt x="1464687" y="478698"/>
                      <a:pt x="1463708" y="464898"/>
                      <a:pt x="1469985" y="454436"/>
                    </a:cubicBezTo>
                    <a:cubicBezTo>
                      <a:pt x="1475600" y="445078"/>
                      <a:pt x="1486318" y="439808"/>
                      <a:pt x="1493135" y="431287"/>
                    </a:cubicBezTo>
                    <a:cubicBezTo>
                      <a:pt x="1551551" y="358268"/>
                      <a:pt x="1483530" y="429318"/>
                      <a:pt x="1539433" y="373413"/>
                    </a:cubicBezTo>
                    <a:cubicBezTo>
                      <a:pt x="1547150" y="350264"/>
                      <a:pt x="1549048" y="324268"/>
                      <a:pt x="1562583" y="303965"/>
                    </a:cubicBezTo>
                    <a:cubicBezTo>
                      <a:pt x="1570299" y="292390"/>
                      <a:pt x="1579511" y="281683"/>
                      <a:pt x="1585732" y="269241"/>
                    </a:cubicBezTo>
                    <a:cubicBezTo>
                      <a:pt x="1591188" y="258328"/>
                      <a:pt x="1589685" y="244044"/>
                      <a:pt x="1597307" y="234517"/>
                    </a:cubicBezTo>
                    <a:cubicBezTo>
                      <a:pt x="1605997" y="223654"/>
                      <a:pt x="1620456" y="219084"/>
                      <a:pt x="1632031" y="211368"/>
                    </a:cubicBezTo>
                    <a:cubicBezTo>
                      <a:pt x="1664818" y="113002"/>
                      <a:pt x="1619091" y="232936"/>
                      <a:pt x="1666755" y="153494"/>
                    </a:cubicBezTo>
                    <a:cubicBezTo>
                      <a:pt x="1673032" y="143032"/>
                      <a:pt x="1672052" y="129232"/>
                      <a:pt x="1678329" y="118770"/>
                    </a:cubicBezTo>
                    <a:cubicBezTo>
                      <a:pt x="1683944" y="109412"/>
                      <a:pt x="1694662" y="104142"/>
                      <a:pt x="1701479" y="95621"/>
                    </a:cubicBezTo>
                    <a:cubicBezTo>
                      <a:pt x="1716040" y="77420"/>
                      <a:pt x="1726277" y="50649"/>
                      <a:pt x="1747778" y="37748"/>
                    </a:cubicBezTo>
                    <a:cubicBezTo>
                      <a:pt x="1758240" y="31471"/>
                      <a:pt x="1771589" y="31629"/>
                      <a:pt x="1782502" y="26173"/>
                    </a:cubicBezTo>
                    <a:cubicBezTo>
                      <a:pt x="1794944" y="19952"/>
                      <a:pt x="1803356" y="4091"/>
                      <a:pt x="1817226" y="3024"/>
                    </a:cubicBezTo>
                    <a:cubicBezTo>
                      <a:pt x="1905704" y="-3782"/>
                      <a:pt x="1994704" y="3024"/>
                      <a:pt x="2083443" y="302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asellaDiTesto 136"/>
              <p:cNvSpPr txBox="1"/>
              <p:nvPr/>
            </p:nvSpPr>
            <p:spPr>
              <a:xfrm>
                <a:off x="6705600" y="4724400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endParaRPr lang="en-US" dirty="0"/>
              </a:p>
            </p:txBody>
          </p:sp>
          <p:sp>
            <p:nvSpPr>
              <p:cNvPr id="138" name="CasellaDiTesto 137"/>
              <p:cNvSpPr txBox="1"/>
              <p:nvPr/>
            </p:nvSpPr>
            <p:spPr>
              <a:xfrm>
                <a:off x="7619908" y="4191000"/>
                <a:ext cx="397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Cs</a:t>
                </a:r>
                <a:endParaRPr lang="en-US" dirty="0"/>
              </a:p>
            </p:txBody>
          </p:sp>
          <p:sp>
            <p:nvSpPr>
              <p:cNvPr id="141" name="Rettangolo 140"/>
              <p:cNvSpPr/>
              <p:nvPr/>
            </p:nvSpPr>
            <p:spPr>
              <a:xfrm>
                <a:off x="5187479" y="3886200"/>
                <a:ext cx="319452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QE </a:t>
                </a:r>
                <a:r>
                  <a:rPr lang="en-US" sz="1600" dirty="0" smtClean="0"/>
                  <a:t>during growth (532 </a:t>
                </a:r>
                <a:r>
                  <a:rPr lang="en-US" sz="1600" dirty="0"/>
                  <a:t>nm </a:t>
                </a:r>
                <a:r>
                  <a:rPr lang="en-US" sz="1600" dirty="0" smtClean="0"/>
                  <a:t>laser)</a:t>
                </a:r>
                <a:endParaRPr lang="en-US" sz="1600" dirty="0"/>
              </a:p>
            </p:txBody>
          </p:sp>
        </p:grpSp>
        <p:grpSp>
          <p:nvGrpSpPr>
            <p:cNvPr id="20" name="Gruppo 9"/>
            <p:cNvGrpSpPr/>
            <p:nvPr/>
          </p:nvGrpSpPr>
          <p:grpSpPr>
            <a:xfrm>
              <a:off x="5054011" y="2998960"/>
              <a:ext cx="329462" cy="621778"/>
              <a:chOff x="5054011" y="2998960"/>
              <a:chExt cx="329462" cy="621778"/>
            </a:xfrm>
          </p:grpSpPr>
          <p:sp>
            <p:nvSpPr>
              <p:cNvPr id="77" name="Figura a mano libera 76"/>
              <p:cNvSpPr/>
              <p:nvPr/>
            </p:nvSpPr>
            <p:spPr>
              <a:xfrm rot="7843306">
                <a:off x="4811922" y="3284689"/>
                <a:ext cx="578138" cy="93960"/>
              </a:xfrm>
              <a:custGeom>
                <a:avLst/>
                <a:gdLst>
                  <a:gd name="connsiteX0" fmla="*/ 1002083 w 1002083"/>
                  <a:gd name="connsiteY0" fmla="*/ 137808 h 162860"/>
                  <a:gd name="connsiteX1" fmla="*/ 914400 w 1002083"/>
                  <a:gd name="connsiteY1" fmla="*/ 12548 h 162860"/>
                  <a:gd name="connsiteX2" fmla="*/ 864296 w 1002083"/>
                  <a:gd name="connsiteY2" fmla="*/ 150334 h 162860"/>
                  <a:gd name="connsiteX3" fmla="*/ 801666 w 1002083"/>
                  <a:gd name="connsiteY3" fmla="*/ 12548 h 162860"/>
                  <a:gd name="connsiteX4" fmla="*/ 751562 w 1002083"/>
                  <a:gd name="connsiteY4" fmla="*/ 150334 h 162860"/>
                  <a:gd name="connsiteX5" fmla="*/ 676406 w 1002083"/>
                  <a:gd name="connsiteY5" fmla="*/ 12548 h 162860"/>
                  <a:gd name="connsiteX6" fmla="*/ 638828 w 1002083"/>
                  <a:gd name="connsiteY6" fmla="*/ 150334 h 162860"/>
                  <a:gd name="connsiteX7" fmla="*/ 563672 w 1002083"/>
                  <a:gd name="connsiteY7" fmla="*/ 12548 h 162860"/>
                  <a:gd name="connsiteX8" fmla="*/ 513568 w 1002083"/>
                  <a:gd name="connsiteY8" fmla="*/ 150334 h 162860"/>
                  <a:gd name="connsiteX9" fmla="*/ 450937 w 1002083"/>
                  <a:gd name="connsiteY9" fmla="*/ 12548 h 162860"/>
                  <a:gd name="connsiteX10" fmla="*/ 400833 w 1002083"/>
                  <a:gd name="connsiteY10" fmla="*/ 150334 h 162860"/>
                  <a:gd name="connsiteX11" fmla="*/ 338203 w 1002083"/>
                  <a:gd name="connsiteY11" fmla="*/ 21 h 162860"/>
                  <a:gd name="connsiteX12" fmla="*/ 288099 w 1002083"/>
                  <a:gd name="connsiteY12" fmla="*/ 162860 h 162860"/>
                  <a:gd name="connsiteX13" fmla="*/ 212943 w 1002083"/>
                  <a:gd name="connsiteY13" fmla="*/ 21 h 162860"/>
                  <a:gd name="connsiteX14" fmla="*/ 175365 w 1002083"/>
                  <a:gd name="connsiteY14" fmla="*/ 150334 h 162860"/>
                  <a:gd name="connsiteX15" fmla="*/ 112735 w 1002083"/>
                  <a:gd name="connsiteY15" fmla="*/ 12548 h 162860"/>
                  <a:gd name="connsiteX16" fmla="*/ 62631 w 1002083"/>
                  <a:gd name="connsiteY16" fmla="*/ 150334 h 162860"/>
                  <a:gd name="connsiteX17" fmla="*/ 0 w 1002083"/>
                  <a:gd name="connsiteY17" fmla="*/ 62652 h 16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2083" h="162860">
                    <a:moveTo>
                      <a:pt x="1002083" y="137808"/>
                    </a:moveTo>
                    <a:cubicBezTo>
                      <a:pt x="969723" y="74134"/>
                      <a:pt x="937364" y="10460"/>
                      <a:pt x="914400" y="12548"/>
                    </a:cubicBezTo>
                    <a:cubicBezTo>
                      <a:pt x="891436" y="14636"/>
                      <a:pt x="883085" y="150334"/>
                      <a:pt x="864296" y="150334"/>
                    </a:cubicBezTo>
                    <a:cubicBezTo>
                      <a:pt x="845507" y="150334"/>
                      <a:pt x="820455" y="12548"/>
                      <a:pt x="801666" y="12548"/>
                    </a:cubicBezTo>
                    <a:cubicBezTo>
                      <a:pt x="782877" y="12548"/>
                      <a:pt x="772439" y="150334"/>
                      <a:pt x="751562" y="150334"/>
                    </a:cubicBezTo>
                    <a:cubicBezTo>
                      <a:pt x="730685" y="150334"/>
                      <a:pt x="695195" y="12548"/>
                      <a:pt x="676406" y="12548"/>
                    </a:cubicBezTo>
                    <a:cubicBezTo>
                      <a:pt x="657617" y="12548"/>
                      <a:pt x="657617" y="150334"/>
                      <a:pt x="638828" y="150334"/>
                    </a:cubicBezTo>
                    <a:cubicBezTo>
                      <a:pt x="620039" y="150334"/>
                      <a:pt x="584549" y="12548"/>
                      <a:pt x="563672" y="12548"/>
                    </a:cubicBezTo>
                    <a:cubicBezTo>
                      <a:pt x="542795" y="12548"/>
                      <a:pt x="532357" y="150334"/>
                      <a:pt x="513568" y="150334"/>
                    </a:cubicBezTo>
                    <a:cubicBezTo>
                      <a:pt x="494779" y="150334"/>
                      <a:pt x="469726" y="12548"/>
                      <a:pt x="450937" y="12548"/>
                    </a:cubicBezTo>
                    <a:cubicBezTo>
                      <a:pt x="432148" y="12548"/>
                      <a:pt x="419622" y="152422"/>
                      <a:pt x="400833" y="150334"/>
                    </a:cubicBezTo>
                    <a:cubicBezTo>
                      <a:pt x="382044" y="148246"/>
                      <a:pt x="356992" y="-2067"/>
                      <a:pt x="338203" y="21"/>
                    </a:cubicBezTo>
                    <a:cubicBezTo>
                      <a:pt x="319414" y="2109"/>
                      <a:pt x="308976" y="162860"/>
                      <a:pt x="288099" y="162860"/>
                    </a:cubicBezTo>
                    <a:cubicBezTo>
                      <a:pt x="267222" y="162860"/>
                      <a:pt x="231732" y="2109"/>
                      <a:pt x="212943" y="21"/>
                    </a:cubicBezTo>
                    <a:cubicBezTo>
                      <a:pt x="194154" y="-2067"/>
                      <a:pt x="192066" y="148246"/>
                      <a:pt x="175365" y="150334"/>
                    </a:cubicBezTo>
                    <a:cubicBezTo>
                      <a:pt x="158664" y="152422"/>
                      <a:pt x="131524" y="12548"/>
                      <a:pt x="112735" y="12548"/>
                    </a:cubicBezTo>
                    <a:cubicBezTo>
                      <a:pt x="93946" y="12548"/>
                      <a:pt x="81420" y="141983"/>
                      <a:pt x="62631" y="150334"/>
                    </a:cubicBezTo>
                    <a:cubicBezTo>
                      <a:pt x="43842" y="158685"/>
                      <a:pt x="21921" y="110668"/>
                      <a:pt x="0" y="62652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" name="Connettore 2 5"/>
              <p:cNvCxnSpPr>
                <a:stCxn id="77" idx="17"/>
              </p:cNvCxnSpPr>
              <p:nvPr/>
            </p:nvCxnSpPr>
            <p:spPr>
              <a:xfrm flipV="1">
                <a:off x="5297787" y="2998960"/>
                <a:ext cx="85686" cy="120695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577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4"/>
          <p:cNvSpPr/>
          <p:nvPr/>
        </p:nvSpPr>
        <p:spPr>
          <a:xfrm>
            <a:off x="304800" y="609600"/>
            <a:ext cx="8610600" cy="1182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914400" y="6019800"/>
            <a:ext cx="3728759" cy="65563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165Å </a:t>
            </a:r>
            <a:r>
              <a:rPr lang="en-US" sz="2000" b="1" dirty="0" err="1" smtClean="0">
                <a:solidFill>
                  <a:schemeClr val="bg1"/>
                </a:solidFill>
              </a:rPr>
              <a:t>Sb</a:t>
            </a:r>
            <a:r>
              <a:rPr lang="en-US" sz="2000" b="1" dirty="0" smtClean="0">
                <a:solidFill>
                  <a:schemeClr val="bg1"/>
                </a:solidFill>
              </a:rPr>
              <a:t> at RT on Si(100)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096A4-6EEB-42CC-BE9A-1E0E3FF202D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Simultaneously Acquire XRD and GISAXS</a:t>
            </a:r>
            <a:endParaRPr lang="en-US" sz="3200" b="1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0" y="609600"/>
            <a:ext cx="914400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Understanding reaction dynamics through crystalline phase evolution</a:t>
            </a:r>
          </a:p>
          <a:p>
            <a:r>
              <a:rPr lang="en-US" sz="2000" dirty="0" smtClean="0"/>
              <a:t>Map the thickness and roughness evolution of the cathode</a:t>
            </a:r>
          </a:p>
          <a:p>
            <a:r>
              <a:rPr lang="en-US" sz="2000" dirty="0" smtClean="0"/>
              <a:t>Is there a correlation between reactivity, QE and roughness?</a:t>
            </a:r>
            <a:endParaRPr lang="en-US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295400" y="1828800"/>
            <a:ext cx="222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1: GISAXS &amp; XRR</a:t>
            </a:r>
            <a:endParaRPr lang="en-US" sz="16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096000" y="1828800"/>
            <a:ext cx="1565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2: WAXS</a:t>
            </a:r>
            <a:endParaRPr lang="en-US" sz="1600" dirty="0"/>
          </a:p>
        </p:txBody>
      </p:sp>
      <p:pic>
        <p:nvPicPr>
          <p:cNvPr id="28" name="P1 timescan 1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400" y="2133600"/>
            <a:ext cx="4429420" cy="1744499"/>
          </a:xfrm>
          <a:prstGeom prst="rect">
            <a:avLst/>
          </a:prstGeom>
        </p:spPr>
      </p:pic>
      <p:pic>
        <p:nvPicPr>
          <p:cNvPr id="29" name="P2 timescan 110 test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27740" y="2133600"/>
            <a:ext cx="4449989" cy="1752600"/>
          </a:xfrm>
          <a:prstGeom prst="rect">
            <a:avLst/>
          </a:prstGeom>
        </p:spPr>
      </p:pic>
      <p:grpSp>
        <p:nvGrpSpPr>
          <p:cNvPr id="2" name="Gruppo 29"/>
          <p:cNvGrpSpPr>
            <a:grpSpLocks noChangeAspect="1"/>
          </p:cNvGrpSpPr>
          <p:nvPr/>
        </p:nvGrpSpPr>
        <p:grpSpPr>
          <a:xfrm>
            <a:off x="533663" y="3657600"/>
            <a:ext cx="7848337" cy="3200400"/>
            <a:chOff x="160313" y="3249441"/>
            <a:chExt cx="8370120" cy="3413172"/>
          </a:xfrm>
        </p:grpSpPr>
        <p:grpSp>
          <p:nvGrpSpPr>
            <p:cNvPr id="3" name="Gruppo 30"/>
            <p:cNvGrpSpPr/>
            <p:nvPr/>
          </p:nvGrpSpPr>
          <p:grpSpPr>
            <a:xfrm>
              <a:off x="160313" y="3364350"/>
              <a:ext cx="8110268" cy="3298263"/>
              <a:chOff x="160313" y="3364350"/>
              <a:chExt cx="8110268" cy="3298263"/>
            </a:xfrm>
          </p:grpSpPr>
          <p:grpSp>
            <p:nvGrpSpPr>
              <p:cNvPr id="4" name="Gruppo 33"/>
              <p:cNvGrpSpPr/>
              <p:nvPr/>
            </p:nvGrpSpPr>
            <p:grpSpPr>
              <a:xfrm>
                <a:off x="160313" y="3364350"/>
                <a:ext cx="8041487" cy="3298263"/>
                <a:chOff x="160313" y="3364350"/>
                <a:chExt cx="8041487" cy="3298263"/>
              </a:xfrm>
            </p:grpSpPr>
            <p:pic>
              <p:nvPicPr>
                <p:cNvPr id="47" name="Picture 5" descr="C:\Users\mruizoses\Desktop\S110\S110-2_P1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442" y="3538137"/>
                  <a:ext cx="3722358" cy="1490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C:\Users\mruizoses\Desktop\S110\S110-1_P1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442" y="5074278"/>
                  <a:ext cx="3722358" cy="1490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3" descr="C:\Users\mruizoses\Desktop\S110\S110-2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9442" y="5059089"/>
                  <a:ext cx="3722358" cy="1490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4" descr="C:\Users\mruizoses\Desktop\S110\S110-1.jp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9442" y="3538137"/>
                  <a:ext cx="3722358" cy="1490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Rettangolo 50"/>
                <p:cNvSpPr/>
                <p:nvPr/>
              </p:nvSpPr>
              <p:spPr>
                <a:xfrm>
                  <a:off x="739079" y="3631287"/>
                  <a:ext cx="445654" cy="32167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 dirty="0" smtClean="0"/>
                    <a:t>0Å</a:t>
                  </a:r>
                </a:p>
              </p:txBody>
            </p:sp>
            <p:sp>
              <p:nvSpPr>
                <p:cNvPr id="52" name="Rettangolo 51"/>
                <p:cNvSpPr/>
                <p:nvPr/>
              </p:nvSpPr>
              <p:spPr>
                <a:xfrm>
                  <a:off x="717556" y="5145287"/>
                  <a:ext cx="598831" cy="32167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 dirty="0" smtClean="0"/>
                    <a:t>165Å</a:t>
                  </a:r>
                </a:p>
              </p:txBody>
            </p:sp>
            <p:cxnSp>
              <p:nvCxnSpPr>
                <p:cNvPr id="53" name="Connettore 2 52"/>
                <p:cNvCxnSpPr/>
                <p:nvPr/>
              </p:nvCxnSpPr>
              <p:spPr>
                <a:xfrm>
                  <a:off x="505600" y="3364350"/>
                  <a:ext cx="0" cy="329826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CasellaDiTesto 53"/>
                <p:cNvSpPr txBox="1"/>
                <p:nvPr/>
              </p:nvSpPr>
              <p:spPr>
                <a:xfrm rot="16200000">
                  <a:off x="15033" y="4573092"/>
                  <a:ext cx="704141" cy="413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time</a:t>
                  </a:r>
                  <a:endParaRPr lang="en-US" sz="1200" dirty="0"/>
                </a:p>
              </p:txBody>
            </p:sp>
          </p:grpSp>
          <p:grpSp>
            <p:nvGrpSpPr>
              <p:cNvPr id="5" name="Gruppo 34"/>
              <p:cNvGrpSpPr/>
              <p:nvPr/>
            </p:nvGrpSpPr>
            <p:grpSpPr>
              <a:xfrm>
                <a:off x="4953822" y="5089089"/>
                <a:ext cx="3091374" cy="1555529"/>
                <a:chOff x="1031978" y="2969872"/>
                <a:chExt cx="3091374" cy="1555529"/>
              </a:xfrm>
            </p:grpSpPr>
            <p:sp>
              <p:nvSpPr>
                <p:cNvPr id="38" name="CasellaDiTesto 37"/>
                <p:cNvSpPr txBox="1"/>
                <p:nvPr/>
              </p:nvSpPr>
              <p:spPr>
                <a:xfrm>
                  <a:off x="2129698" y="4111820"/>
                  <a:ext cx="1092159" cy="413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solidFill>
                        <a:schemeClr val="bg1"/>
                      </a:solidFill>
                    </a:rPr>
                    <a:t>Sb</a:t>
                  </a:r>
                  <a:r>
                    <a:rPr lang="en-US" sz="1200" dirty="0" smtClean="0">
                      <a:solidFill>
                        <a:schemeClr val="bg1"/>
                      </a:solidFill>
                    </a:rPr>
                    <a:t> peaks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Arco 38"/>
                <p:cNvSpPr/>
                <p:nvPr/>
              </p:nvSpPr>
              <p:spPr>
                <a:xfrm rot="20859153">
                  <a:off x="1031978" y="2969872"/>
                  <a:ext cx="378731" cy="1425723"/>
                </a:xfrm>
                <a:prstGeom prst="arc">
                  <a:avLst>
                    <a:gd name="adj1" fmla="val 16848156"/>
                    <a:gd name="adj2" fmla="val 433961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Arco 39"/>
                <p:cNvSpPr/>
                <p:nvPr/>
              </p:nvSpPr>
              <p:spPr>
                <a:xfrm rot="20859153">
                  <a:off x="1454411" y="2995805"/>
                  <a:ext cx="378731" cy="1425723"/>
                </a:xfrm>
                <a:prstGeom prst="arc">
                  <a:avLst>
                    <a:gd name="adj1" fmla="val 16848156"/>
                    <a:gd name="adj2" fmla="val 433961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o 40"/>
                <p:cNvSpPr/>
                <p:nvPr/>
              </p:nvSpPr>
              <p:spPr>
                <a:xfrm rot="20859153">
                  <a:off x="3062231" y="2977492"/>
                  <a:ext cx="378731" cy="1425723"/>
                </a:xfrm>
                <a:prstGeom prst="arc">
                  <a:avLst>
                    <a:gd name="adj1" fmla="val 16848156"/>
                    <a:gd name="adj2" fmla="val 433961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Arco 41"/>
                <p:cNvSpPr/>
                <p:nvPr/>
              </p:nvSpPr>
              <p:spPr>
                <a:xfrm rot="20859153">
                  <a:off x="3412751" y="2995805"/>
                  <a:ext cx="378731" cy="1425723"/>
                </a:xfrm>
                <a:prstGeom prst="arc">
                  <a:avLst>
                    <a:gd name="adj1" fmla="val 16848156"/>
                    <a:gd name="adj2" fmla="val 4339613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asellaDiTesto 42"/>
                <p:cNvSpPr txBox="1"/>
                <p:nvPr/>
              </p:nvSpPr>
              <p:spPr>
                <a:xfrm rot="5400000">
                  <a:off x="1654322" y="3392584"/>
                  <a:ext cx="684994" cy="367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</a:rPr>
                    <a:t>(012)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CasellaDiTesto 43"/>
                <p:cNvSpPr txBox="1"/>
                <p:nvPr/>
              </p:nvSpPr>
              <p:spPr>
                <a:xfrm rot="5400000">
                  <a:off x="2770600" y="3392584"/>
                  <a:ext cx="684994" cy="367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</a:rPr>
                    <a:t>(104)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CasellaDiTesto 44"/>
                <p:cNvSpPr txBox="1"/>
                <p:nvPr/>
              </p:nvSpPr>
              <p:spPr>
                <a:xfrm rot="5400000">
                  <a:off x="3597042" y="3392584"/>
                  <a:ext cx="684994" cy="367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</a:rPr>
                    <a:t>(110)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CasellaDiTesto 45"/>
                <p:cNvSpPr txBox="1"/>
                <p:nvPr/>
              </p:nvSpPr>
              <p:spPr>
                <a:xfrm rot="5400000">
                  <a:off x="1162783" y="3395066"/>
                  <a:ext cx="684994" cy="367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bg1"/>
                      </a:solidFill>
                    </a:rPr>
                    <a:t>(003)</a:t>
                  </a:r>
                  <a:endParaRPr lang="en-US" sz="10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6" name="Connettore 1 35"/>
              <p:cNvCxnSpPr/>
              <p:nvPr/>
            </p:nvCxnSpPr>
            <p:spPr>
              <a:xfrm>
                <a:off x="4479442" y="3475300"/>
                <a:ext cx="3722358" cy="0"/>
              </a:xfrm>
              <a:prstGeom prst="line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/>
              <p:cNvCxnSpPr/>
              <p:nvPr/>
            </p:nvCxnSpPr>
            <p:spPr>
              <a:xfrm rot="5400000">
                <a:off x="7539061" y="4281232"/>
                <a:ext cx="1463040" cy="0"/>
              </a:xfrm>
              <a:prstGeom prst="line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CasellaDiTesto 31"/>
            <p:cNvSpPr txBox="1"/>
            <p:nvPr/>
          </p:nvSpPr>
          <p:spPr>
            <a:xfrm>
              <a:off x="4343400" y="3249441"/>
              <a:ext cx="680207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14.9˚</a:t>
              </a:r>
              <a:endParaRPr lang="en-US" sz="1000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7850226" y="3249441"/>
              <a:ext cx="680207" cy="36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39.3˚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9174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13067</TotalTime>
  <Words>1778</Words>
  <Application>Microsoft Office PowerPoint</Application>
  <PresentationFormat>On-screen Show (4:3)</PresentationFormat>
  <Paragraphs>457</Paragraphs>
  <Slides>32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Gulim</vt:lpstr>
      <vt:lpstr>Malgun Gothic</vt:lpstr>
      <vt:lpstr>MS PGothic</vt:lpstr>
      <vt:lpstr>SimSun</vt:lpstr>
      <vt:lpstr>Arial</vt:lpstr>
      <vt:lpstr>Calibri</vt:lpstr>
      <vt:lpstr>Calibri (Body)</vt:lpstr>
      <vt:lpstr>Times New Roman</vt:lpstr>
      <vt:lpstr>Office Theme</vt:lpstr>
      <vt:lpstr>Equation</vt:lpstr>
      <vt:lpstr>Photo Editor Photo</vt:lpstr>
      <vt:lpstr>New Directions in Robust Photocathodes Using the tools of materials science to engineer alkali antimonide cathodes for performance and speed</vt:lpstr>
      <vt:lpstr>What do we want out of an electron source?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165Å Sb at RT on Si(100)</vt:lpstr>
      <vt:lpstr>PowerPoint Presentation</vt:lpstr>
      <vt:lpstr>Cathode Texture</vt:lpstr>
      <vt:lpstr>Engineering a Smoother Cathode</vt:lpstr>
      <vt:lpstr>X-ray reflectometry (XRR) provides in-situ thickness monitoring</vt:lpstr>
      <vt:lpstr>XRR shows roughness evolution</vt:lpstr>
      <vt:lpstr>PowerPoint Presentation</vt:lpstr>
      <vt:lpstr>PowerPoint Presentation</vt:lpstr>
      <vt:lpstr>PowerPoint Presentation</vt:lpstr>
      <vt:lpstr>Software Upgrades - Real Time XRF during growth </vt:lpstr>
      <vt:lpstr>PowerPoint Presentation</vt:lpstr>
      <vt:lpstr>PowerPoint Presentation</vt:lpstr>
      <vt:lpstr>PowerPoint Presentation</vt:lpstr>
      <vt:lpstr>PowerPoint Presentation</vt:lpstr>
      <vt:lpstr>Alkali Antimonide Cathodes  What we’ve learned</vt:lpstr>
      <vt:lpstr>Thanks for your attention!</vt:lpstr>
      <vt:lpstr>Hot off the presses – Co-evaporation</vt:lpstr>
      <vt:lpstr>Hot off the presses – Co-evaporation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Yo-yo deposition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Average Current Photocathodes for Accelerators</dc:title>
  <dc:creator>John Smedley</dc:creator>
  <cp:lastModifiedBy>Kirk T McDonald</cp:lastModifiedBy>
  <cp:revision>276</cp:revision>
  <dcterms:created xsi:type="dcterms:W3CDTF">2008-07-28T19:08:29Z</dcterms:created>
  <dcterms:modified xsi:type="dcterms:W3CDTF">2017-02-26T18:05:55Z</dcterms:modified>
</cp:coreProperties>
</file>