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303" r:id="rId3"/>
    <p:sldId id="356" r:id="rId4"/>
    <p:sldId id="349" r:id="rId5"/>
    <p:sldId id="317" r:id="rId6"/>
    <p:sldId id="353" r:id="rId7"/>
    <p:sldId id="351" r:id="rId8"/>
    <p:sldId id="318" r:id="rId9"/>
    <p:sldId id="321" r:id="rId10"/>
    <p:sldId id="361" r:id="rId11"/>
    <p:sldId id="372" r:id="rId12"/>
    <p:sldId id="364" r:id="rId13"/>
    <p:sldId id="374" r:id="rId14"/>
    <p:sldId id="363" r:id="rId15"/>
    <p:sldId id="333" r:id="rId16"/>
    <p:sldId id="334" r:id="rId17"/>
    <p:sldId id="335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 showGuides="1">
      <p:cViewPr varScale="1">
        <p:scale>
          <a:sx n="99" d="100"/>
          <a:sy n="99" d="100"/>
        </p:scale>
        <p:origin x="1038" y="72"/>
      </p:cViewPr>
      <p:guideLst>
        <p:guide orient="horz" pos="34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40AA-FB58-41F8-9A8E-9BDC840256A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57C0-7043-4ADD-B3AB-789FCC1D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>
              <a:defRPr/>
            </a:pPr>
            <a:endParaRPr lang="en-US" sz="1000" dirty="0">
              <a:cs typeface="Times New Roman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T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649" y="6541558"/>
            <a:ext cx="5581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>
                <a:solidFill>
                  <a:srgbClr val="4F81BD"/>
                </a:solidFill>
              </a:rPr>
              <a:pPr algn="l"/>
              <a:t>‹#›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234340" y="914400"/>
            <a:ext cx="48431" cy="4883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217440"/>
            <a:ext cx="5638800" cy="2707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61964" y="641762"/>
            <a:ext cx="536657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3183" y="76200"/>
            <a:ext cx="8860817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6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d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77000"/>
            <a:ext cx="6934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smtClean="0">
                <a:solidFill>
                  <a:srgbClr val="000000"/>
                </a:solidFill>
                <a:latin typeface="Arial"/>
                <a:ea typeface="ＭＳ Ｐゴシック"/>
              </a:rPr>
              <a:t>Hartmut F.-W. Sadrozinski "Time Resolution of UFSD", RD50 CERN 2016</a:t>
            </a:r>
            <a:endParaRPr kumimoji="0"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8F4D-9F11-4C3F-B199-E4FED77FD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2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649" y="6541558"/>
            <a:ext cx="5581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245696" y="448233"/>
            <a:ext cx="37487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40143" y="3458178"/>
            <a:ext cx="6513817" cy="25786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Hartmut F.-W. Sadrozinski "Time Resolution of UFSD", RD50 CERN 2016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61964" y="641762"/>
            <a:ext cx="5366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3183" y="76200"/>
            <a:ext cx="8860817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mole_rit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76200"/>
            <a:ext cx="693203" cy="15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Hartmut F.-W. Sadrozinski "Time Resolution of UFSD", RD50 CERN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DB67-F135-4441-B5E7-38365E44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hyperlink" Target="http://sensl.com/downloads/ds/DS-MicroCseri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0"/>
            <a:ext cx="8686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Ultra-Fast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 (UFSD)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473" y="2362200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Hartmut F.-W. Sadrozinski</a:t>
            </a: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SCIPP, UC Santa Cruz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Timing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Beam test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Effect of doping profile on time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Landau fluctuations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0373"/>
            <a:ext cx="3352800" cy="231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3448"/>
            <a:ext cx="3352800" cy="211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349750" cy="290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7881" y="6096000"/>
            <a:ext cx="445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Setting the collected charge the same for the two preamps</a:t>
            </a:r>
          </a:p>
          <a:p>
            <a:r>
              <a:rPr lang="en-US" sz="1400" dirty="0"/>
              <a:t>y</a:t>
            </a:r>
            <a:r>
              <a:rPr lang="en-US" sz="1400" dirty="0" smtClean="0"/>
              <a:t>ields 2 k</a:t>
            </a:r>
            <a:r>
              <a:rPr lang="el-GR" sz="1400" dirty="0" smtClean="0"/>
              <a:t>Ω</a:t>
            </a:r>
            <a:r>
              <a:rPr lang="en-US" sz="1400" dirty="0" smtClean="0"/>
              <a:t> feedback resistor </a:t>
            </a:r>
            <a:r>
              <a:rPr lang="en-US" sz="1400" dirty="0" smtClean="0">
                <a:sym typeface="Wingdings" panose="05000000000000000000" pitchFamily="2" charset="2"/>
              </a:rPr>
              <a:t> 1754 </a:t>
            </a:r>
            <a:r>
              <a:rPr lang="el-GR" sz="1400" dirty="0" smtClean="0"/>
              <a:t>Ω</a:t>
            </a:r>
            <a:r>
              <a:rPr lang="en-US" sz="1400" dirty="0" smtClean="0"/>
              <a:t> Trans-impedance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41591" y="76200"/>
            <a:ext cx="8860817" cy="641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P+ dose dependence of Breakdown and Gain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5500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Breakdown behavior is determined by the p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dose</a:t>
            </a:r>
          </a:p>
          <a:p>
            <a:r>
              <a:rPr lang="en-US" sz="2000" dirty="0" smtClean="0"/>
              <a:t>250V for </a:t>
            </a:r>
            <a:r>
              <a:rPr lang="en-US" sz="2000" dirty="0">
                <a:solidFill>
                  <a:srgbClr val="002060"/>
                </a:solidFill>
              </a:rPr>
              <a:t>1.9*10</a:t>
            </a:r>
            <a:r>
              <a:rPr lang="en-US" sz="2000" baseline="30000" dirty="0">
                <a:solidFill>
                  <a:srgbClr val="002060"/>
                </a:solidFill>
              </a:rPr>
              <a:t>13</a:t>
            </a:r>
            <a:r>
              <a:rPr lang="en-US" sz="2000" dirty="0">
                <a:solidFill>
                  <a:srgbClr val="002060"/>
                </a:solidFill>
              </a:rPr>
              <a:t> cm</a:t>
            </a:r>
            <a:r>
              <a:rPr lang="en-US" sz="2000" baseline="30000" dirty="0">
                <a:solidFill>
                  <a:srgbClr val="002060"/>
                </a:solidFill>
              </a:rPr>
              <a:t>-2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100V for 2.0*10</a:t>
            </a:r>
            <a:r>
              <a:rPr lang="en-US" sz="2000" baseline="30000" dirty="0" smtClean="0">
                <a:solidFill>
                  <a:srgbClr val="002060"/>
                </a:solidFill>
              </a:rPr>
              <a:t>13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cm</a:t>
            </a:r>
            <a:r>
              <a:rPr lang="en-US" sz="2000" baseline="30000" dirty="0">
                <a:solidFill>
                  <a:srgbClr val="002060"/>
                </a:solidFill>
              </a:rPr>
              <a:t>-2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1.9*10</a:t>
            </a:r>
            <a:r>
              <a:rPr lang="en-US" sz="1600" baseline="30000" dirty="0">
                <a:solidFill>
                  <a:srgbClr val="002060"/>
                </a:solidFill>
              </a:rPr>
              <a:t>13</a:t>
            </a:r>
            <a:r>
              <a:rPr lang="en-US" sz="1600" dirty="0">
                <a:solidFill>
                  <a:srgbClr val="002060"/>
                </a:solidFill>
              </a:rPr>
              <a:t> cm</a:t>
            </a:r>
            <a:r>
              <a:rPr lang="en-US" sz="1600" baseline="30000" dirty="0">
                <a:solidFill>
                  <a:srgbClr val="002060"/>
                </a:solidFill>
              </a:rPr>
              <a:t>-2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457200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2.0*10</a:t>
            </a:r>
            <a:r>
              <a:rPr lang="en-US" sz="1600" baseline="30000" dirty="0" smtClean="0">
                <a:solidFill>
                  <a:srgbClr val="002060"/>
                </a:solidFill>
              </a:rPr>
              <a:t>13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cm</a:t>
            </a:r>
            <a:r>
              <a:rPr lang="en-US" sz="1600" baseline="30000" dirty="0">
                <a:solidFill>
                  <a:srgbClr val="002060"/>
                </a:solidFill>
              </a:rPr>
              <a:t>-2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10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286000"/>
            <a:ext cx="371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Gain is determined by the 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dose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s about the same at breakdown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447800"/>
            <a:ext cx="453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45 </a:t>
            </a:r>
            <a:r>
              <a:rPr lang="el-GR" dirty="0">
                <a:solidFill>
                  <a:srgbClr val="002060"/>
                </a:solidFill>
              </a:rPr>
              <a:t>μ</a:t>
            </a:r>
            <a:r>
              <a:rPr lang="en-US" dirty="0">
                <a:solidFill>
                  <a:srgbClr val="002060"/>
                </a:solidFill>
              </a:rPr>
              <a:t>m 1.3x1.3 mm</a:t>
            </a:r>
            <a:r>
              <a:rPr lang="en-US" baseline="30000" dirty="0">
                <a:solidFill>
                  <a:srgbClr val="002060"/>
                </a:solidFill>
              </a:rPr>
              <a:t>2 </a:t>
            </a:r>
            <a:r>
              <a:rPr lang="en-US" dirty="0">
                <a:solidFill>
                  <a:srgbClr val="002060"/>
                </a:solidFill>
              </a:rPr>
              <a:t>LGAD from CNM Run 9088</a:t>
            </a:r>
          </a:p>
        </p:txBody>
      </p:sp>
    </p:spTree>
    <p:extLst>
      <p:ext uri="{BB962C8B-B14F-4D97-AF65-F5344CB8AC3E}">
        <p14:creationId xmlns:p14="http://schemas.microsoft.com/office/powerpoint/2010/main" val="891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838200"/>
            <a:ext cx="38243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Pulse shapes governed by charge collection </a:t>
            </a:r>
          </a:p>
          <a:p>
            <a:r>
              <a:rPr lang="en-US" sz="1400" dirty="0" smtClean="0"/>
              <a:t>and by frontend electronics</a:t>
            </a:r>
          </a:p>
          <a:p>
            <a:endParaRPr lang="en-US" sz="1400" dirty="0" smtClean="0"/>
          </a:p>
          <a:p>
            <a:r>
              <a:rPr lang="en-US" sz="1400" dirty="0" smtClean="0"/>
              <a:t>W 12: Breakdown below 100V limits the drift field</a:t>
            </a:r>
          </a:p>
          <a:p>
            <a:r>
              <a:rPr lang="en-US" sz="1400" dirty="0" smtClean="0"/>
              <a:t>Time resolution limited by collection time!.</a:t>
            </a:r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 vs. Bias and Gain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91000" cy="27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191000" cy="27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11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24400" y="5638800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000090"/>
                </a:solidFill>
                <a:latin typeface="+mn-lt"/>
              </a:rPr>
              <a:t>W 12</a:t>
            </a:r>
            <a:r>
              <a:rPr lang="en-US" altLang="en-US" sz="1600" dirty="0">
                <a:solidFill>
                  <a:srgbClr val="000090"/>
                </a:solidFill>
                <a:latin typeface="+mn-lt"/>
              </a:rPr>
              <a:t>:  Slower electron drift leads to slower pulse.  Higher input impedance amplifier leads to slower and longer </a:t>
            </a:r>
            <a:r>
              <a:rPr lang="en-US" altLang="en-US" sz="1600" dirty="0" smtClean="0">
                <a:solidFill>
                  <a:srgbClr val="000090"/>
                </a:solidFill>
                <a:latin typeface="+mn-lt"/>
              </a:rPr>
              <a:t>pulse, but also less noise. </a:t>
            </a:r>
            <a:endParaRPr lang="en-US" alt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52400" y="6273225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00FA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solidFill>
                  <a:srgbClr val="000090"/>
                </a:solidFill>
                <a:latin typeface="+mn-lt"/>
              </a:rPr>
              <a:t>Slower amplifier has lower noise, leads in the end to almost identical jitter.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55" y="2514600"/>
            <a:ext cx="458824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7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76200"/>
            <a:ext cx="687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missing?: Landau Fluctuations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1" y="762000"/>
            <a:ext cx="3867509" cy="26536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1524000"/>
            <a:ext cx="3584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Beam Tests show that we can correct for time walk.</a:t>
            </a:r>
          </a:p>
          <a:p>
            <a:pPr lvl="0" algn="l" eaLnBrk="0" hangingPunct="0"/>
            <a:endParaRPr lang="en-US" altLang="en-US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l" eaLnBrk="0" hangingPunct="0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 assuming we can beat the time jitter with lower noise and higher gain, Landau fluctuations become the time resolution floor which we can’t go below.</a:t>
            </a:r>
          </a:p>
          <a:p>
            <a:pPr lvl="0" algn="l" eaLnBrk="0" hangingPunct="0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They depend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 the sensors thickness,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independent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of the gain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lvl="0" algn="l" eaLnBrk="0" hangingPunct="0"/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l" eaLnBrk="0" hangingPunct="0"/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Both thin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sensors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and low noise (for low threshold) are required for good timing resolution.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4322"/>
            <a:ext cx="4471987" cy="33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13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Test Resolution vs. CFD Fraction and Bias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732110" cy="56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9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</a:rPr>
              <a:t>Time </a:t>
            </a:r>
            <a:r>
              <a:rPr lang="en-US" sz="2800" b="1" dirty="0" smtClean="0">
                <a:solidFill>
                  <a:srgbClr val="002060"/>
                </a:solidFill>
              </a:rPr>
              <a:t>Resolution, Jitter, Landau Fluctuations vs. Gain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3810000"/>
            <a:ext cx="4454268" cy="2971800"/>
            <a:chOff x="4679305" y="3810000"/>
            <a:chExt cx="4454268" cy="2971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05" y="3810000"/>
              <a:ext cx="4454268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248400" y="4419600"/>
              <a:ext cx="2477478" cy="1831777"/>
              <a:chOff x="10515600" y="4343400"/>
              <a:chExt cx="2477478" cy="183177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515600" y="4343400"/>
                <a:ext cx="981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Resolution</a:t>
                </a:r>
                <a:endParaRPr lang="en-US" sz="1400" b="1" dirty="0"/>
              </a:p>
            </p:txBody>
          </p:sp>
          <p:cxnSp>
            <p:nvCxnSpPr>
              <p:cNvPr id="24" name="Straight Arrow Connector 23"/>
              <p:cNvCxnSpPr>
                <a:stCxn id="23" idx="3"/>
              </p:cNvCxnSpPr>
              <p:nvPr/>
            </p:nvCxnSpPr>
            <p:spPr>
              <a:xfrm flipH="1">
                <a:off x="11277600" y="4497289"/>
                <a:ext cx="219935" cy="6081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1506200" y="4343400"/>
                <a:ext cx="161065" cy="1538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2268200" y="58674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Landau</a:t>
                </a:r>
                <a:endParaRPr lang="en-US" sz="1400" b="1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12420600" y="5410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11430000" y="5486400"/>
                <a:ext cx="9906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81000" y="762000"/>
            <a:ext cx="4419600" cy="2971800"/>
            <a:chOff x="4574357" y="754062"/>
            <a:chExt cx="4009318" cy="267493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357" y="754062"/>
              <a:ext cx="4009318" cy="267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943600" y="1295400"/>
              <a:ext cx="981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Resolution</a:t>
              </a:r>
              <a:endParaRPr lang="en-US" sz="14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781800" y="1295401"/>
              <a:ext cx="304800" cy="228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705601" y="1524000"/>
              <a:ext cx="76199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924800" y="2590800"/>
              <a:ext cx="56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Jitter</a:t>
              </a:r>
              <a:endParaRPr lang="en-US" sz="14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848600" y="2514600"/>
              <a:ext cx="76200" cy="230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620000" y="27432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105400" y="1447800"/>
            <a:ext cx="2941190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resolution </a:t>
            </a:r>
            <a:r>
              <a:rPr lang="en-US" sz="1400" dirty="0" smtClean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governed </a:t>
            </a:r>
          </a:p>
          <a:p>
            <a:r>
              <a:rPr lang="en-US" sz="1400" dirty="0" smtClean="0"/>
              <a:t>by Jitter </a:t>
            </a:r>
            <a:r>
              <a:rPr lang="en-US" sz="1400" dirty="0" smtClean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J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and Landau Fluctuation </a:t>
            </a:r>
            <a:r>
              <a:rPr lang="en-US" sz="1400" dirty="0" smtClean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L:</a:t>
            </a:r>
          </a:p>
          <a:p>
            <a:endParaRPr lang="en-US" sz="1400" baseline="-25000" dirty="0">
              <a:sym typeface="Symbol"/>
            </a:endParaRPr>
          </a:p>
          <a:p>
            <a:r>
              <a:rPr lang="en-US" sz="1400" dirty="0" smtClean="0"/>
              <a:t>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t</a:t>
            </a:r>
            <a:r>
              <a:rPr lang="en-US" sz="1400" baseline="30000" dirty="0" smtClean="0">
                <a:sym typeface="Symbol"/>
              </a:rPr>
              <a:t>2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J</a:t>
            </a:r>
            <a:r>
              <a:rPr lang="en-US" sz="1400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+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L</a:t>
            </a:r>
            <a:r>
              <a:rPr lang="en-US" sz="1400" baseline="30000" dirty="0" smtClean="0">
                <a:sym typeface="Symbol"/>
              </a:rPr>
              <a:t>2</a:t>
            </a:r>
            <a:endParaRPr lang="en-US" sz="1400" dirty="0" smtClean="0"/>
          </a:p>
          <a:p>
            <a:r>
              <a:rPr lang="en-US" sz="1400" dirty="0" smtClean="0"/>
              <a:t>Time resolution &gt; Jitter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0" y="4038600"/>
            <a:ext cx="3141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Landau Fluctuations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L</a:t>
            </a:r>
            <a:r>
              <a:rPr lang="en-US" sz="1400" baseline="30000" dirty="0" smtClean="0">
                <a:sym typeface="Symbol"/>
              </a:rPr>
              <a:t>2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>
                <a:sym typeface="Symbol"/>
              </a:rPr>
              <a:t>t</a:t>
            </a:r>
            <a:r>
              <a:rPr lang="en-US" sz="1400" baseline="30000" dirty="0">
                <a:sym typeface="Symbol"/>
              </a:rPr>
              <a:t>2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- 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>
                <a:sym typeface="Symbol"/>
              </a:rPr>
              <a:t>J</a:t>
            </a:r>
            <a:r>
              <a:rPr lang="en-US" sz="1400" baseline="30000" dirty="0">
                <a:sym typeface="Symbol"/>
              </a:rPr>
              <a:t>2</a:t>
            </a:r>
            <a:r>
              <a:rPr lang="en-US" sz="1400" dirty="0">
                <a:sym typeface="Symbol"/>
              </a:rPr>
              <a:t> </a:t>
            </a:r>
            <a:endParaRPr lang="en-US" sz="1400" dirty="0"/>
          </a:p>
          <a:p>
            <a:r>
              <a:rPr lang="en-US" sz="1400" dirty="0"/>
              <a:t>a</a:t>
            </a:r>
            <a:r>
              <a:rPr lang="en-US" sz="1400" dirty="0" smtClean="0"/>
              <a:t>re approximately constant as expected </a:t>
            </a:r>
          </a:p>
          <a:p>
            <a:r>
              <a:rPr lang="en-US" sz="1400" dirty="0" smtClean="0"/>
              <a:t>(independent of gain since due to </a:t>
            </a:r>
          </a:p>
          <a:p>
            <a:r>
              <a:rPr lang="en-US" sz="1400" dirty="0" smtClean="0"/>
              <a:t>fluctuations of the initial ionization)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54102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Evidence is mounting that Landau Fluctuations are the limiting effect to the time resolution of UFSD.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86400" y="3211888"/>
                <a:ext cx="2286000" cy="598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GB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𝑑𝑉</m:t>
                        </m:r>
                        <m:r>
                          <a:rPr lang="en-US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i="1" dirty="0">
                    <a:latin typeface="Cambria Math"/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𝑟𝑖𝑠𝑒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11888"/>
                <a:ext cx="2286000" cy="59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486400" y="2667000"/>
            <a:ext cx="2323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The Jitter can be determined </a:t>
            </a:r>
          </a:p>
          <a:p>
            <a:r>
              <a:rPr lang="en-US" sz="1400" dirty="0" smtClean="0"/>
              <a:t>from global parameters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3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762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Slide Number Placeholder 2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15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38" name="Footer Placeholder 23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Since inception of 4D sensors in 2012,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		we made giant steps forward: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Fabrication of UFSD (= thin LGAD) by 3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Development of fast current amplifiers with </a:t>
            </a:r>
            <a:r>
              <a:rPr lang="en-US" sz="2000" dirty="0" err="1">
                <a:solidFill>
                  <a:srgbClr val="002060"/>
                </a:solidFill>
              </a:rPr>
              <a:t>SiGe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frontend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Beam test results (both UFSD and HGTD) in agreement with WF2,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  ~35 </a:t>
            </a:r>
            <a:r>
              <a:rPr lang="en-US" sz="2000" dirty="0" err="1" smtClean="0">
                <a:solidFill>
                  <a:srgbClr val="002060"/>
                </a:solidFill>
              </a:rPr>
              <a:t>ps</a:t>
            </a:r>
            <a:r>
              <a:rPr lang="en-US" sz="2000" dirty="0" smtClean="0">
                <a:solidFill>
                  <a:srgbClr val="002060"/>
                </a:solidFill>
              </a:rPr>
              <a:t> for single 1.3x1.3 mm</a:t>
            </a:r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UFSD, 20 </a:t>
            </a:r>
            <a:r>
              <a:rPr lang="en-US" sz="2000" dirty="0" err="1" smtClean="0">
                <a:solidFill>
                  <a:srgbClr val="002060"/>
                </a:solidFill>
              </a:rPr>
              <a:t>ps</a:t>
            </a:r>
            <a:r>
              <a:rPr lang="en-US" sz="2000" dirty="0" smtClean="0">
                <a:solidFill>
                  <a:srgbClr val="002060"/>
                </a:solidFill>
              </a:rPr>
              <a:t> for stack of three at gain = 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Closing in on the time resolution limit in Landau fluctuations.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</a:t>
            </a:r>
            <a:r>
              <a:rPr lang="en-US" sz="2000" dirty="0" smtClean="0">
                <a:solidFill>
                  <a:srgbClr val="002060"/>
                </a:solidFill>
              </a:rPr>
              <a:t>or excessive gain (low breakdown voltage) time resolution is worsened by the slow charge collection.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5766137"/>
            <a:ext cx="842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This </a:t>
            </a:r>
            <a:r>
              <a:rPr lang="en-US" sz="1200" dirty="0">
                <a:solidFill>
                  <a:schemeClr val="tx2"/>
                </a:solidFill>
              </a:rPr>
              <a:t>work was supported by the United States Department of Energy, grant </a:t>
            </a:r>
            <a:r>
              <a:rPr lang="en-US" sz="1200" dirty="0" smtClean="0">
                <a:solidFill>
                  <a:schemeClr val="tx2"/>
                </a:solidFill>
              </a:rPr>
              <a:t>DE-FG02-04ER41286.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Part </a:t>
            </a:r>
            <a:r>
              <a:rPr lang="en-US" sz="1200" dirty="0">
                <a:solidFill>
                  <a:schemeClr val="tx2"/>
                </a:solidFill>
              </a:rPr>
              <a:t>of this work has been financed by the European Union’s Horizon 2020 Research and Innovation funding program, under Grant Agreement no. 654168 (AIDA-2020) and Grant Agreement no. 669529 (ERC UFSD669529), and by the Italian </a:t>
            </a:r>
            <a:r>
              <a:rPr lang="en-US" sz="1200" dirty="0" err="1">
                <a:solidFill>
                  <a:schemeClr val="tx2"/>
                </a:solidFill>
              </a:rPr>
              <a:t>Ministero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degli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Affari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Esteri</a:t>
            </a:r>
            <a:r>
              <a:rPr lang="en-US" sz="1200" dirty="0">
                <a:solidFill>
                  <a:schemeClr val="tx2"/>
                </a:solidFill>
              </a:rPr>
              <a:t> and INFN </a:t>
            </a:r>
            <a:r>
              <a:rPr lang="en-US" sz="1200" dirty="0" err="1">
                <a:solidFill>
                  <a:schemeClr val="tx2"/>
                </a:solidFill>
              </a:rPr>
              <a:t>Gruppo</a:t>
            </a:r>
            <a:r>
              <a:rPr lang="en-US" sz="1200" dirty="0">
                <a:solidFill>
                  <a:schemeClr val="tx2"/>
                </a:solidFill>
              </a:rPr>
              <a:t> V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This </a:t>
            </a:r>
            <a:r>
              <a:rPr lang="en-US" sz="1200" dirty="0">
                <a:solidFill>
                  <a:schemeClr val="tx2"/>
                </a:solidFill>
              </a:rPr>
              <a:t>work was partially performed within the CERN RD50 </a:t>
            </a:r>
            <a:r>
              <a:rPr lang="en-US" sz="1200" dirty="0" smtClean="0">
                <a:solidFill>
                  <a:schemeClr val="tx2"/>
                </a:solidFill>
              </a:rPr>
              <a:t>collaboration.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16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98041"/>
            <a:ext cx="87816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Anker,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Chen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Fadeyev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Galloway,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Gruey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Hibbard, C.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Labitan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Liang,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Losakul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Maher, S. N.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W. 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.-W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Sadrozinski,  A.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Seiden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Spencer, M. Wilder,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Woods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Zatserklyaniy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SCIPP, Univ. of California Santa Cruz,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95064, USA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Arcidiacono,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Baldassarri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Cartiglia,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Cenna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Ferrero, 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Staiano, 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Sola</a:t>
            </a:r>
          </a:p>
          <a:p>
            <a:pPr algn="ctr"/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 Torino and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INFN, Torino, Italy</a:t>
            </a:r>
          </a:p>
          <a:p>
            <a:pPr algn="ctr"/>
            <a:endParaRPr lang="en-US" sz="1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Pellegrini, S. Hidalgo, </a:t>
            </a: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Baselga, M. Carulla,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Fernandez-Martinez,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Flores, A. Merlos, D.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Quirion</a:t>
            </a:r>
          </a:p>
          <a:p>
            <a:pPr algn="ctr"/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Microelectrónica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CNM-CSIC), Barcelona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algn="ctr"/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Cindro, G.Kramberger,  I. Mandić,  M. Mikuž, M. 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Zavrtanik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Jožef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Stefan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Inst.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Physics, University of Ljubljana, Ljubljana, Slovenia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in 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1228" y="0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17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8382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743200" cy="262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0" r="11823" b="16444"/>
          <a:stretch/>
        </p:blipFill>
        <p:spPr bwMode="auto">
          <a:xfrm>
            <a:off x="990600" y="762000"/>
            <a:ext cx="288440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76200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Ultra-Fast Trigger counter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5311" y="3886200"/>
            <a:ext cx="2273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accent6"/>
                </a:solidFill>
              </a:rPr>
              <a:t>3mmx3mmx10mm </a:t>
            </a:r>
          </a:p>
          <a:p>
            <a:pPr lvl="0" algn="ctr"/>
            <a:r>
              <a:rPr lang="en-US" sz="1600" b="1" dirty="0" smtClean="0">
                <a:solidFill>
                  <a:schemeClr val="accent6"/>
                </a:solidFill>
              </a:rPr>
              <a:t>quartz bar</a:t>
            </a:r>
          </a:p>
          <a:p>
            <a:pPr lvl="0" algn="ctr"/>
            <a:r>
              <a:rPr lang="en-US" sz="1600" b="1" dirty="0">
                <a:solidFill>
                  <a:schemeClr val="accent6"/>
                </a:solidFill>
                <a:sym typeface="Symbol"/>
              </a:rPr>
              <a:t>r</a:t>
            </a:r>
            <a:r>
              <a:rPr lang="en-US" sz="1600" b="1" dirty="0" smtClean="0">
                <a:solidFill>
                  <a:schemeClr val="accent6"/>
                </a:solidFill>
                <a:sym typeface="Symbol"/>
              </a:rPr>
              <a:t>ead out by fast </a:t>
            </a:r>
            <a:r>
              <a:rPr lang="en-US" sz="1600" b="1" dirty="0" err="1" smtClean="0">
                <a:solidFill>
                  <a:schemeClr val="accent6"/>
                </a:solidFill>
                <a:sym typeface="Symbol"/>
              </a:rPr>
              <a:t>SiPM</a:t>
            </a:r>
            <a:endParaRPr lang="en-US" sz="1600" b="1" dirty="0">
              <a:solidFill>
                <a:schemeClr val="accent6"/>
              </a:solidFill>
              <a:sym typeface="Symbo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715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 err="1" smtClean="0"/>
              <a:t>Sensl</a:t>
            </a:r>
            <a:r>
              <a:rPr lang="en-US" sz="1200" b="1" dirty="0" smtClean="0"/>
              <a:t> S-</a:t>
            </a:r>
            <a:r>
              <a:rPr lang="en-US" sz="1200" b="1" dirty="0" err="1" smtClean="0"/>
              <a:t>MicroC</a:t>
            </a:r>
            <a:r>
              <a:rPr lang="en-US" sz="1200" b="1" dirty="0" smtClean="0"/>
              <a:t> series evaluation board</a:t>
            </a:r>
          </a:p>
          <a:p>
            <a:pPr algn="l"/>
            <a:r>
              <a:rPr lang="en-US" sz="1200" b="1" dirty="0" smtClean="0">
                <a:hlinkClick r:id="rId4"/>
              </a:rPr>
              <a:t>http</a:t>
            </a:r>
            <a:r>
              <a:rPr lang="en-US" sz="1200" b="1" dirty="0">
                <a:hlinkClick r:id="rId4"/>
              </a:rPr>
              <a:t>://</a:t>
            </a:r>
            <a:r>
              <a:rPr lang="en-US" sz="1200" b="1" dirty="0" smtClean="0">
                <a:hlinkClick r:id="rId4"/>
              </a:rPr>
              <a:t>sensl.com/downloads/ds/DS-MicroCseries.pdf</a:t>
            </a:r>
            <a:endParaRPr lang="en-US" sz="1200" b="1" dirty="0" smtClean="0"/>
          </a:p>
          <a:p>
            <a:pPr algn="l"/>
            <a:r>
              <a:rPr lang="en-US" sz="1200" dirty="0" smtClean="0"/>
              <a:t>Trigger: 3x3x10 mm Quartz &amp; </a:t>
            </a:r>
            <a:r>
              <a:rPr lang="en-US" sz="1200" dirty="0" err="1" smtClean="0"/>
              <a:t>SiPM</a:t>
            </a:r>
            <a:r>
              <a:rPr lang="en-US" sz="1200" dirty="0" smtClean="0"/>
              <a:t> </a:t>
            </a:r>
          </a:p>
          <a:p>
            <a:pPr algn="l"/>
            <a:r>
              <a:rPr lang="en-US" sz="1200" dirty="0" err="1" smtClean="0"/>
              <a:t>sensl</a:t>
            </a:r>
            <a:r>
              <a:rPr lang="en-US" sz="1200" dirty="0" smtClean="0"/>
              <a:t> MicroFC-SMA-30050r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645679" cy="914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20416"/>
          <a:stretch/>
        </p:blipFill>
        <p:spPr bwMode="auto">
          <a:xfrm>
            <a:off x="5867400" y="3962400"/>
            <a:ext cx="2971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17245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12" idx="0"/>
          </p:cNvCxnSpPr>
          <p:nvPr/>
        </p:nvCxnSpPr>
        <p:spPr>
          <a:xfrm flipH="1" flipV="1">
            <a:off x="2895600" y="2209800"/>
            <a:ext cx="1676401" cy="16764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2743200"/>
            <a:ext cx="2286000" cy="11430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7000" y="6477000"/>
            <a:ext cx="3248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dirty="0" smtClean="0"/>
              <a:t>M. </a:t>
            </a:r>
            <a:r>
              <a:rPr lang="en-US" sz="1400" dirty="0" err="1" smtClean="0"/>
              <a:t>Albrow</a:t>
            </a:r>
            <a:r>
              <a:rPr lang="en-US" sz="1400" dirty="0" smtClean="0"/>
              <a:t> et </a:t>
            </a:r>
            <a:r>
              <a:rPr lang="en-US" sz="1400" dirty="0" err="1" smtClean="0"/>
              <a:t>al.NIM</a:t>
            </a:r>
            <a:r>
              <a:rPr lang="en-US" sz="1400" dirty="0" smtClean="0"/>
              <a:t> . </a:t>
            </a:r>
            <a:r>
              <a:rPr lang="en-US" sz="1400" dirty="0"/>
              <a:t>A 623 (2010) </a:t>
            </a:r>
            <a:r>
              <a:rPr lang="en-US" sz="1400" dirty="0" smtClean="0"/>
              <a:t>931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12" idx="0"/>
          </p:cNvCxnSpPr>
          <p:nvPr/>
        </p:nvCxnSpPr>
        <p:spPr>
          <a:xfrm>
            <a:off x="4572001" y="3886200"/>
            <a:ext cx="1600199" cy="8382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UFSD = thin Low-Gain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Avalanche Detectors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(LGAD)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4508718"/>
            <a:ext cx="54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1600" b="1" dirty="0" smtClean="0">
                <a:solidFill>
                  <a:srgbClr val="000000"/>
                </a:solidFill>
                <a:ea typeface="ＭＳ Ｐゴシック"/>
              </a:rPr>
              <a:t>As part of a RD50 Common Project, CNM Barcelona </a:t>
            </a: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fabricated</a:t>
            </a:r>
            <a:r>
              <a:rPr kumimoji="0" lang="it-IT" sz="1600" b="1" dirty="0" smtClean="0">
                <a:solidFill>
                  <a:srgbClr val="000000"/>
                </a:solidFill>
                <a:ea typeface="ＭＳ Ｐゴシック"/>
              </a:rPr>
              <a:t> about 10 runs of LGAD</a:t>
            </a: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, with thickness 300µm </a:t>
            </a:r>
            <a:r>
              <a:rPr lang="it-IT" sz="1600" b="1" dirty="0">
                <a:solidFill>
                  <a:srgbClr val="000000"/>
                </a:solidFill>
                <a:ea typeface="ＭＳ Ｐゴシック"/>
              </a:rPr>
              <a:t>-&gt; 50 </a:t>
            </a: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µm</a:t>
            </a:r>
            <a:r>
              <a:rPr lang="it-IT" sz="1600" b="1" dirty="0">
                <a:solidFill>
                  <a:srgbClr val="000000"/>
                </a:solidFill>
                <a:ea typeface="ＭＳ Ｐゴシック"/>
              </a:rPr>
              <a:t>.</a:t>
            </a:r>
            <a:endParaRPr lang="it-IT" sz="1600" b="1" dirty="0" smtClean="0">
              <a:solidFill>
                <a:srgbClr val="000000"/>
              </a:solidFill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0000"/>
                </a:solidFill>
                <a:ea typeface="ＭＳ Ｐゴシック"/>
              </a:rPr>
              <a:t>T</a:t>
            </a: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he INFN project at FBK Trento </a:t>
            </a:r>
            <a:r>
              <a:rPr lang="it-IT" sz="1600" b="1" dirty="0">
                <a:solidFill>
                  <a:srgbClr val="000000"/>
                </a:solidFill>
                <a:ea typeface="ＭＳ Ｐゴシック"/>
              </a:rPr>
              <a:t>has </a:t>
            </a: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produced 300µm LGAD,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will </a:t>
            </a:r>
            <a:r>
              <a:rPr kumimoji="0" lang="it-IT" sz="1600" b="1" dirty="0" smtClean="0">
                <a:solidFill>
                  <a:srgbClr val="000000"/>
                </a:solidFill>
                <a:ea typeface="ＭＳ Ｐゴシック"/>
              </a:rPr>
              <a:t>deliver soon 50µm devices.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HPK will deliver thin LGAD to UCSC in the beginning of December 2016.</a:t>
            </a:r>
            <a:endParaRPr kumimoji="0" lang="it-IT" sz="1600" b="1" dirty="0" smtClean="0">
              <a:solidFill>
                <a:srgbClr val="000000"/>
              </a:solidFill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it-IT" sz="1600" b="1" dirty="0" smtClean="0">
              <a:solidFill>
                <a:srgbClr val="000000"/>
              </a:solidFill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rgbClr val="000000"/>
                </a:solidFill>
                <a:ea typeface="ＭＳ Ｐゴシック"/>
              </a:rPr>
              <a:t>The beam tests were performed with 45 µm LGAD from CNM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7620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Principle:</a:t>
            </a:r>
            <a:endParaRPr kumimoji="0" lang="it-IT" dirty="0">
              <a:solidFill>
                <a:srgbClr val="000000"/>
              </a:solidFill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ea typeface="ＭＳ Ｐゴシック"/>
              </a:rPr>
              <a:t>A</a:t>
            </a: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n extra </a:t>
            </a:r>
            <a:r>
              <a:rPr kumimoji="0" lang="it-IT" dirty="0">
                <a:solidFill>
                  <a:srgbClr val="000000"/>
                </a:solidFill>
                <a:ea typeface="ＭＳ Ｐゴシック"/>
              </a:rPr>
              <a:t>p-layer </a:t>
            </a: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increases </a:t>
            </a:r>
            <a:r>
              <a:rPr kumimoji="0" lang="it-IT" dirty="0">
                <a:solidFill>
                  <a:srgbClr val="000000"/>
                </a:solidFill>
                <a:ea typeface="ＭＳ Ｐゴシック"/>
              </a:rPr>
              <a:t>the E-field </a:t>
            </a: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so </a:t>
            </a:r>
            <a:r>
              <a:rPr kumimoji="0" lang="it-IT" dirty="0">
                <a:solidFill>
                  <a:srgbClr val="000000"/>
                </a:solidFill>
                <a:ea typeface="ＭＳ Ｐゴシック"/>
              </a:rPr>
              <a:t>that </a:t>
            </a: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charge multiplication with </a:t>
            </a:r>
            <a:r>
              <a:rPr lang="it-IT" b="1" dirty="0" smtClean="0">
                <a:solidFill>
                  <a:srgbClr val="CC0000"/>
                </a:solidFill>
                <a:ea typeface="ＭＳ Ｐゴシック"/>
              </a:rPr>
              <a:t>moderate gain</a:t>
            </a:r>
            <a:r>
              <a:rPr kumimoji="0" lang="it-IT" dirty="0" smtClean="0">
                <a:solidFill>
                  <a:srgbClr val="000000"/>
                </a:solidFill>
                <a:ea typeface="ＭＳ Ｐゴシック"/>
              </a:rPr>
              <a:t> of 10-20 occurs </a:t>
            </a:r>
            <a:r>
              <a:rPr kumimoji="0" lang="it-IT" dirty="0">
                <a:solidFill>
                  <a:srgbClr val="000000"/>
                </a:solidFill>
                <a:ea typeface="ＭＳ Ｐゴシック"/>
              </a:rPr>
              <a:t>without breakdown</a:t>
            </a:r>
            <a:r>
              <a:rPr kumimoji="0" lang="it-IT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98873" cy="190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457200" y="4343400"/>
            <a:ext cx="3075641" cy="23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04800" y="990600"/>
            <a:ext cx="3747357" cy="2730814"/>
            <a:chOff x="0" y="2442949"/>
            <a:chExt cx="4992450" cy="36166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2" r="53134" b="11642"/>
            <a:stretch/>
          </p:blipFill>
          <p:spPr>
            <a:xfrm>
              <a:off x="0" y="2442949"/>
              <a:ext cx="4285397" cy="36166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78344" y="4258102"/>
              <a:ext cx="14141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400" b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Gain &gt; 10</a:t>
              </a:r>
              <a:r>
                <a:rPr kumimoji="0" lang="en-US" sz="1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400" b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Digital response</a:t>
              </a:r>
              <a:endParaRPr kumimoji="0" 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335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000000"/>
                </a:solidFill>
                <a:ea typeface="ＭＳ Ｐゴシック"/>
              </a:rPr>
              <a:t>High Doping Concentration: High Field</a:t>
            </a:r>
            <a:endParaRPr lang="it-IT" sz="1600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23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666" y="576872"/>
            <a:ext cx="893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 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5415" y="-22079"/>
            <a:ext cx="8969356" cy="6316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Prediction of Timing Resolution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811" y="580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Hartmut F.-W. Sadrozinski "Time Resolution of UFSD", RD50 CERN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0600" y="762000"/>
                <a:ext cx="7315200" cy="448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𝑇𝑖𝑚𝑒𝑊𝑎𝑙𝑘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𝐿𝑎𝑛𝑑𝑎𝑢𝑁𝑜𝑖𝑠𝑒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𝐷𝑖𝑠𝑡𝑜𝑟𝑡𝑖𝑜𝑛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𝐽𝑖𝑡𝑡𝑒𝑟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𝑇𝐷𝐶</m:t>
                          </m:r>
                        </m:sub>
                        <m:sup>
                          <m:r>
                            <a:rPr lang="en-GB" sz="200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2000"/>
                <a:ext cx="7315200" cy="448392"/>
              </a:xfrm>
              <a:prstGeom prst="rect">
                <a:avLst/>
              </a:prstGeom>
              <a:blipFill rotWithShape="1"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00200" y="1371600"/>
                <a:ext cx="6019800" cy="64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𝑇𝑖𝑚𝑒𝑊𝑎𝑙𝑘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𝑡h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𝑟𝑖𝑠𝑒</m:t>
                                </m:r>
                              </m:sub>
                            </m:sSub>
                          </m:den>
                        </m:f>
                        <m:r>
                          <a:rPr lang="en-US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𝑅𝑀𝑆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∝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𝑑𝑉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𝑅𝑀𝑆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𝐽𝑖𝑡𝑡𝑒𝑟</m:t>
                        </m:r>
                      </m:sub>
                    </m:sSub>
                    <m:r>
                      <a:rPr lang="en-GB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𝑑𝑉</m:t>
                        </m:r>
                        <m:r>
                          <a:rPr lang="en-US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≈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𝑟𝑖𝑠𝑒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371600"/>
                <a:ext cx="6019800" cy="644407"/>
              </a:xfrm>
              <a:prstGeom prst="rect">
                <a:avLst/>
              </a:prstGeom>
              <a:blipFill rotWithShape="1">
                <a:blip r:embed="rId4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14400" y="2057400"/>
            <a:ext cx="623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Maximize slope </a:t>
            </a:r>
            <a:r>
              <a:rPr lang="en-US" b="1" dirty="0" err="1" smtClean="0"/>
              <a:t>dV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/>
              <a:t> </a:t>
            </a:r>
            <a:r>
              <a:rPr lang="en-US" b="1" dirty="0" smtClean="0"/>
              <a:t>(i.e. large and fast signals)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Correct time walk with constant-fraction discriminator (CFD)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Minimize noise 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124200" y="1905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24200" y="1828800"/>
            <a:ext cx="3124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95981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5800" y="3288268"/>
            <a:ext cx="458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Beam test results extrapolated to 50µm UFSD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800"/>
            <a:ext cx="410125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9600" y="3200400"/>
            <a:ext cx="345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WF2 Prediction of slope </a:t>
            </a:r>
            <a:r>
              <a:rPr lang="en-US" b="1" dirty="0" err="1" smtClean="0"/>
              <a:t>dV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:</a:t>
            </a:r>
          </a:p>
          <a:p>
            <a:pPr algn="l"/>
            <a:r>
              <a:rPr lang="en-US" b="1" dirty="0"/>
              <a:t>u</a:t>
            </a:r>
            <a:r>
              <a:rPr lang="en-US" b="1" dirty="0" smtClean="0"/>
              <a:t>se thin sensors with internal gain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7772400" y="3886200"/>
            <a:ext cx="381000" cy="1063752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139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Small C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noise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22266"/>
      </p:ext>
    </p:extLst>
  </p:cSld>
  <p:clrMapOvr>
    <a:masterClrMapping/>
  </p:clrMapOvr>
  <p:transition spd="slow" advTm="793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8791" y="0"/>
            <a:ext cx="7563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45µm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LGAD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(CNM)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200" y="1143000"/>
            <a:ext cx="373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N-on-p FZ on 300 handle wafer</a:t>
            </a:r>
          </a:p>
          <a:p>
            <a:pPr algn="l"/>
            <a:r>
              <a:rPr lang="en-US" dirty="0" smtClean="0"/>
              <a:t>Wet-etched contacts on the backside to permit bias contact.</a:t>
            </a:r>
          </a:p>
          <a:p>
            <a:pPr algn="l"/>
            <a:r>
              <a:rPr lang="en-US" dirty="0" smtClean="0"/>
              <a:t>1.3x1.3 mm</a:t>
            </a:r>
            <a:r>
              <a:rPr lang="en-US" baseline="30000" dirty="0" smtClean="0"/>
              <a:t>2 </a:t>
            </a:r>
            <a:r>
              <a:rPr lang="en-US" dirty="0" smtClean="0"/>
              <a:t>single pad LGAD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810000" cy="256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5105400" y="43434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Very low currents</a:t>
            </a:r>
          </a:p>
          <a:p>
            <a:pPr algn="l"/>
            <a:r>
              <a:rPr lang="en-US" dirty="0"/>
              <a:t>Stable guard ring </a:t>
            </a:r>
            <a:r>
              <a:rPr lang="en-US" dirty="0" smtClean="0"/>
              <a:t>&gt; 300V</a:t>
            </a:r>
            <a:endParaRPr lang="en-US" dirty="0"/>
          </a:p>
          <a:p>
            <a:pPr algn="l"/>
            <a:r>
              <a:rPr lang="en-US" dirty="0"/>
              <a:t>Break-down at </a:t>
            </a:r>
            <a:r>
              <a:rPr lang="en-US" dirty="0" smtClean="0"/>
              <a:t>~ 250V 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410200" y="5410200"/>
            <a:ext cx="160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Bias [V] 	Gain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150	10 </a:t>
            </a:r>
            <a:endParaRPr lang="en-US" b="1" dirty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200	20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240	40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7200" y="3810000"/>
            <a:ext cx="686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current and gain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UCSC 90Sr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-source 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178300" cy="31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24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Test of a UFSD timing system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8686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Beam Test CERN H8 Aug 17-25 2016, 180GeV </a:t>
            </a:r>
            <a:r>
              <a:rPr lang="el-GR" sz="2000" b="1" dirty="0" smtClean="0"/>
              <a:t>π</a:t>
            </a:r>
            <a:endParaRPr lang="en-US" sz="2000" b="1" dirty="0" smtClean="0"/>
          </a:p>
          <a:p>
            <a:r>
              <a:rPr lang="en-US" sz="2000" dirty="0" smtClean="0"/>
              <a:t>Results from </a:t>
            </a:r>
            <a:r>
              <a:rPr lang="en-US" sz="2000" b="1" dirty="0" smtClean="0"/>
              <a:t>3 stacked UFSD </a:t>
            </a:r>
            <a:r>
              <a:rPr lang="en-US" sz="2000" dirty="0" smtClean="0"/>
              <a:t>&amp; Č trigger counter</a:t>
            </a:r>
          </a:p>
          <a:p>
            <a:endParaRPr lang="en-US" sz="1200" dirty="0" smtClean="0"/>
          </a:p>
          <a:p>
            <a:r>
              <a:rPr lang="en-US" b="1" dirty="0" smtClean="0"/>
              <a:t>UFSD</a:t>
            </a:r>
            <a:endParaRPr lang="en-US" b="1" dirty="0"/>
          </a:p>
          <a:p>
            <a:r>
              <a:rPr lang="en-US" dirty="0" smtClean="0"/>
              <a:t>1.3x1.3mm</a:t>
            </a:r>
            <a:r>
              <a:rPr lang="en-US" baseline="30000" dirty="0" smtClean="0"/>
              <a:t>2 </a:t>
            </a:r>
            <a:r>
              <a:rPr lang="en-US" dirty="0" smtClean="0"/>
              <a:t>45µm thick </a:t>
            </a:r>
            <a:r>
              <a:rPr lang="en-US" dirty="0" err="1" smtClean="0"/>
              <a:t>SoI</a:t>
            </a:r>
            <a:r>
              <a:rPr lang="en-US" dirty="0" smtClean="0"/>
              <a:t> LGAD, from the RD50 Common Project Run 9088 at CNM.</a:t>
            </a:r>
          </a:p>
          <a:p>
            <a:r>
              <a:rPr lang="en-US" dirty="0" smtClean="0"/>
              <a:t>Amplifier board developed at UCSC (2 GHz BW)</a:t>
            </a:r>
          </a:p>
          <a:p>
            <a:r>
              <a:rPr lang="en-US" dirty="0" smtClean="0"/>
              <a:t>Analog readout into </a:t>
            </a:r>
            <a:r>
              <a:rPr lang="en-US" dirty="0"/>
              <a:t>4 GHz </a:t>
            </a:r>
            <a:r>
              <a:rPr lang="en-US" dirty="0" smtClean="0"/>
              <a:t>– </a:t>
            </a:r>
            <a:r>
              <a:rPr lang="en-US" dirty="0" err="1" smtClean="0"/>
              <a:t>LeCroy</a:t>
            </a:r>
            <a:r>
              <a:rPr lang="en-US" dirty="0" smtClean="0"/>
              <a:t> </a:t>
            </a:r>
            <a:r>
              <a:rPr lang="en-US" dirty="0" err="1"/>
              <a:t>WaveRunner</a:t>
            </a:r>
            <a:r>
              <a:rPr lang="en-US" dirty="0"/>
              <a:t> </a:t>
            </a:r>
            <a:r>
              <a:rPr lang="en-US" dirty="0" err="1"/>
              <a:t>Zi</a:t>
            </a:r>
            <a:r>
              <a:rPr lang="en-US" dirty="0"/>
              <a:t> digital scope, at a sampling rate of 20 GS, </a:t>
            </a:r>
            <a:r>
              <a:rPr lang="en-US" dirty="0" smtClean="0"/>
              <a:t>(time </a:t>
            </a:r>
            <a:r>
              <a:rPr lang="en-US" dirty="0"/>
              <a:t>discretization of 50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b="1" dirty="0" smtClean="0"/>
              <a:t>Č Trigger </a:t>
            </a:r>
            <a:r>
              <a:rPr lang="en-US" dirty="0"/>
              <a:t>(M. </a:t>
            </a:r>
            <a:r>
              <a:rPr lang="en-US" dirty="0" err="1"/>
              <a:t>Albrow</a:t>
            </a:r>
            <a:r>
              <a:rPr lang="en-US" dirty="0"/>
              <a:t> </a:t>
            </a:r>
            <a:r>
              <a:rPr lang="en-US" dirty="0" smtClean="0"/>
              <a:t>et al.)</a:t>
            </a:r>
            <a:endParaRPr lang="en-US" b="1" dirty="0" smtClean="0"/>
          </a:p>
          <a:p>
            <a:r>
              <a:rPr lang="en-US" dirty="0" smtClean="0"/>
              <a:t>10mm long, 3x3mm</a:t>
            </a:r>
            <a:r>
              <a:rPr lang="en-US" baseline="30000" dirty="0" smtClean="0"/>
              <a:t>2</a:t>
            </a:r>
            <a:r>
              <a:rPr lang="en-US" dirty="0" smtClean="0"/>
              <a:t> quartz radiator + </a:t>
            </a:r>
            <a:r>
              <a:rPr lang="en-US" dirty="0"/>
              <a:t>3x3mm</a:t>
            </a:r>
            <a:r>
              <a:rPr lang="en-US" baseline="30000" dirty="0"/>
              <a:t>2 </a:t>
            </a:r>
            <a:r>
              <a:rPr lang="en-US" dirty="0" err="1" smtClean="0"/>
              <a:t>SensL</a:t>
            </a:r>
            <a:r>
              <a:rPr lang="en-US" dirty="0" smtClean="0"/>
              <a:t> </a:t>
            </a:r>
            <a:r>
              <a:rPr lang="en-US" dirty="0" err="1" smtClean="0"/>
              <a:t>SiPM</a:t>
            </a:r>
            <a:r>
              <a:rPr lang="en-US" dirty="0" smtClean="0"/>
              <a:t> on evaluation board (</a:t>
            </a:r>
            <a:r>
              <a:rPr lang="el-GR" dirty="0" smtClean="0"/>
              <a:t>σ</a:t>
            </a:r>
            <a:r>
              <a:rPr lang="en-US" dirty="0" smtClean="0"/>
              <a:t> ≈ 15ps)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5225"/>
            <a:ext cx="26765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4275"/>
            <a:ext cx="38671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6"/>
          <a:stretch/>
        </p:blipFill>
        <p:spPr bwMode="auto">
          <a:xfrm>
            <a:off x="457200" y="3770312"/>
            <a:ext cx="164455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410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Connections between the UFSD </a:t>
            </a:r>
          </a:p>
          <a:p>
            <a:r>
              <a:rPr lang="en-US" sz="1000" dirty="0" smtClean="0"/>
              <a:t>and the read-out board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5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9253" r="8235"/>
          <a:stretch/>
        </p:blipFill>
        <p:spPr bwMode="auto">
          <a:xfrm>
            <a:off x="4822149" y="3581400"/>
            <a:ext cx="4241169" cy="29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8048" r="8959"/>
          <a:stretch/>
        </p:blipFill>
        <p:spPr bwMode="auto">
          <a:xfrm>
            <a:off x="381000" y="4300538"/>
            <a:ext cx="363967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0"/>
            <a:ext cx="838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Test Signals 45</a:t>
            </a:r>
            <a:r>
              <a:rPr lang="el-G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UFSD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(1.3x1.3 mm</a:t>
            </a:r>
            <a:r>
              <a:rPr lang="en-GB" sz="28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6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6600" y="2667000"/>
            <a:ext cx="1371600" cy="1371600"/>
            <a:chOff x="5029200" y="2819400"/>
            <a:chExt cx="1371600" cy="1371600"/>
          </a:xfrm>
        </p:grpSpPr>
        <p:sp>
          <p:nvSpPr>
            <p:cNvPr id="8" name="Rectangle 7"/>
            <p:cNvSpPr/>
            <p:nvPr/>
          </p:nvSpPr>
          <p:spPr>
            <a:xfrm>
              <a:off x="5029200" y="2819400"/>
              <a:ext cx="1371600" cy="1371600"/>
            </a:xfrm>
            <a:prstGeom prst="rect">
              <a:avLst/>
            </a:prstGeom>
            <a:solidFill>
              <a:srgbClr val="DB2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2971800"/>
              <a:ext cx="1097280" cy="10972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Gain</a:t>
              </a:r>
              <a:endParaRPr lang="en-US" sz="20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5400" y="6019800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 vs. </a:t>
            </a:r>
            <a:r>
              <a:rPr lang="en-US" dirty="0" err="1" smtClean="0"/>
              <a:t>Pmax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0" y="5181600"/>
            <a:ext cx="2895600" cy="609600"/>
          </a:xfrm>
          <a:prstGeom prst="rect">
            <a:avLst/>
          </a:prstGeom>
          <a:noFill/>
          <a:ln w="12700">
            <a:solidFill>
              <a:srgbClr val="77AE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4495800"/>
            <a:ext cx="28956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67200" y="3581400"/>
            <a:ext cx="2590800" cy="1905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29000" y="3962400"/>
            <a:ext cx="1905000" cy="1371600"/>
          </a:xfrm>
          <a:prstGeom prst="straightConnector1">
            <a:avLst/>
          </a:prstGeom>
          <a:ln>
            <a:solidFill>
              <a:srgbClr val="DB2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524000" y="3657600"/>
            <a:ext cx="2743200" cy="1676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6600" y="19050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B2BB5"/>
                </a:solidFill>
              </a:rPr>
              <a:t>No/Lo Gain </a:t>
            </a:r>
            <a:endParaRPr lang="en-US" b="1" dirty="0">
              <a:solidFill>
                <a:srgbClr val="DB2BB5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90601" y="3962400"/>
            <a:ext cx="2438399" cy="1524000"/>
          </a:xfrm>
          <a:prstGeom prst="straightConnector1">
            <a:avLst/>
          </a:prstGeom>
          <a:ln>
            <a:solidFill>
              <a:srgbClr val="DB2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05200" y="4876800"/>
            <a:ext cx="18288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/>
          <a:stretch/>
        </p:blipFill>
        <p:spPr bwMode="auto">
          <a:xfrm>
            <a:off x="533400" y="957262"/>
            <a:ext cx="2761735" cy="185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stCxn id="27" idx="1"/>
          </p:cNvCxnSpPr>
          <p:nvPr/>
        </p:nvCxnSpPr>
        <p:spPr>
          <a:xfrm flipH="1">
            <a:off x="2057400" y="2089666"/>
            <a:ext cx="1219200" cy="120134"/>
          </a:xfrm>
          <a:prstGeom prst="straightConnector1">
            <a:avLst/>
          </a:prstGeom>
          <a:ln>
            <a:solidFill>
              <a:srgbClr val="DB2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35323" y="914400"/>
            <a:ext cx="42674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shapes have two distinct populations: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</a:rPr>
              <a:t>“</a:t>
            </a:r>
            <a:r>
              <a:rPr lang="en-US" sz="1600" b="1" dirty="0" smtClean="0">
                <a:solidFill>
                  <a:srgbClr val="00B050"/>
                </a:solidFill>
              </a:rPr>
              <a:t>Gaussian”, </a:t>
            </a:r>
            <a:r>
              <a:rPr lang="en-US" sz="1600" b="1" dirty="0">
                <a:solidFill>
                  <a:srgbClr val="00B050"/>
                </a:solidFill>
              </a:rPr>
              <a:t>large = gain</a:t>
            </a:r>
          </a:p>
          <a:p>
            <a:pPr algn="l"/>
            <a:r>
              <a:rPr lang="en-US" sz="1600" b="1" dirty="0" smtClean="0">
                <a:solidFill>
                  <a:srgbClr val="DB2BB5"/>
                </a:solidFill>
              </a:rPr>
              <a:t>Triangular, small = no/lo –gain </a:t>
            </a:r>
            <a:endParaRPr lang="en-US" sz="16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743200" y="46482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3581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B2BB5"/>
                </a:solidFill>
              </a:rPr>
              <a:t>No-Lo Gain</a:t>
            </a:r>
            <a:endParaRPr lang="en-US" sz="1400" b="1" dirty="0">
              <a:solidFill>
                <a:srgbClr val="DB2BB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886200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of the pulse maximum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62600" y="3810000"/>
            <a:ext cx="16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ulse maximum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46228" y="12192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Gain 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2057400" y="1403866"/>
            <a:ext cx="1188828" cy="2402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86400" y="2743200"/>
            <a:ext cx="3465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 separation gain vs. no/lo gain</a:t>
            </a:r>
          </a:p>
          <a:p>
            <a:pPr algn="ctr"/>
            <a:r>
              <a:rPr lang="en-US" dirty="0" smtClean="0"/>
              <a:t>Excellent S/N</a:t>
            </a:r>
          </a:p>
        </p:txBody>
      </p:sp>
    </p:spTree>
    <p:extLst>
      <p:ext uri="{BB962C8B-B14F-4D97-AF65-F5344CB8AC3E}">
        <p14:creationId xmlns:p14="http://schemas.microsoft.com/office/powerpoint/2010/main" val="24266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5499"/>
            <a:ext cx="8496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Differences with 3 UFSD and 1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Slide Number Placeholder 2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7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38" name="Footer Placeholder 23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4321" y="3416885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 = </a:t>
            </a:r>
            <a:r>
              <a:rPr lang="en-US" sz="1600" b="1" dirty="0" smtClean="0"/>
              <a:t>25.6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4059821" y="3416885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</a:t>
            </a:r>
            <a:r>
              <a:rPr lang="en-US" sz="1600" b="1" dirty="0" smtClean="0"/>
              <a:t> </a:t>
            </a:r>
            <a:r>
              <a:rPr lang="en-US" sz="1600" b="1" dirty="0"/>
              <a:t>= 29.1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791200" y="3416885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</a:t>
            </a:r>
            <a:r>
              <a:rPr lang="en-US" sz="1600" b="1" dirty="0" smtClean="0"/>
              <a:t> = </a:t>
            </a:r>
            <a:r>
              <a:rPr lang="en-US" sz="1600" b="1" dirty="0"/>
              <a:t>48.1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7696200" y="3416885"/>
            <a:ext cx="114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ym typeface="Symbol"/>
              </a:rPr>
              <a:t></a:t>
            </a:r>
            <a:r>
              <a:rPr lang="en-US" sz="1600" b="1" dirty="0" smtClean="0"/>
              <a:t> </a:t>
            </a:r>
            <a:r>
              <a:rPr lang="en-US" sz="1600" b="1" dirty="0"/>
              <a:t>= 37.0 </a:t>
            </a:r>
            <a:r>
              <a:rPr lang="en-US" sz="1600" b="1" dirty="0" err="1"/>
              <a:t>ps</a:t>
            </a:r>
            <a:r>
              <a:rPr lang="en-US" sz="1600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12421" y="5943600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</a:t>
            </a:r>
            <a:r>
              <a:rPr lang="en-US" sz="1600" b="1" dirty="0" smtClean="0"/>
              <a:t> = 35.6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7648664" y="5943600"/>
            <a:ext cx="114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ym typeface="Symbol"/>
              </a:rPr>
              <a:t>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smtClean="0"/>
              <a:t>27.7 </a:t>
            </a:r>
            <a:r>
              <a:rPr lang="en-US" sz="1600" b="1" dirty="0" err="1"/>
              <a:t>ps</a:t>
            </a:r>
            <a:r>
              <a:rPr lang="en-US" sz="1600" b="1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64321" y="5943600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 = </a:t>
            </a:r>
            <a:r>
              <a:rPr lang="en-US" sz="1600" b="1" dirty="0" smtClean="0"/>
              <a:t>19.8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4267200" y="5943600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ym typeface="Symbol"/>
              </a:rPr>
              <a:t> = </a:t>
            </a:r>
            <a:r>
              <a:rPr lang="en-US" sz="1600" b="1" dirty="0" smtClean="0"/>
              <a:t>22.0 </a:t>
            </a:r>
            <a:r>
              <a:rPr lang="en-US" sz="1600" b="1" dirty="0" err="1"/>
              <a:t>ps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0" y="736313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ym typeface="Symbol"/>
              </a:rPr>
              <a:t>(T</a:t>
            </a:r>
            <a:r>
              <a:rPr lang="en-US" sz="1600" b="1" baseline="-25000" dirty="0" smtClean="0">
                <a:sym typeface="Symbol"/>
              </a:rPr>
              <a:t>0</a:t>
            </a:r>
            <a:r>
              <a:rPr lang="en-US" sz="1600" b="1" dirty="0" smtClean="0">
                <a:sym typeface="Symbol"/>
              </a:rPr>
              <a:t>+T</a:t>
            </a:r>
            <a:r>
              <a:rPr lang="en-US" sz="1600" b="1" baseline="-25000" dirty="0" smtClean="0">
                <a:sym typeface="Symbol"/>
              </a:rPr>
              <a:t>1</a:t>
            </a:r>
            <a:r>
              <a:rPr lang="en-US" sz="1600" b="1" dirty="0" smtClean="0">
                <a:sym typeface="Symbol"/>
              </a:rPr>
              <a:t>+T</a:t>
            </a:r>
            <a:r>
              <a:rPr lang="en-US" sz="1600" b="1" baseline="-25000" dirty="0" smtClean="0">
                <a:sym typeface="Symbol"/>
              </a:rPr>
              <a:t>2</a:t>
            </a:r>
            <a:r>
              <a:rPr lang="en-US" sz="1600" b="1" dirty="0" smtClean="0">
                <a:sym typeface="Symbol"/>
              </a:rPr>
              <a:t>)/3-T</a:t>
            </a:r>
            <a:r>
              <a:rPr lang="en-US" sz="1600" b="1" baseline="-25000" dirty="0" smtClean="0">
                <a:sym typeface="Symbol"/>
              </a:rPr>
              <a:t>SiPM</a:t>
            </a:r>
            <a:endParaRPr lang="en-US" sz="1600" b="1" dirty="0" smtClean="0">
              <a:sym typeface="Symbol"/>
            </a:endParaRPr>
          </a:p>
          <a:p>
            <a:pPr algn="ctr"/>
            <a:r>
              <a:rPr lang="en-US" sz="1600" b="1" dirty="0" smtClean="0">
                <a:sym typeface="Symbol"/>
              </a:rPr>
              <a:t>( 1 measurement)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0" y="736313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ym typeface="Symbol"/>
              </a:rPr>
              <a:t>(</a:t>
            </a:r>
            <a:r>
              <a:rPr lang="en-US" sz="1600" b="1" dirty="0" err="1" smtClean="0">
                <a:sym typeface="Symbol"/>
              </a:rPr>
              <a:t>T</a:t>
            </a:r>
            <a:r>
              <a:rPr lang="en-US" sz="1600" b="1" baseline="-25000" dirty="0" err="1" smtClean="0">
                <a:sym typeface="Symbol"/>
              </a:rPr>
              <a:t>i</a:t>
            </a:r>
            <a:r>
              <a:rPr lang="en-US" sz="1600" b="1" dirty="0" err="1" smtClean="0">
                <a:sym typeface="Symbol"/>
              </a:rPr>
              <a:t>+T</a:t>
            </a:r>
            <a:r>
              <a:rPr lang="en-US" sz="1600" b="1" baseline="-25000" dirty="0" err="1" smtClean="0">
                <a:sym typeface="Symbol"/>
              </a:rPr>
              <a:t>k</a:t>
            </a:r>
            <a:r>
              <a:rPr lang="en-US" sz="1600" b="1" dirty="0" smtClean="0">
                <a:sym typeface="Symbol"/>
              </a:rPr>
              <a:t>)/2-T</a:t>
            </a:r>
            <a:r>
              <a:rPr lang="en-US" sz="1600" b="1" baseline="-25000" dirty="0" smtClean="0">
                <a:sym typeface="Symbol"/>
              </a:rPr>
              <a:t>SiPM</a:t>
            </a:r>
          </a:p>
          <a:p>
            <a:pPr algn="ctr"/>
            <a:r>
              <a:rPr lang="en-US" sz="1600" b="1" dirty="0">
                <a:sym typeface="Symbol"/>
              </a:rPr>
              <a:t>( </a:t>
            </a:r>
            <a:r>
              <a:rPr lang="en-US" sz="1600" b="1" dirty="0" smtClean="0">
                <a:sym typeface="Symbol"/>
              </a:rPr>
              <a:t>3 measurements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>
              <a:sym typeface="Symbo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48300" y="736313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ym typeface="Symbol"/>
              </a:rPr>
              <a:t>T</a:t>
            </a:r>
            <a:r>
              <a:rPr lang="en-US" sz="1600" b="1" baseline="-25000" dirty="0" err="1" smtClean="0">
                <a:sym typeface="Symbol"/>
              </a:rPr>
              <a:t>i</a:t>
            </a:r>
            <a:r>
              <a:rPr lang="en-US" sz="1600" b="1" dirty="0" err="1" smtClean="0">
                <a:sym typeface="Symbol"/>
              </a:rPr>
              <a:t>-T</a:t>
            </a:r>
            <a:r>
              <a:rPr lang="en-US" sz="1600" b="1" baseline="-25000" dirty="0" err="1" smtClean="0">
                <a:sym typeface="Symbol"/>
              </a:rPr>
              <a:t>k</a:t>
            </a:r>
            <a:endParaRPr lang="en-US" sz="1600" b="1" baseline="-25000" dirty="0" smtClean="0">
              <a:sym typeface="Symbol"/>
            </a:endParaRPr>
          </a:p>
          <a:p>
            <a:pPr algn="ctr"/>
            <a:r>
              <a:rPr lang="en-US" sz="1600" b="1" dirty="0">
                <a:sym typeface="Symbol"/>
              </a:rPr>
              <a:t>( 3 measurements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>
              <a:sym typeface="Symbo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7786" y="736313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ym typeface="Symbol"/>
              </a:rPr>
              <a:t>T</a:t>
            </a:r>
            <a:r>
              <a:rPr lang="en-US" sz="1600" b="1" baseline="-25000" dirty="0" err="1" smtClean="0">
                <a:sym typeface="Symbol"/>
              </a:rPr>
              <a:t>i</a:t>
            </a:r>
            <a:r>
              <a:rPr lang="en-US" sz="1600" b="1" dirty="0" err="1" smtClean="0">
                <a:sym typeface="Symbol"/>
              </a:rPr>
              <a:t>-T</a:t>
            </a:r>
            <a:r>
              <a:rPr lang="en-US" sz="1600" b="1" baseline="-25000" dirty="0" err="1" smtClean="0">
                <a:sym typeface="Symbol"/>
              </a:rPr>
              <a:t>SiPM</a:t>
            </a:r>
            <a:endParaRPr lang="en-US" sz="1600" b="1" baseline="-25000" dirty="0" smtClean="0">
              <a:sym typeface="Symbol"/>
            </a:endParaRPr>
          </a:p>
          <a:p>
            <a:pPr algn="ctr"/>
            <a:r>
              <a:rPr lang="en-US" sz="1600" b="1" dirty="0">
                <a:sym typeface="Symbol"/>
              </a:rPr>
              <a:t>( 3 measurements</a:t>
            </a:r>
            <a:r>
              <a:rPr lang="en-US" sz="1600" b="1" dirty="0" smtClean="0">
                <a:sym typeface="Symbol"/>
              </a:rPr>
              <a:t>)</a:t>
            </a:r>
            <a:endParaRPr lang="en-US" sz="1600" b="1" dirty="0"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81200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200V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Gain ≈ 20)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4419600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240V </a:t>
            </a:r>
          </a:p>
          <a:p>
            <a:r>
              <a:rPr lang="en-US" dirty="0" smtClean="0"/>
              <a:t>( </a:t>
            </a:r>
            <a:r>
              <a:rPr lang="en-US" dirty="0"/>
              <a:t>Gain ≈ </a:t>
            </a:r>
            <a:r>
              <a:rPr lang="en-US" dirty="0" smtClean="0"/>
              <a:t>40</a:t>
            </a:r>
            <a:r>
              <a:rPr lang="en-US" dirty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034367"/>
            <a:ext cx="1828800" cy="18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26112"/>
            <a:ext cx="1828800" cy="18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98" y="1524000"/>
            <a:ext cx="182457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12" y="1524000"/>
            <a:ext cx="182457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12" y="4038600"/>
            <a:ext cx="182457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42823"/>
            <a:ext cx="1828800" cy="18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12" y="1524000"/>
            <a:ext cx="182457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86" y="4042824"/>
            <a:ext cx="1828800" cy="18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381000"/>
            <a:ext cx="261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ubtract </a:t>
            </a:r>
            <a:r>
              <a:rPr lang="en-US" sz="1200" dirty="0" err="1" smtClean="0"/>
              <a:t>SiPM</a:t>
            </a:r>
            <a:r>
              <a:rPr lang="en-US" sz="1200" dirty="0" smtClean="0"/>
              <a:t> resolution in quadrature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3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0"/>
            <a:ext cx="7810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test results of a UFSD timing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550223"/>
            <a:ext cx="815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N. Cartiglia et al, (INFN Torino, UC Santa Cruz, CNM Barcelona, IJS </a:t>
            </a:r>
            <a:r>
              <a:rPr lang="en-US" sz="1100" dirty="0"/>
              <a:t>Ljubljana) https://arxiv.org/abs/1608.08681v2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Evaluate timing resolution (CFD ≈ 20%) for bias </a:t>
            </a:r>
            <a:r>
              <a:rPr lang="en-US" sz="1600" dirty="0"/>
              <a:t>voltages 200V and </a:t>
            </a:r>
            <a:r>
              <a:rPr lang="en-US" sz="1600" dirty="0" smtClean="0"/>
              <a:t>240V for different combinations of sensors and </a:t>
            </a:r>
            <a:r>
              <a:rPr lang="en-US" sz="1600" dirty="0" err="1" smtClean="0"/>
              <a:t>SiPM</a:t>
            </a:r>
            <a:r>
              <a:rPr lang="en-US" sz="1600" dirty="0" smtClean="0"/>
              <a:t> and </a:t>
            </a:r>
            <a:r>
              <a:rPr lang="en-US" sz="1600" dirty="0"/>
              <a:t>fit for resolution of </a:t>
            </a:r>
            <a:r>
              <a:rPr lang="en-US" sz="1600" dirty="0" smtClean="0"/>
              <a:t>single UFSD and averages of double and triple UFSD</a:t>
            </a:r>
            <a:r>
              <a:rPr lang="en-US" sz="1600" dirty="0"/>
              <a:t>.</a:t>
            </a:r>
            <a:r>
              <a:rPr lang="en-US" sz="1600" dirty="0" smtClean="0"/>
              <a:t> 			Singles:</a:t>
            </a:r>
            <a:r>
              <a:rPr lang="en-US" sz="1600" dirty="0"/>
              <a:t>	</a:t>
            </a:r>
            <a:r>
              <a:rPr lang="en-US" sz="1600" dirty="0" smtClean="0"/>
              <a:t>UFSD-</a:t>
            </a:r>
            <a:r>
              <a:rPr lang="en-US" sz="1600" dirty="0" err="1" smtClean="0"/>
              <a:t>SiPM</a:t>
            </a:r>
            <a:r>
              <a:rPr lang="en-US" sz="1600" dirty="0" smtClean="0"/>
              <a:t> </a:t>
            </a:r>
            <a:r>
              <a:rPr lang="en-US" sz="1600" dirty="0"/>
              <a:t>&amp; UFSD-UFSD </a:t>
            </a:r>
            <a:r>
              <a:rPr lang="en-US" sz="1600" dirty="0" smtClean="0"/>
              <a:t>(6 measurements)</a:t>
            </a:r>
          </a:p>
          <a:p>
            <a:r>
              <a:rPr lang="en-US" sz="1600" dirty="0" smtClean="0"/>
              <a:t>			Doubles:	&lt;2 UFSD&gt;/2 – </a:t>
            </a:r>
            <a:r>
              <a:rPr lang="en-US" sz="1600" dirty="0" err="1" smtClean="0"/>
              <a:t>SiPM</a:t>
            </a:r>
            <a:r>
              <a:rPr lang="en-US" sz="1600" dirty="0" smtClean="0"/>
              <a:t> </a:t>
            </a:r>
            <a:r>
              <a:rPr lang="en-US" sz="1600" dirty="0"/>
              <a:t>(3 </a:t>
            </a:r>
            <a:r>
              <a:rPr lang="en-US" sz="1600" dirty="0" smtClean="0"/>
              <a:t>measurements)</a:t>
            </a:r>
          </a:p>
          <a:p>
            <a:r>
              <a:rPr lang="en-US" sz="1600" dirty="0" smtClean="0"/>
              <a:t>			Triplet:	&lt;3 UFSD&gt;/3 – </a:t>
            </a:r>
            <a:r>
              <a:rPr lang="en-US" sz="1600" dirty="0" err="1" smtClean="0"/>
              <a:t>SiPM</a:t>
            </a:r>
            <a:r>
              <a:rPr lang="en-US" sz="1600" dirty="0" smtClean="0"/>
              <a:t> (1 measurement)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362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Timing resolution as a function of </a:t>
            </a:r>
          </a:p>
          <a:p>
            <a:pPr algn="ctr"/>
            <a:r>
              <a:rPr lang="en-US" b="1" dirty="0" smtClean="0"/>
              <a:t>number N of UFSD averaged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81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29200" y="45720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Good matching of 3 UFSD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UFSD </a:t>
            </a:r>
            <a:r>
              <a:rPr lang="en-US" sz="1600" dirty="0"/>
              <a:t>t</a:t>
            </a:r>
            <a:r>
              <a:rPr lang="en-US" sz="1600" dirty="0" smtClean="0"/>
              <a:t>ime </a:t>
            </a:r>
            <a:r>
              <a:rPr lang="en-US" sz="1600" dirty="0"/>
              <a:t>resolution </a:t>
            </a:r>
            <a:r>
              <a:rPr lang="en-US" sz="1600" dirty="0" smtClean="0"/>
              <a:t>26 </a:t>
            </a:r>
            <a:r>
              <a:rPr lang="en-US" sz="1600" dirty="0" err="1" smtClean="0"/>
              <a:t>ps</a:t>
            </a:r>
            <a:r>
              <a:rPr lang="en-US" sz="1600" dirty="0" smtClean="0"/>
              <a:t>  </a:t>
            </a:r>
            <a:r>
              <a:rPr lang="en-US" sz="1600" dirty="0"/>
              <a:t>- </a:t>
            </a:r>
            <a:r>
              <a:rPr lang="en-US" sz="1600" dirty="0" smtClean="0"/>
              <a:t>35 </a:t>
            </a:r>
            <a:r>
              <a:rPr lang="en-US" sz="1600" dirty="0" err="1" smtClean="0"/>
              <a:t>ps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 resolution of average of 3 UFSD:</a:t>
            </a:r>
          </a:p>
          <a:p>
            <a:r>
              <a:rPr lang="en-US" sz="1600" dirty="0" smtClean="0"/>
              <a:t>	20 </a:t>
            </a:r>
            <a:r>
              <a:rPr lang="en-US" sz="1600" dirty="0" err="1" smtClean="0"/>
              <a:t>ps</a:t>
            </a:r>
            <a:r>
              <a:rPr lang="en-US" sz="1600" dirty="0" smtClean="0"/>
              <a:t> (200V) &amp; 15 </a:t>
            </a:r>
            <a:r>
              <a:rPr lang="en-US" sz="1600" dirty="0" err="1" smtClean="0"/>
              <a:t>ps</a:t>
            </a:r>
            <a:r>
              <a:rPr lang="en-US" sz="1600" dirty="0" smtClean="0"/>
              <a:t> (240V)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Timing resolution agrees </a:t>
            </a:r>
          </a:p>
          <a:p>
            <a:r>
              <a:rPr lang="en-US" sz="1600" dirty="0"/>
              <a:t>	with expectation </a:t>
            </a:r>
            <a:r>
              <a:rPr lang="el-GR" sz="1600" dirty="0"/>
              <a:t>σ</a:t>
            </a:r>
            <a:r>
              <a:rPr lang="en-US" sz="1600" dirty="0"/>
              <a:t>(N) = </a:t>
            </a:r>
            <a:r>
              <a:rPr lang="el-GR" sz="1600" dirty="0"/>
              <a:t>σ</a:t>
            </a:r>
            <a:r>
              <a:rPr lang="en-US" sz="1600" dirty="0"/>
              <a:t>(1)/</a:t>
            </a:r>
            <a:r>
              <a:rPr lang="en-US" sz="1600" dirty="0" smtClean="0"/>
              <a:t>N</a:t>
            </a:r>
            <a:r>
              <a:rPr lang="en-US" sz="1600" baseline="30000" dirty="0" smtClean="0"/>
              <a:t>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 expected from 130nm </a:t>
            </a:r>
            <a:r>
              <a:rPr lang="en-US" sz="1600" dirty="0" smtClean="0"/>
              <a:t>ASIC</a:t>
            </a:r>
            <a:endParaRPr lang="en-US" sz="1600" dirty="0"/>
          </a:p>
        </p:txBody>
      </p:sp>
      <p:pic>
        <p:nvPicPr>
          <p:cNvPr id="2050" name="Picture 2" descr="C:\Users\Hartmut\Documents\UFSD\Pulse_data\Beam Test\2016\August-CERN\Res_nico240-cr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267200" cy="23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rtmut\Documents\UFSD\Pulse_data\Beam Test\2016\August-CERN\Res_nico200-cr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1"/>
            <a:ext cx="4191000" cy="22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0596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54864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UFSD Timing Resolution from Beam Tests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Slide Number Placeholder 2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9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38" name="Footer Placeholder 23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Hartmut F.-W. Sadrozinski "Time Resolution of UFSD", RD50 CERN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838200"/>
            <a:ext cx="6889750" cy="44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791200"/>
            <a:ext cx="379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Good agreement with WF2 prediction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486400"/>
            <a:ext cx="280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Improvement due to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Thin sensors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Small capacitance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Low noise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1372</Words>
  <Application>Microsoft Office PowerPoint</Application>
  <PresentationFormat>On-screen Show (4:3)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UFSD = thin Low-Gain Avalanche Detectors (LGAD)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</dc:creator>
  <cp:lastModifiedBy>Kirk T McDonald</cp:lastModifiedBy>
  <cp:revision>179</cp:revision>
  <dcterms:created xsi:type="dcterms:W3CDTF">2016-05-20T04:53:11Z</dcterms:created>
  <dcterms:modified xsi:type="dcterms:W3CDTF">2016-11-22T18:26:17Z</dcterms:modified>
</cp:coreProperties>
</file>