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  <p:sldMasterId id="2147483719" r:id="rId2"/>
    <p:sldMasterId id="2147483773" r:id="rId3"/>
    <p:sldMasterId id="2147483761" r:id="rId4"/>
  </p:sldMasterIdLst>
  <p:notesMasterIdLst>
    <p:notesMasterId r:id="rId29"/>
  </p:notesMasterIdLst>
  <p:handoutMasterIdLst>
    <p:handoutMasterId r:id="rId30"/>
  </p:handoutMasterIdLst>
  <p:sldIdLst>
    <p:sldId id="906" r:id="rId5"/>
    <p:sldId id="920" r:id="rId6"/>
    <p:sldId id="917" r:id="rId7"/>
    <p:sldId id="900" r:id="rId8"/>
    <p:sldId id="902" r:id="rId9"/>
    <p:sldId id="901" r:id="rId10"/>
    <p:sldId id="908" r:id="rId11"/>
    <p:sldId id="911" r:id="rId12"/>
    <p:sldId id="912" r:id="rId13"/>
    <p:sldId id="907" r:id="rId14"/>
    <p:sldId id="903" r:id="rId15"/>
    <p:sldId id="910" r:id="rId16"/>
    <p:sldId id="905" r:id="rId17"/>
    <p:sldId id="916" r:id="rId18"/>
    <p:sldId id="936" r:id="rId19"/>
    <p:sldId id="934" r:id="rId20"/>
    <p:sldId id="941" r:id="rId21"/>
    <p:sldId id="942" r:id="rId22"/>
    <p:sldId id="943" r:id="rId23"/>
    <p:sldId id="944" r:id="rId24"/>
    <p:sldId id="940" r:id="rId25"/>
    <p:sldId id="939" r:id="rId26"/>
    <p:sldId id="938" r:id="rId27"/>
    <p:sldId id="937" r:id="rId28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DB2BB5"/>
    <a:srgbClr val="1F497D"/>
    <a:srgbClr val="FF5050"/>
    <a:srgbClr val="FF0000"/>
    <a:srgbClr val="77AE52"/>
    <a:srgbClr val="E4F22E"/>
    <a:srgbClr val="4BF030"/>
    <a:srgbClr val="0066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99306" autoAdjust="0"/>
  </p:normalViewPr>
  <p:slideViewPr>
    <p:cSldViewPr>
      <p:cViewPr varScale="1">
        <p:scale>
          <a:sx n="83" d="100"/>
          <a:sy n="83" d="100"/>
        </p:scale>
        <p:origin x="984" y="29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8C8EB-64EE-4540-8D48-522F1DDCA2E5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CE6B7-F29D-45F1-ADAC-4D9FA1669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6CE955BF-BAD1-4118-917A-6DF3C8BD0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92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</a:rPr>
              <a:t> </a:t>
            </a:r>
            <a:fld id="{7F46EF81-57B8-4175-AFD0-74386B9B8DB6}" type="slidenum">
              <a:rPr lang="it-IT">
                <a:solidFill>
                  <a:srgbClr val="005CAB"/>
                </a:solidFill>
              </a:rPr>
              <a:pPr/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8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07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05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81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06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0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6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7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61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2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</a:rPr>
              <a:t> </a:t>
            </a:r>
            <a:fld id="{140F7E92-D3EC-4C3B-BFB3-4980EA2FF51D}" type="slidenum">
              <a:rPr lang="it-IT">
                <a:solidFill>
                  <a:srgbClr val="005CAB"/>
                </a:solidFill>
              </a:rPr>
              <a:pPr/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18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12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39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59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29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1447800" y="6553200"/>
            <a:ext cx="56388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Hartmut F.-W. Sadrozinski, 75 um LGAD, "Trento" 2016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400800"/>
            <a:ext cx="6858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A8F4D-9F11-4C3F-B199-E4FED77FD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0"/>
            <a:ext cx="6781800" cy="609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algn="ctr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ST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649" y="6541558"/>
            <a:ext cx="558151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1"/>
                </a:solidFill>
              </a:defRPr>
            </a:lvl1pPr>
          </a:lstStyle>
          <a:p>
            <a:pPr algn="l"/>
            <a:fld id="{D42BACD5-DBBC-4041-9454-70A8D25A0F7B}" type="slidenum">
              <a:rPr>
                <a:solidFill>
                  <a:srgbClr val="4F81BD"/>
                </a:solidFill>
              </a:rPr>
              <a:pPr algn="l"/>
              <a:t>‹#›</a:t>
            </a:fld>
            <a:endParaRPr dirty="0">
              <a:solidFill>
                <a:srgbClr val="4F81BD"/>
              </a:solidFill>
            </a:endParaRPr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>
            <a:off x="234340" y="914400"/>
            <a:ext cx="48431" cy="4883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2696203" y="3217440"/>
            <a:ext cx="5638800" cy="270719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061964" y="641762"/>
            <a:ext cx="536657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83183" y="76200"/>
            <a:ext cx="8860817" cy="6417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32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553200"/>
            <a:ext cx="69342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Hartmut F.-W. Sadrozinski, 75 um LGAD, "Trento" 2016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A8F4D-9F11-4C3F-B199-E4FED77F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0"/>
            <a:ext cx="6781800" cy="609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algn="ctr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1066800" y="685800"/>
            <a:ext cx="678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5684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d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Hartmut F.-W. Sadrozinski, 75 um LGAD, "Trento" 2016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A8F4D-9F11-4C3F-B199-E4FED77F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1066800" y="685800"/>
            <a:ext cx="678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11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FAC5-B623-49C4-96C2-04AF55C1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44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FAC5-B623-49C4-96C2-04AF55C1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8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12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FAC5-B623-49C4-96C2-04AF55C1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19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FAC5-B623-49C4-96C2-04AF55C1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33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FAC5-B623-49C4-96C2-04AF55C1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21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FAC5-B623-49C4-96C2-04AF55C1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60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FAC5-B623-49C4-96C2-04AF55C1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99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FAC5-B623-49C4-96C2-04AF55C1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16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FAC5-B623-49C4-96C2-04AF55C1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08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FAC5-B623-49C4-96C2-04AF55C1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3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FAC5-B623-49C4-96C2-04AF55C1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99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EA35-9EDD-41E2-AE5A-624675768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3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57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EA35-9EDD-41E2-AE5A-624675768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24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EA35-9EDD-41E2-AE5A-624675768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3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EA35-9EDD-41E2-AE5A-624675768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57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EA35-9EDD-41E2-AE5A-624675768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96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EA35-9EDD-41E2-AE5A-624675768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025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EA35-9EDD-41E2-AE5A-624675768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12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EA35-9EDD-41E2-AE5A-624675768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92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EA35-9EDD-41E2-AE5A-624675768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32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EA35-9EDD-41E2-AE5A-624675768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42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EA35-9EDD-41E2-AE5A-624675768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1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3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0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3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2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6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5000">
              <a:schemeClr val="folHlink"/>
            </a:gs>
            <a:gs pos="10000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Titolo slide</a:t>
            </a:r>
            <a:endParaRPr lang="it-I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0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>
                <a:solidFill>
                  <a:srgbClr val="000000"/>
                </a:solidFill>
                <a:latin typeface="Arial"/>
                <a:cs typeface="+mn-cs"/>
              </a:rPr>
              <a:t> </a:t>
            </a:r>
            <a:fld id="{1EAF2F00-D2B1-4248-9211-E700BF778679}" type="slidenum">
              <a:rPr lang="it-IT">
                <a:solidFill>
                  <a:srgbClr val="005CAB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>
              <a:solidFill>
                <a:srgbClr val="005CAB"/>
              </a:solidFill>
              <a:latin typeface="Arial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685800" cy="5810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04800" y="6705600"/>
            <a:ext cx="8839200" cy="1524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04800" y="0"/>
            <a:ext cx="8839200" cy="2286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srgbClr val="005CAB"/>
              </a:solidFill>
              <a:latin typeface="Times" pitchFamily="18" charset="0"/>
              <a:cs typeface="+mn-cs"/>
            </a:endParaRPr>
          </a:p>
        </p:txBody>
      </p:sp>
      <p:pic>
        <p:nvPicPr>
          <p:cNvPr id="9" name="Picture 2" descr="C:\Users\piemonte\AppData\Local\Temp\wzcd24\SRS\COLORE\MARCHI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870" y="275689"/>
            <a:ext cx="1255816" cy="5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951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Hartmut F.-W. Sadrozinski, 75 um LGAD, "Trento" 2016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85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2" r:id="rId22"/>
    <p:sldLayoutId id="2147483743" r:id="rId23"/>
    <p:sldLayoutId id="2147483757" r:id="rId24"/>
    <p:sldLayoutId id="2147483758" r:id="rId2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3FAC5-B623-49C4-96C2-04AF55C1F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2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Hartmut F.-W. Sadrozinski, 75 um LGAD, "Trento"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AEA35-9EDD-41E2-AE5A-624675768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9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391" y="0"/>
            <a:ext cx="8153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Ultra-Fast Silicon Detectors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4495800"/>
            <a:ext cx="6553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tx2"/>
                </a:solidFill>
                <a:latin typeface="Arial"/>
              </a:rPr>
              <a:t>First measurements on 75 </a:t>
            </a:r>
            <a:r>
              <a:rPr lang="en-US" sz="2400" kern="0" dirty="0" smtClean="0">
                <a:solidFill>
                  <a:schemeClr val="tx2"/>
                </a:solidFill>
                <a:latin typeface="Arial"/>
                <a:sym typeface="Symbol" panose="05050102010706020507" pitchFamily="18" charset="2"/>
              </a:rPr>
              <a:t></a:t>
            </a:r>
            <a:r>
              <a:rPr lang="en-US" sz="2400" kern="0" dirty="0" smtClean="0">
                <a:solidFill>
                  <a:schemeClr val="tx2"/>
                </a:solidFill>
                <a:latin typeface="Arial"/>
              </a:rPr>
              <a:t>m </a:t>
            </a:r>
            <a:r>
              <a:rPr lang="en-US" sz="2400" kern="0" dirty="0" smtClean="0">
                <a:solidFill>
                  <a:schemeClr val="tx2"/>
                </a:solidFill>
                <a:latin typeface="Arial"/>
              </a:rPr>
              <a:t>LGAD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2"/>
                </a:solidFill>
                <a:latin typeface="Arial"/>
              </a:rPr>
              <a:t>Contributions to UFSD time </a:t>
            </a:r>
            <a:r>
              <a:rPr lang="en-US" sz="2400" kern="0" dirty="0" smtClean="0">
                <a:solidFill>
                  <a:schemeClr val="tx2"/>
                </a:solidFill>
                <a:latin typeface="Arial"/>
              </a:rPr>
              <a:t>resolution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kern="0" dirty="0" smtClean="0">
                <a:solidFill>
                  <a:schemeClr val="tx2"/>
                </a:solidFill>
                <a:latin typeface="Arial"/>
              </a:rPr>
              <a:t>R&amp;D for ATLAS HGTD by CSM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 rot="16200000">
            <a:off x="-2696203" y="3369840"/>
            <a:ext cx="5638800" cy="270719"/>
          </a:xfrm>
        </p:spPr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691" y="1295400"/>
            <a:ext cx="8686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Hartmut F</a:t>
            </a:r>
            <a:r>
              <a:rPr lang="en-US" sz="2400" b="1" dirty="0" smtClean="0">
                <a:solidFill>
                  <a:schemeClr val="tx2"/>
                </a:solidFill>
              </a:rPr>
              <a:t>.-W</a:t>
            </a:r>
            <a:r>
              <a:rPr lang="en-US" sz="2400" b="1" dirty="0">
                <a:solidFill>
                  <a:schemeClr val="tx2"/>
                </a:solidFill>
              </a:rPr>
              <a:t>. Sadrozinski </a:t>
            </a:r>
            <a:endParaRPr lang="en-US" sz="2400" b="1" dirty="0" smtClean="0">
              <a:solidFill>
                <a:schemeClr val="tx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</a:rPr>
              <a:t>SCIPP, Univ. of California Santa Cruz, CA 95064, </a:t>
            </a:r>
            <a:r>
              <a:rPr lang="en-US" i="1" dirty="0" smtClean="0">
                <a:solidFill>
                  <a:schemeClr val="tx2"/>
                </a:solidFill>
              </a:rPr>
              <a:t>USA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22 Feb, 2016</a:t>
            </a:r>
            <a:endParaRPr lang="en-US" i="1" dirty="0">
              <a:solidFill>
                <a:schemeClr val="tx2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2"/>
                </a:solidFill>
              </a:rPr>
              <a:t>for the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chemeClr val="tx2"/>
                </a:solidFill>
              </a:rPr>
              <a:t>UFSD Group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UCSC – Torino – CNM Barcelona – IJS Ljubljana- LPNHE 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391" y="0"/>
            <a:ext cx="815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Bulk Resistivity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10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8527" y="737382"/>
            <a:ext cx="69285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l"/>
            <a:r>
              <a:rPr lang="en-US" dirty="0" smtClean="0"/>
              <a:t>Resistivity </a:t>
            </a:r>
            <a:r>
              <a:rPr lang="en-US" dirty="0"/>
              <a:t>0.1 - 10 </a:t>
            </a:r>
            <a:r>
              <a:rPr lang="en-US" dirty="0" smtClean="0"/>
              <a:t>kΩ-cm</a:t>
            </a:r>
            <a:endParaRPr lang="en-US" sz="1200" dirty="0"/>
          </a:p>
          <a:p>
            <a:pPr algn="l"/>
            <a:r>
              <a:rPr lang="en-US" dirty="0"/>
              <a:t>Low-resistivity bulk (100 Ω-cm) generates high field at the junction</a:t>
            </a:r>
            <a:endParaRPr lang="en-US" sz="1200" dirty="0"/>
          </a:p>
          <a:p>
            <a:pPr algn="l"/>
            <a:r>
              <a:rPr lang="en-US" dirty="0"/>
              <a:t>(about ½ what is needed for LGAD). </a:t>
            </a:r>
            <a:endParaRPr lang="en-US" sz="1200" dirty="0"/>
          </a:p>
          <a:p>
            <a:pPr algn="l"/>
            <a:r>
              <a:rPr lang="en-US" dirty="0"/>
              <a:t>Only half needs to be supplied by p+ multiplication </a:t>
            </a:r>
            <a:r>
              <a:rPr lang="en-US" dirty="0" smtClean="0"/>
              <a:t>layer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2" y="2100263"/>
            <a:ext cx="4584700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62600" y="3486268"/>
            <a:ext cx="358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Observe remarkable bias reach in low-resistivity LGAD</a:t>
            </a:r>
          </a:p>
          <a:p>
            <a:pPr algn="l"/>
            <a:r>
              <a:rPr lang="en-US" dirty="0" smtClean="0"/>
              <a:t> We </a:t>
            </a:r>
            <a:r>
              <a:rPr lang="en-US" dirty="0"/>
              <a:t>are operating </a:t>
            </a:r>
            <a:endParaRPr lang="en-US" dirty="0" smtClean="0"/>
          </a:p>
          <a:p>
            <a:pPr algn="l"/>
            <a:r>
              <a:rPr lang="en-US" dirty="0" smtClean="0"/>
              <a:t>50 </a:t>
            </a:r>
            <a:r>
              <a:rPr lang="en-US" dirty="0" smtClean="0">
                <a:sym typeface="Symbol" panose="05050102010706020507" pitchFamily="18" charset="2"/>
              </a:rPr>
              <a:t></a:t>
            </a:r>
            <a:r>
              <a:rPr lang="en-US" dirty="0" smtClean="0"/>
              <a:t>m </a:t>
            </a:r>
            <a:r>
              <a:rPr lang="en-US" dirty="0" smtClean="0"/>
              <a:t>&amp; </a:t>
            </a:r>
            <a:r>
              <a:rPr lang="en-US" dirty="0" smtClean="0"/>
              <a:t>70 </a:t>
            </a:r>
            <a:r>
              <a:rPr lang="en-US" dirty="0" smtClean="0">
                <a:sym typeface="Symbol" panose="05050102010706020507" pitchFamily="18" charset="2"/>
              </a:rPr>
              <a:t></a:t>
            </a:r>
            <a:r>
              <a:rPr lang="en-US" dirty="0" smtClean="0"/>
              <a:t>m </a:t>
            </a:r>
            <a:r>
              <a:rPr lang="en-US" dirty="0"/>
              <a:t>epi </a:t>
            </a:r>
            <a:r>
              <a:rPr lang="en-US" dirty="0" smtClean="0"/>
              <a:t>sensors </a:t>
            </a:r>
          </a:p>
          <a:p>
            <a:pPr algn="l"/>
            <a:r>
              <a:rPr lang="en-US" dirty="0" smtClean="0"/>
              <a:t>with 100 </a:t>
            </a:r>
            <a:r>
              <a:rPr lang="en-US" dirty="0"/>
              <a:t>Ω-cm bulk </a:t>
            </a:r>
            <a:endParaRPr lang="en-US" dirty="0" smtClean="0"/>
          </a:p>
          <a:p>
            <a:pPr algn="l"/>
            <a:r>
              <a:rPr lang="en-US" dirty="0" smtClean="0"/>
              <a:t>at </a:t>
            </a:r>
            <a:r>
              <a:rPr lang="en-US" dirty="0"/>
              <a:t>650 V bias</a:t>
            </a:r>
            <a:r>
              <a:rPr lang="en-US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78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391" y="0"/>
            <a:ext cx="815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E-field in LGAD bulk adds to the “gain field”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11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" y="1828800"/>
            <a:ext cx="3847825" cy="36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737382"/>
            <a:ext cx="74799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b="1" dirty="0" smtClean="0"/>
              <a:t>Low-resistivity bulk (100 </a:t>
            </a:r>
            <a:r>
              <a:rPr lang="el-GR" b="1" dirty="0" smtClean="0"/>
              <a:t>Ω</a:t>
            </a:r>
            <a:r>
              <a:rPr lang="en-US" b="1" dirty="0" smtClean="0"/>
              <a:t>-cm) generates high field at the junction</a:t>
            </a:r>
          </a:p>
          <a:p>
            <a:pPr algn="l"/>
            <a:r>
              <a:rPr lang="de-DE" b="1" dirty="0" smtClean="0"/>
              <a:t>(about ½ what is needed for LGAD). </a:t>
            </a:r>
          </a:p>
          <a:p>
            <a:pPr algn="l"/>
            <a:r>
              <a:rPr lang="de-DE" b="1" dirty="0" smtClean="0"/>
              <a:t>Only 1/2 is supplied by p+ multiplication layer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57" y="1828800"/>
            <a:ext cx="399103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78643" y="5599093"/>
            <a:ext cx="74795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Near-term: </a:t>
            </a:r>
            <a:r>
              <a:rPr lang="en-US" sz="2000" dirty="0" smtClean="0"/>
              <a:t>thin </a:t>
            </a:r>
            <a:r>
              <a:rPr lang="en-US" sz="2000" dirty="0"/>
              <a:t>4” </a:t>
            </a:r>
            <a:r>
              <a:rPr lang="en-US" sz="2000" dirty="0" smtClean="0"/>
              <a:t>wafers at CNM</a:t>
            </a:r>
            <a:endParaRPr lang="en-GB" sz="2000" dirty="0"/>
          </a:p>
          <a:p>
            <a:pPr algn="l"/>
            <a:r>
              <a:rPr lang="en-GB" dirty="0"/>
              <a:t>	</a:t>
            </a:r>
            <a:r>
              <a:rPr lang="en-GB" b="1" dirty="0"/>
              <a:t>SOI</a:t>
            </a:r>
            <a:r>
              <a:rPr lang="en-GB" dirty="0"/>
              <a:t> </a:t>
            </a:r>
            <a:r>
              <a:rPr lang="en-GB" dirty="0" smtClean="0"/>
              <a:t>100 </a:t>
            </a:r>
            <a:r>
              <a:rPr lang="en-GB" dirty="0" smtClean="0">
                <a:sym typeface="Symbol" panose="05050102010706020507" pitchFamily="18" charset="2"/>
              </a:rPr>
              <a:t></a:t>
            </a:r>
            <a:r>
              <a:rPr lang="en-GB" dirty="0" smtClean="0"/>
              <a:t>m </a:t>
            </a:r>
            <a:r>
              <a:rPr lang="en-GB" dirty="0"/>
              <a:t>&amp; </a:t>
            </a:r>
            <a:r>
              <a:rPr lang="en-GB" dirty="0" smtClean="0"/>
              <a:t>150 </a:t>
            </a:r>
            <a:r>
              <a:rPr lang="en-GB" dirty="0" smtClean="0">
                <a:sym typeface="Symbol" panose="05050102010706020507" pitchFamily="18" charset="2"/>
              </a:rPr>
              <a:t></a:t>
            </a:r>
            <a:r>
              <a:rPr lang="en-GB" dirty="0" smtClean="0"/>
              <a:t>m </a:t>
            </a:r>
            <a:r>
              <a:rPr lang="en-GB" dirty="0"/>
              <a:t>&gt; </a:t>
            </a:r>
            <a:r>
              <a:rPr lang="en-GB" dirty="0" smtClean="0"/>
              <a:t>5 k</a:t>
            </a:r>
            <a:r>
              <a:rPr lang="en-US" dirty="0"/>
              <a:t>Ω-cm </a:t>
            </a:r>
            <a:endParaRPr lang="en-GB" dirty="0"/>
          </a:p>
          <a:p>
            <a:pPr algn="l"/>
            <a:r>
              <a:rPr lang="en-GB" dirty="0"/>
              <a:t>	</a:t>
            </a:r>
            <a:r>
              <a:rPr lang="en-GB" b="1" dirty="0" smtClean="0"/>
              <a:t>Epi   </a:t>
            </a:r>
            <a:r>
              <a:rPr lang="en-US" dirty="0" smtClean="0"/>
              <a:t>50 </a:t>
            </a:r>
            <a:r>
              <a:rPr lang="en-US" dirty="0" smtClean="0">
                <a:sym typeface="Symbol" panose="05050102010706020507" pitchFamily="18" charset="2"/>
              </a:rPr>
              <a:t></a:t>
            </a:r>
            <a:r>
              <a:rPr lang="en-US" dirty="0" smtClean="0"/>
              <a:t>m 100 Ω-cm</a:t>
            </a:r>
            <a:r>
              <a:rPr lang="en-US" dirty="0" smtClean="0"/>
              <a:t>; </a:t>
            </a:r>
            <a:r>
              <a:rPr lang="en-US" dirty="0" smtClean="0"/>
              <a:t>75</a:t>
            </a:r>
            <a:r>
              <a:rPr lang="en-US" dirty="0" smtClean="0">
                <a:sym typeface="Symbol" panose="05050102010706020507" pitchFamily="18" charset="2"/>
              </a:rPr>
              <a:t></a:t>
            </a:r>
            <a:r>
              <a:rPr lang="en-US" dirty="0" smtClean="0"/>
              <a:t>m, 100 Ω-cm</a:t>
            </a:r>
            <a:r>
              <a:rPr lang="en-US" dirty="0" smtClean="0"/>
              <a:t>; </a:t>
            </a:r>
            <a:r>
              <a:rPr lang="en-US" dirty="0" smtClean="0"/>
              <a:t>110 </a:t>
            </a:r>
            <a:r>
              <a:rPr lang="en-US" dirty="0" smtClean="0">
                <a:sym typeface="Symbol" panose="05050102010706020507" pitchFamily="18" charset="2"/>
              </a:rPr>
              <a:t></a:t>
            </a:r>
            <a:r>
              <a:rPr lang="en-US" dirty="0" smtClean="0"/>
              <a:t>m, 600 Ω-cm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9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 rot="16200000">
            <a:off x="-2696203" y="3369840"/>
            <a:ext cx="5638800" cy="270719"/>
          </a:xfrm>
        </p:spPr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6674" y="76200"/>
            <a:ext cx="3701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Landau Fluctuations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1" y="762000"/>
            <a:ext cx="3867509" cy="265364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1524000"/>
            <a:ext cx="35847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/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Beam Tests show that we can correct for time walk.</a:t>
            </a:r>
          </a:p>
          <a:p>
            <a:pPr lvl="0" algn="l" eaLnBrk="0" hangingPunct="0"/>
            <a:endParaRPr lang="en-US" altLang="en-US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l" eaLnBrk="0" hangingPunct="0"/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So assuming we can beat the time jitter with lower noise and higher gain, Landau fluctuations become the time resolution floor which we can’t go below.</a:t>
            </a:r>
          </a:p>
          <a:p>
            <a:pPr lvl="0" algn="l" eaLnBrk="0" hangingPunct="0"/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They depend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on the sensors thickness,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independent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of the gain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</a:p>
          <a:p>
            <a:pPr lvl="0" algn="l" eaLnBrk="0" hangingPunct="0"/>
            <a:endParaRPr lang="en-US" alt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l" eaLnBrk="0" hangingPunct="0"/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Both thin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sensors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and low threshold are required for good timing resolution:</a:t>
            </a:r>
          </a:p>
          <a:p>
            <a:pPr lvl="0" algn="l" eaLnBrk="0" hangingPunct="0"/>
            <a:endParaRPr lang="en-US" altLang="en-US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l" eaLnBrk="0" hangingPunct="0"/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Another reason to develop low-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noise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amplifiers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r="2652" b="5378"/>
          <a:stretch/>
        </p:blipFill>
        <p:spPr bwMode="auto">
          <a:xfrm>
            <a:off x="609599" y="3659326"/>
            <a:ext cx="4968899" cy="312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13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 rot="16200000">
            <a:off x="-2696203" y="3369840"/>
            <a:ext cx="5638800" cy="270719"/>
          </a:xfrm>
        </p:spPr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691" y="709592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l"/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Cell size dimension 2-5 mm</a:t>
            </a:r>
            <a:endParaRPr lang="en-US" sz="1200" dirty="0"/>
          </a:p>
          <a:p>
            <a:pPr algn="l"/>
            <a:r>
              <a:rPr lang="en-US" dirty="0"/>
              <a:t>Need gain, need small detector sizes to get to </a:t>
            </a:r>
            <a:r>
              <a:rPr lang="en-US" dirty="0" smtClean="0"/>
              <a:t>sufficient </a:t>
            </a:r>
            <a:r>
              <a:rPr lang="en-US" i="1" dirty="0" err="1" smtClean="0"/>
              <a:t>dV</a:t>
            </a:r>
            <a:r>
              <a:rPr lang="en-US" i="1" dirty="0" smtClean="0"/>
              <a:t>/</a:t>
            </a:r>
            <a:r>
              <a:rPr lang="en-US" i="1" dirty="0" err="1" smtClean="0"/>
              <a:t>dt</a:t>
            </a:r>
            <a:r>
              <a:rPr lang="en-US" dirty="0"/>
              <a:t> </a:t>
            </a:r>
            <a:r>
              <a:rPr lang="en-US" dirty="0" smtClean="0"/>
              <a:t>Into </a:t>
            </a:r>
            <a:r>
              <a:rPr lang="en-US" dirty="0" smtClean="0"/>
              <a:t>50 Ω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26983" y="76200"/>
            <a:ext cx="166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Cell Size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4602163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67592"/>
            <a:ext cx="3624099" cy="302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9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 rot="16200000">
            <a:off x="-2696203" y="3369840"/>
            <a:ext cx="5638800" cy="270719"/>
          </a:xfrm>
        </p:spPr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5227" y="762000"/>
            <a:ext cx="7410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Lowering the amplifier input impedance allows higher slope </a:t>
            </a:r>
            <a:r>
              <a:rPr lang="en-US" i="1" dirty="0" err="1" smtClean="0">
                <a:solidFill>
                  <a:schemeClr val="tx2"/>
                </a:solidFill>
              </a:rPr>
              <a:t>dV</a:t>
            </a:r>
            <a:r>
              <a:rPr lang="en-US" i="1" dirty="0" smtClean="0">
                <a:solidFill>
                  <a:schemeClr val="tx2"/>
                </a:solidFill>
              </a:rPr>
              <a:t>/</a:t>
            </a:r>
            <a:r>
              <a:rPr lang="en-US" i="1" dirty="0" err="1" smtClean="0">
                <a:solidFill>
                  <a:schemeClr val="tx2"/>
                </a:solidFill>
              </a:rPr>
              <a:t>dt.</a:t>
            </a:r>
            <a:endParaRPr lang="en-US" i="1" dirty="0" smtClean="0">
              <a:solidFill>
                <a:schemeClr val="tx2"/>
              </a:solidFill>
            </a:endParaRP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We need to </a:t>
            </a:r>
            <a:r>
              <a:rPr lang="en-US" dirty="0" smtClean="0">
                <a:solidFill>
                  <a:schemeClr val="tx2"/>
                </a:solidFill>
              </a:rPr>
              <a:t>ascertain </a:t>
            </a:r>
            <a:r>
              <a:rPr lang="en-US" dirty="0" smtClean="0">
                <a:solidFill>
                  <a:schemeClr val="tx2"/>
                </a:solidFill>
              </a:rPr>
              <a:t>that the noise scales exactly, too.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2547" y="76200"/>
            <a:ext cx="6778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Impedance </a:t>
            </a:r>
            <a:r>
              <a:rPr lang="en-US" sz="2800" b="1" dirty="0">
                <a:solidFill>
                  <a:schemeClr val="tx2"/>
                </a:solidFill>
              </a:rPr>
              <a:t>at </a:t>
            </a:r>
            <a:r>
              <a:rPr lang="en-US" sz="2800" b="1" dirty="0" smtClean="0">
                <a:solidFill>
                  <a:schemeClr val="tx2"/>
                </a:solidFill>
              </a:rPr>
              <a:t>Amplifier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en-US" sz="2800" b="1" dirty="0" smtClean="0">
                <a:solidFill>
                  <a:schemeClr val="tx2"/>
                </a:solidFill>
              </a:rPr>
              <a:t>nput </a:t>
            </a:r>
            <a:r>
              <a:rPr lang="en-US" sz="2800" b="1" dirty="0">
                <a:solidFill>
                  <a:schemeClr val="tx2"/>
                </a:solidFill>
              </a:rPr>
              <a:t>20 – </a:t>
            </a:r>
            <a:r>
              <a:rPr lang="en-US" sz="2800" b="1" dirty="0" smtClean="0">
                <a:solidFill>
                  <a:schemeClr val="tx2"/>
                </a:solidFill>
              </a:rPr>
              <a:t>50 </a:t>
            </a:r>
            <a:r>
              <a:rPr lang="el-GR" sz="2800" b="1" dirty="0" smtClean="0">
                <a:solidFill>
                  <a:schemeClr val="tx2"/>
                </a:solidFill>
              </a:rPr>
              <a:t>Ω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524001"/>
            <a:ext cx="3620728" cy="283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928" y="2667000"/>
            <a:ext cx="460216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2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15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3183" y="0"/>
            <a:ext cx="8860817" cy="641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WF2 Simulation: Radiation Damage (Trapping)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84211" y="6472507"/>
            <a:ext cx="510698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kumimoji="0" lang="en-US" altLang="en-US" sz="1200" dirty="0" err="1" smtClean="0">
                <a:solidFill>
                  <a:schemeClr val="tx2"/>
                </a:solidFill>
              </a:rPr>
              <a:t>Weightfield</a:t>
            </a:r>
            <a:r>
              <a:rPr kumimoji="0" lang="en-US" altLang="en-US" sz="1200" dirty="0" smtClean="0">
                <a:solidFill>
                  <a:schemeClr val="tx2"/>
                </a:solidFill>
              </a:rPr>
              <a:t> 2 (WF2) Implementation and Simulation: Bianca </a:t>
            </a:r>
            <a:r>
              <a:rPr kumimoji="0" lang="en-US" altLang="en-US" sz="1200" dirty="0" err="1" smtClean="0">
                <a:solidFill>
                  <a:schemeClr val="tx2"/>
                </a:solidFill>
              </a:rPr>
              <a:t>Baldassari</a:t>
            </a:r>
            <a:r>
              <a:rPr kumimoji="0" lang="en-US" altLang="en-US" sz="1200" dirty="0" smtClean="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14400" y="1295400"/>
            <a:ext cx="2895600" cy="1759163"/>
            <a:chOff x="4195139" y="838200"/>
            <a:chExt cx="4339261" cy="1926476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5" r="1969" b="2913"/>
            <a:stretch/>
          </p:blipFill>
          <p:spPr bwMode="auto">
            <a:xfrm>
              <a:off x="4195139" y="838200"/>
              <a:ext cx="4339261" cy="187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705600" y="2191693"/>
              <a:ext cx="1475440" cy="5729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400" b="1" dirty="0" smtClean="0"/>
                <a:t>300 µm</a:t>
              </a:r>
              <a:r>
                <a:rPr lang="en-US" altLang="en-US" sz="1400" b="1" dirty="0"/>
                <a:t>, </a:t>
              </a:r>
              <a:endParaRPr lang="en-US" altLang="en-US" sz="1400" b="1" dirty="0" smtClean="0"/>
            </a:p>
            <a:p>
              <a:pPr algn="l"/>
              <a:r>
                <a:rPr lang="en-US" altLang="en-US" sz="1400" b="1" dirty="0" smtClean="0"/>
                <a:t>Gain = 10</a:t>
              </a:r>
              <a:endParaRPr lang="en-US" altLang="en-US" sz="1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67400" y="1219200"/>
            <a:ext cx="2667000" cy="1860226"/>
            <a:chOff x="4818856" y="3831842"/>
            <a:chExt cx="2940131" cy="2315345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856" y="3831842"/>
              <a:ext cx="2895600" cy="23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6346825" y="5470983"/>
              <a:ext cx="1412162" cy="433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l"/>
              <a:r>
                <a:rPr kumimoji="0" lang="en-US" altLang="en-US" sz="1400" b="1" dirty="0" smtClean="0"/>
                <a:t>50µm, </a:t>
              </a:r>
            </a:p>
            <a:p>
              <a:pPr algn="l"/>
              <a:r>
                <a:rPr kumimoji="0" lang="en-US" altLang="en-US" sz="1400" b="1" dirty="0" smtClean="0"/>
                <a:t>Gain=10</a:t>
              </a:r>
            </a:p>
          </p:txBody>
        </p:sp>
      </p:grp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567734" y="3009123"/>
            <a:ext cx="792524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1400" b="1" dirty="0" smtClean="0">
                <a:solidFill>
                  <a:schemeClr val="tx2"/>
                </a:solidFill>
              </a:rPr>
              <a:t>The rising edge of thin </a:t>
            </a:r>
            <a:r>
              <a:rPr lang="en-US" sz="1400" b="1" dirty="0">
                <a:solidFill>
                  <a:schemeClr val="tx2"/>
                </a:solidFill>
              </a:rPr>
              <a:t>sensors </a:t>
            </a:r>
            <a:r>
              <a:rPr lang="en-US" sz="1400" b="1" dirty="0" smtClean="0">
                <a:solidFill>
                  <a:schemeClr val="tx2"/>
                </a:solidFill>
              </a:rPr>
              <a:t>is essentially insensitive </a:t>
            </a:r>
            <a:r>
              <a:rPr lang="en-US" sz="1400" b="1" dirty="0">
                <a:solidFill>
                  <a:schemeClr val="tx2"/>
                </a:solidFill>
              </a:rPr>
              <a:t>to </a:t>
            </a:r>
            <a:r>
              <a:rPr lang="en-US" sz="1400" b="1" dirty="0" smtClean="0">
                <a:solidFill>
                  <a:schemeClr val="tx2"/>
                </a:solidFill>
              </a:rPr>
              <a:t>trapping: good for timing! 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567734" y="714086"/>
            <a:ext cx="8034636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kumimoji="0" lang="en-US" altLang="en-US" sz="1600" b="1" dirty="0" smtClean="0">
                <a:solidFill>
                  <a:schemeClr val="tx2"/>
                </a:solidFill>
              </a:rPr>
              <a:t>Effect of trapping in thick and thin detectors at large </a:t>
            </a:r>
            <a:r>
              <a:rPr kumimoji="0" lang="en-US" altLang="en-US" sz="1600" b="1" dirty="0" err="1" smtClean="0">
                <a:solidFill>
                  <a:schemeClr val="tx2"/>
                </a:solidFill>
              </a:rPr>
              <a:t>fluences</a:t>
            </a:r>
            <a:r>
              <a:rPr kumimoji="0" lang="en-US" altLang="en-US" sz="1600" b="1" dirty="0" smtClean="0">
                <a:solidFill>
                  <a:schemeClr val="tx2"/>
                </a:solidFill>
              </a:rPr>
              <a:t> is different since the trapping distance is ~ </a:t>
            </a:r>
            <a:r>
              <a:rPr kumimoji="0" lang="en-US" altLang="en-US" sz="1600" b="1" dirty="0">
                <a:solidFill>
                  <a:schemeClr val="tx2"/>
                </a:solidFill>
              </a:rPr>
              <a:t>50 </a:t>
            </a:r>
            <a:r>
              <a:rPr kumimoji="0" lang="en-US" altLang="en-US" sz="1600" b="1" dirty="0" smtClean="0">
                <a:solidFill>
                  <a:schemeClr val="tx2"/>
                </a:solidFill>
              </a:rPr>
              <a:t>µm.  </a:t>
            </a: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520289" y="3360266"/>
            <a:ext cx="8455050" cy="311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endParaRPr kumimoji="0" lang="en-US" altLang="en-US" sz="1600" dirty="0" smtClean="0">
              <a:solidFill>
                <a:schemeClr val="tx2"/>
              </a:solidFill>
            </a:endParaRPr>
          </a:p>
          <a:p>
            <a:pPr algn="l"/>
            <a:endParaRPr kumimoji="0" lang="en-US" altLang="en-US" sz="1600" dirty="0">
              <a:solidFill>
                <a:schemeClr val="tx2"/>
              </a:solidFill>
            </a:endParaRPr>
          </a:p>
          <a:p>
            <a:pPr algn="l"/>
            <a:r>
              <a:rPr kumimoji="0" lang="en-US" altLang="en-US" sz="1600" dirty="0" smtClean="0">
                <a:solidFill>
                  <a:schemeClr val="tx2"/>
                </a:solidFill>
              </a:rPr>
              <a:t>Trapping:</a:t>
            </a:r>
          </a:p>
          <a:p>
            <a:pPr algn="l"/>
            <a:r>
              <a:rPr kumimoji="0" lang="en-US" altLang="en-US" sz="1600" dirty="0" smtClean="0">
                <a:solidFill>
                  <a:schemeClr val="tx2"/>
                </a:solidFill>
              </a:rPr>
              <a:t>Degradation of pulse height in 4*10</a:t>
            </a:r>
            <a:r>
              <a:rPr kumimoji="0" lang="en-US" altLang="en-US" sz="1600" baseline="30000" dirty="0" smtClean="0">
                <a:solidFill>
                  <a:schemeClr val="tx2"/>
                </a:solidFill>
              </a:rPr>
              <a:t>15</a:t>
            </a:r>
            <a:r>
              <a:rPr kumimoji="0" lang="en-US" altLang="en-US" sz="1600" dirty="0" smtClean="0">
                <a:solidFill>
                  <a:schemeClr val="tx2"/>
                </a:solidFill>
              </a:rPr>
              <a:t> </a:t>
            </a:r>
            <a:r>
              <a:rPr kumimoji="0" lang="en-US" altLang="en-US" sz="1600" dirty="0" err="1" smtClean="0">
                <a:solidFill>
                  <a:schemeClr val="tx2"/>
                </a:solidFill>
              </a:rPr>
              <a:t>neq</a:t>
            </a:r>
            <a:r>
              <a:rPr kumimoji="0" lang="en-US" altLang="en-US" sz="1600" dirty="0" smtClean="0">
                <a:solidFill>
                  <a:schemeClr val="tx2"/>
                </a:solidFill>
              </a:rPr>
              <a:t>/cm</a:t>
            </a:r>
            <a:r>
              <a:rPr kumimoji="0" lang="en-US" altLang="en-US" sz="1600" baseline="30000" dirty="0" smtClean="0">
                <a:solidFill>
                  <a:schemeClr val="tx2"/>
                </a:solidFill>
              </a:rPr>
              <a:t>2</a:t>
            </a:r>
          </a:p>
          <a:p>
            <a:pPr algn="l"/>
            <a:r>
              <a:rPr kumimoji="0" lang="en-US" altLang="en-US" sz="1600" dirty="0" smtClean="0">
                <a:solidFill>
                  <a:schemeClr val="tx2"/>
                </a:solidFill>
              </a:rPr>
              <a:t>down to ~ 20% for </a:t>
            </a:r>
            <a:r>
              <a:rPr kumimoji="0" lang="en-US" altLang="en-US" sz="1600" dirty="0">
                <a:solidFill>
                  <a:schemeClr val="tx2"/>
                </a:solidFill>
              </a:rPr>
              <a:t>300 µm </a:t>
            </a:r>
            <a:r>
              <a:rPr kumimoji="0" lang="en-US" altLang="en-US" sz="1600" dirty="0" smtClean="0">
                <a:solidFill>
                  <a:schemeClr val="tx2"/>
                </a:solidFill>
              </a:rPr>
              <a:t>LGAD</a:t>
            </a:r>
          </a:p>
          <a:p>
            <a:pPr algn="l"/>
            <a:r>
              <a:rPr kumimoji="0" lang="en-US" altLang="en-US" sz="1600" dirty="0" smtClean="0">
                <a:solidFill>
                  <a:schemeClr val="tx2"/>
                </a:solidFill>
              </a:rPr>
              <a:t>down to ~ 50% for 50 </a:t>
            </a:r>
            <a:r>
              <a:rPr kumimoji="0" lang="en-US" altLang="en-US" sz="1600" dirty="0">
                <a:solidFill>
                  <a:schemeClr val="tx2"/>
                </a:solidFill>
              </a:rPr>
              <a:t>µm </a:t>
            </a:r>
            <a:r>
              <a:rPr kumimoji="0" lang="en-US" altLang="en-US" sz="1600" dirty="0" smtClean="0">
                <a:solidFill>
                  <a:schemeClr val="tx2"/>
                </a:solidFill>
              </a:rPr>
              <a:t>LGAD</a:t>
            </a:r>
          </a:p>
          <a:p>
            <a:pPr algn="l"/>
            <a:endParaRPr kumimoji="0" lang="en-US" altLang="en-US" sz="1600" dirty="0" smtClean="0">
              <a:solidFill>
                <a:schemeClr val="tx2"/>
              </a:solidFill>
            </a:endParaRPr>
          </a:p>
          <a:p>
            <a:pPr algn="l"/>
            <a:endParaRPr kumimoji="0" lang="en-US" altLang="en-US" sz="1600" dirty="0" smtClean="0">
              <a:solidFill>
                <a:schemeClr val="tx2"/>
              </a:solidFill>
            </a:endParaRPr>
          </a:p>
          <a:p>
            <a:pPr algn="l"/>
            <a:endParaRPr kumimoji="0" lang="en-US" altLang="en-US" sz="1600" dirty="0" smtClean="0">
              <a:solidFill>
                <a:schemeClr val="tx2"/>
              </a:solidFill>
            </a:endParaRPr>
          </a:p>
          <a:p>
            <a:pPr algn="l"/>
            <a:r>
              <a:rPr kumimoji="0" lang="en-US" altLang="en-US" sz="1600" dirty="0">
                <a:solidFill>
                  <a:schemeClr val="tx2"/>
                </a:solidFill>
              </a:rPr>
              <a:t>An additional effect resulting in a decrease in gain beyond trapping has been reported in 300 µm LGADs and </a:t>
            </a:r>
            <a:r>
              <a:rPr kumimoji="0" lang="en-US" altLang="en-US" sz="1600" dirty="0" smtClean="0">
                <a:solidFill>
                  <a:schemeClr val="tx2"/>
                </a:solidFill>
              </a:rPr>
              <a:t>is being investigated on 50 </a:t>
            </a:r>
            <a:r>
              <a:rPr kumimoji="0" lang="en-US" altLang="en-US" sz="1600" dirty="0">
                <a:solidFill>
                  <a:schemeClr val="tx2"/>
                </a:solidFill>
              </a:rPr>
              <a:t>µm </a:t>
            </a:r>
            <a:r>
              <a:rPr kumimoji="0" lang="en-US" altLang="en-US" sz="1600" dirty="0" smtClean="0">
                <a:solidFill>
                  <a:schemeClr val="tx2"/>
                </a:solidFill>
              </a:rPr>
              <a:t>LGAD. </a:t>
            </a:r>
          </a:p>
          <a:p>
            <a:pPr algn="l"/>
            <a:r>
              <a:rPr kumimoji="0" lang="en-US" altLang="en-US" sz="1600" dirty="0">
                <a:solidFill>
                  <a:schemeClr val="tx2"/>
                </a:solidFill>
              </a:rPr>
              <a:t>Investigate restoring gain loss after irradiation with increasing the bias voltage.</a:t>
            </a:r>
          </a:p>
          <a:p>
            <a:pPr algn="l"/>
            <a:r>
              <a:rPr kumimoji="0" lang="en-US" altLang="en-US" sz="1600" dirty="0">
                <a:solidFill>
                  <a:schemeClr val="tx2"/>
                </a:solidFill>
              </a:rPr>
              <a:t>Pursue program to improve radiation tolerance by replacing Boron with Gallium</a:t>
            </a:r>
            <a:r>
              <a:rPr kumimoji="0" lang="en-US" altLang="en-US" sz="1600" dirty="0" smtClean="0">
                <a:solidFill>
                  <a:schemeClr val="tx2"/>
                </a:solidFill>
              </a:rPr>
              <a:t>.</a:t>
            </a:r>
            <a:endParaRPr kumimoji="0" lang="en-US" altLang="en-US" sz="1600" dirty="0">
              <a:solidFill>
                <a:schemeClr val="tx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68236"/>
            <a:ext cx="3962400" cy="186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886200" y="1295400"/>
            <a:ext cx="1752600" cy="171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kumimoji="0" lang="en-US" altLang="en-US" sz="1400" b="1" dirty="0" smtClean="0">
                <a:solidFill>
                  <a:schemeClr val="tx2"/>
                </a:solidFill>
              </a:rPr>
              <a:t>Effect of </a:t>
            </a:r>
            <a:r>
              <a:rPr kumimoji="0" lang="en-US" altLang="en-US" sz="1400" b="1" dirty="0">
                <a:solidFill>
                  <a:schemeClr val="tx2"/>
                </a:solidFill>
              </a:rPr>
              <a:t>t</a:t>
            </a:r>
            <a:r>
              <a:rPr kumimoji="0" lang="en-US" altLang="en-US" sz="1400" b="1" dirty="0" smtClean="0">
                <a:solidFill>
                  <a:schemeClr val="tx2"/>
                </a:solidFill>
              </a:rPr>
              <a:t>rapping: </a:t>
            </a:r>
          </a:p>
          <a:p>
            <a:pPr algn="l"/>
            <a:r>
              <a:rPr kumimoji="0" lang="en-US" altLang="en-US" sz="1400" b="1" dirty="0" smtClean="0">
                <a:solidFill>
                  <a:schemeClr val="tx2"/>
                </a:solidFill>
              </a:rPr>
              <a:t>gain holes disappear,</a:t>
            </a:r>
          </a:p>
          <a:p>
            <a:pPr algn="l"/>
            <a:r>
              <a:rPr kumimoji="0" lang="en-US" altLang="en-US" sz="1400" b="1" dirty="0" smtClean="0">
                <a:solidFill>
                  <a:schemeClr val="tx2"/>
                </a:solidFill>
              </a:rPr>
              <a:t>looks like a change in gain</a:t>
            </a:r>
            <a:endParaRPr kumimoji="0" lang="en-US" altLang="en-US" sz="1600" dirty="0" smtClean="0">
              <a:solidFill>
                <a:schemeClr val="tx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86000" y="2057400"/>
            <a:ext cx="1600200" cy="9486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5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391" y="0"/>
            <a:ext cx="815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solidFill>
                  <a:schemeClr val="tx2"/>
                </a:solidFill>
              </a:rPr>
              <a:t>Sentaurus</a:t>
            </a:r>
            <a:r>
              <a:rPr lang="en-GB" sz="2800" b="1" dirty="0" smtClean="0">
                <a:solidFill>
                  <a:schemeClr val="tx2"/>
                </a:solidFill>
              </a:rPr>
              <a:t> Simulations (Julie Segal, SLAC)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16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1" y="1621830"/>
            <a:ext cx="3562383" cy="258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6559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LGAD #1 (low gain) </a:t>
            </a:r>
            <a:r>
              <a:rPr lang="en-US" dirty="0" smtClean="0">
                <a:solidFill>
                  <a:schemeClr val="tx2"/>
                </a:solidFill>
              </a:rPr>
              <a:t>50 </a:t>
            </a:r>
            <a:r>
              <a:rPr lang="en-US" dirty="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US" dirty="0" smtClean="0">
                <a:solidFill>
                  <a:schemeClr val="tx2"/>
                </a:solidFill>
              </a:rPr>
              <a:t>m </a:t>
            </a:r>
            <a:r>
              <a:rPr lang="en-US" dirty="0">
                <a:solidFill>
                  <a:schemeClr val="tx2"/>
                </a:solidFill>
              </a:rPr>
              <a:t>thick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 Current </a:t>
            </a:r>
            <a:r>
              <a:rPr lang="en-US" i="1" dirty="0">
                <a:solidFill>
                  <a:schemeClr val="tx2"/>
                </a:solidFill>
              </a:rPr>
              <a:t>vs</a:t>
            </a:r>
            <a:r>
              <a:rPr lang="en-US" dirty="0">
                <a:solidFill>
                  <a:schemeClr val="tx2"/>
                </a:solidFill>
              </a:rPr>
              <a:t>. Time for </a:t>
            </a:r>
            <a:r>
              <a:rPr lang="en-US" dirty="0" smtClean="0">
                <a:solidFill>
                  <a:schemeClr val="tx2"/>
                </a:solidFill>
              </a:rPr>
              <a:t>1 MIP @ 100 V </a:t>
            </a:r>
            <a:r>
              <a:rPr lang="en-US" dirty="0">
                <a:solidFill>
                  <a:schemeClr val="tx2"/>
                </a:solidFill>
              </a:rPr>
              <a:t>Bias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No radiation, 1e14, 5e14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91" y="1596430"/>
            <a:ext cx="3458035" cy="257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17691" y="6559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LGAD #3 (high gain) </a:t>
            </a:r>
            <a:r>
              <a:rPr lang="en-US" dirty="0" smtClean="0">
                <a:solidFill>
                  <a:schemeClr val="tx2"/>
                </a:solidFill>
              </a:rPr>
              <a:t>50 </a:t>
            </a:r>
            <a:r>
              <a:rPr lang="en-US" dirty="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US" dirty="0" smtClean="0">
                <a:solidFill>
                  <a:schemeClr val="tx2"/>
                </a:solidFill>
              </a:rPr>
              <a:t>m </a:t>
            </a:r>
            <a:r>
              <a:rPr lang="en-US" dirty="0">
                <a:solidFill>
                  <a:schemeClr val="tx2"/>
                </a:solidFill>
              </a:rPr>
              <a:t>thick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Current vs. Time for </a:t>
            </a:r>
            <a:r>
              <a:rPr lang="en-US" dirty="0" smtClean="0">
                <a:solidFill>
                  <a:schemeClr val="tx2"/>
                </a:solidFill>
              </a:rPr>
              <a:t>1 MIP @ 100 V </a:t>
            </a:r>
            <a:r>
              <a:rPr lang="en-US" dirty="0">
                <a:solidFill>
                  <a:schemeClr val="tx2"/>
                </a:solidFill>
              </a:rPr>
              <a:t>Bias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no radiation, 1e14, 5e14</a:t>
            </a:r>
          </a:p>
        </p:txBody>
      </p:sp>
      <p:sp>
        <p:nvSpPr>
          <p:cNvPr id="4" name="Rectangle 3"/>
          <p:cNvSpPr/>
          <p:nvPr/>
        </p:nvSpPr>
        <p:spPr>
          <a:xfrm>
            <a:off x="679091" y="4343400"/>
            <a:ext cx="7855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N.B. “</a:t>
            </a:r>
            <a:r>
              <a:rPr lang="en-US" sz="1600" dirty="0" smtClean="0">
                <a:solidFill>
                  <a:schemeClr val="tx2"/>
                </a:solidFill>
              </a:rPr>
              <a:t>1 MIP</a:t>
            </a:r>
            <a:r>
              <a:rPr lang="en-US" sz="1600" dirty="0" smtClean="0">
                <a:solidFill>
                  <a:schemeClr val="tx2"/>
                </a:solidFill>
              </a:rPr>
              <a:t>” relates to the amount of charge is injected into the backside of the LGAD: maximum 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510722" y="5808196"/>
            <a:ext cx="6690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We are now measuring LGAD which were irradiated with  protons at Los Alamos and neutrons at </a:t>
            </a:r>
            <a:r>
              <a:rPr lang="en-US" dirty="0" err="1" smtClean="0">
                <a:solidFill>
                  <a:schemeClr val="tx2"/>
                </a:solidFill>
              </a:rPr>
              <a:t>Llubljana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1" y="5178861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Similar results are reported by many groups: TCAD works “right out of the box” 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638800" y="3581400"/>
            <a:ext cx="1143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9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17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 rot="16200000">
            <a:off x="-2696203" y="3369840"/>
            <a:ext cx="5638800" cy="270719"/>
          </a:xfrm>
        </p:spPr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HGTD Simulation, Design and fabrication.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2123660" y="4077090"/>
            <a:ext cx="553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G. Pellegrini</a:t>
            </a:r>
            <a:r>
              <a:rPr lang="es-ES" dirty="0"/>
              <a:t>, </a:t>
            </a:r>
            <a:r>
              <a:rPr lang="es-ES" dirty="0" smtClean="0"/>
              <a:t>M. Carulla, </a:t>
            </a:r>
            <a:r>
              <a:rPr lang="es-ES" dirty="0"/>
              <a:t>S</a:t>
            </a:r>
            <a:r>
              <a:rPr lang="es-ES" dirty="0" smtClean="0"/>
              <a:t>. Hidalgo, D. Flores, D. </a:t>
            </a:r>
            <a:r>
              <a:rPr lang="es-ES" dirty="0" err="1" smtClean="0"/>
              <a:t>Quirion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698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18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 rot="16200000">
            <a:off x="-2696203" y="3369840"/>
            <a:ext cx="5638800" cy="270719"/>
          </a:xfrm>
        </p:spPr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0334" y="76200"/>
            <a:ext cx="531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GB" sz="2800" b="1" dirty="0" smtClean="0">
                <a:solidFill>
                  <a:schemeClr val="tx2"/>
                </a:solidFill>
              </a:rPr>
              <a:t>Design of HGTD ATLAS LGAD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65820" y="1124680"/>
            <a:ext cx="8701980" cy="55047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en-GB" sz="1800" dirty="0" smtClean="0"/>
              <a:t>3x3 mm</a:t>
            </a:r>
            <a:r>
              <a:rPr lang="en-GB" sz="1800" baseline="30000" dirty="0" smtClean="0"/>
              <a:t>2 </a:t>
            </a:r>
            <a:r>
              <a:rPr lang="en-GB" sz="1800" dirty="0" smtClean="0"/>
              <a:t>and 2x2mm</a:t>
            </a:r>
            <a:r>
              <a:rPr lang="en-GB" sz="1800" baseline="30000" dirty="0" smtClean="0"/>
              <a:t>2</a:t>
            </a:r>
            <a:r>
              <a:rPr lang="en-GB" sz="1800" dirty="0" smtClean="0"/>
              <a:t> pads separated by </a:t>
            </a:r>
            <a:r>
              <a:rPr lang="en-GB" sz="1800" dirty="0" smtClean="0"/>
              <a:t>33 </a:t>
            </a:r>
            <a:r>
              <a:rPr lang="en-GB" sz="1800" dirty="0" smtClean="0">
                <a:sym typeface="Symbol" panose="05050102010706020507" pitchFamily="18" charset="2"/>
              </a:rPr>
              <a:t></a:t>
            </a:r>
            <a:r>
              <a:rPr lang="en-GB" sz="1800" dirty="0" smtClean="0"/>
              <a:t>m </a:t>
            </a:r>
            <a:r>
              <a:rPr lang="en-GB" sz="1800" dirty="0" smtClean="0"/>
              <a:t>(optimized by simulation).</a:t>
            </a:r>
          </a:p>
          <a:p>
            <a:pPr algn="just" fontAlgn="auto">
              <a:spcAft>
                <a:spcPts val="0"/>
              </a:spcAft>
            </a:pPr>
            <a:r>
              <a:rPr lang="en-GB" sz="1800" dirty="0" smtClean="0"/>
              <a:t>P-stop isolation.</a:t>
            </a:r>
          </a:p>
          <a:p>
            <a:pPr algn="just" fontAlgn="auto">
              <a:spcAft>
                <a:spcPts val="0"/>
              </a:spcAft>
            </a:pPr>
            <a:r>
              <a:rPr lang="en-GB" sz="1800" dirty="0" smtClean="0"/>
              <a:t>50 </a:t>
            </a:r>
            <a:r>
              <a:rPr lang="en-GB" sz="1800" dirty="0" smtClean="0">
                <a:sym typeface="Symbol" panose="05050102010706020507" pitchFamily="18" charset="2"/>
              </a:rPr>
              <a:t></a:t>
            </a:r>
            <a:r>
              <a:rPr lang="en-GB" sz="1800" dirty="0" smtClean="0"/>
              <a:t>m </a:t>
            </a:r>
            <a:r>
              <a:rPr lang="en-GB" sz="1800" dirty="0" smtClean="0"/>
              <a:t>thick active area. Support wafer can be etched away leaving a mechanical structure for mounting the read out chip and wire bonding. </a:t>
            </a:r>
          </a:p>
          <a:p>
            <a:pPr algn="just" fontAlgn="auto">
              <a:spcAft>
                <a:spcPts val="0"/>
              </a:spcAft>
            </a:pPr>
            <a:r>
              <a:rPr lang="en-GB" sz="1800" dirty="0" smtClean="0"/>
              <a:t>Each chip reads out 4 channels.</a:t>
            </a:r>
          </a:p>
          <a:p>
            <a:pPr algn="just" fontAlgn="auto">
              <a:spcAft>
                <a:spcPts val="0"/>
              </a:spcAft>
            </a:pPr>
            <a:r>
              <a:rPr lang="en-GB" sz="1800" dirty="0" smtClean="0"/>
              <a:t>Gain is set by the thickness of the substrate (max bias expected </a:t>
            </a:r>
            <a:r>
              <a:rPr lang="en-GB" sz="1800" dirty="0" smtClean="0"/>
              <a:t>200 V </a:t>
            </a:r>
            <a:r>
              <a:rPr lang="en-GB" sz="1800" dirty="0" smtClean="0"/>
              <a:t>due to the planar junction breakdown), a complete (technological and electrical) simulation has been performed using </a:t>
            </a:r>
            <a:r>
              <a:rPr lang="en-GB" sz="1800" dirty="0" err="1" smtClean="0"/>
              <a:t>Sentaurus</a:t>
            </a:r>
            <a:r>
              <a:rPr lang="en-GB" sz="1800" dirty="0" smtClean="0"/>
              <a:t> and </a:t>
            </a:r>
            <a:r>
              <a:rPr lang="en-GB" sz="1800" dirty="0" err="1" smtClean="0"/>
              <a:t>Silvaco</a:t>
            </a:r>
            <a:r>
              <a:rPr lang="en-GB" sz="1800" dirty="0" smtClean="0"/>
              <a:t> to find the parameter necessary for the fabrication. Expected gain 6-10 </a:t>
            </a:r>
          </a:p>
          <a:p>
            <a:pPr algn="just" fontAlgn="auto">
              <a:spcAft>
                <a:spcPts val="0"/>
              </a:spcAft>
            </a:pPr>
            <a:r>
              <a:rPr lang="en-GB" sz="1800" dirty="0" smtClean="0"/>
              <a:t>Fabrication steps are the same than standards LGAD (with the thermal steps and implant energy and dose to be optimized by simulation).</a:t>
            </a:r>
          </a:p>
          <a:p>
            <a:pPr algn="just" fontAlgn="auto">
              <a:spcAft>
                <a:spcPts val="0"/>
              </a:spcAft>
            </a:pPr>
            <a:r>
              <a:rPr lang="en-GB" sz="1800" dirty="0" smtClean="0"/>
              <a:t>First fabrication in 4” SOI wafers. Fabrication started in February 2016, wafers should be ready by May 2016.</a:t>
            </a:r>
          </a:p>
          <a:p>
            <a:pPr algn="just" fontAlgn="auto">
              <a:spcAft>
                <a:spcPts val="0"/>
              </a:spcAft>
            </a:pPr>
            <a:r>
              <a:rPr lang="en-GB" sz="1800" dirty="0" smtClean="0"/>
              <a:t> Then fabrication should be optimized in 6” wafers. At the moment CNM is already doing a run of LGAD detectors in 6” wafers, </a:t>
            </a:r>
            <a:r>
              <a:rPr lang="en-GB" sz="1800" dirty="0" smtClean="0"/>
              <a:t>200 </a:t>
            </a:r>
            <a:r>
              <a:rPr lang="en-GB" sz="1800" dirty="0" smtClean="0">
                <a:sym typeface="Symbol" panose="05050102010706020507" pitchFamily="18" charset="2"/>
              </a:rPr>
              <a:t></a:t>
            </a:r>
            <a:r>
              <a:rPr lang="en-GB" sz="1800" dirty="0" smtClean="0"/>
              <a:t>m </a:t>
            </a:r>
            <a:r>
              <a:rPr lang="en-GB" sz="1800" dirty="0" smtClean="0"/>
              <a:t>thick. The run is due in 2016.</a:t>
            </a:r>
          </a:p>
          <a:p>
            <a:pPr algn="just" fontAlgn="auto">
              <a:spcAft>
                <a:spcPts val="0"/>
              </a:spcAft>
            </a:pPr>
            <a:r>
              <a:rPr lang="en-GB" sz="1800" dirty="0" smtClean="0"/>
              <a:t>Open question: are they radiation hard? </a:t>
            </a:r>
            <a:r>
              <a:rPr lang="en-GB" sz="1800" dirty="0" err="1" smtClean="0"/>
              <a:t>Fluences</a:t>
            </a:r>
            <a:r>
              <a:rPr lang="en-GB" sz="1800" dirty="0" smtClean="0"/>
              <a:t> expected up to </a:t>
            </a:r>
            <a:r>
              <a:rPr lang="en-GB" sz="1800" dirty="0" smtClean="0"/>
              <a:t>5E15n</a:t>
            </a:r>
            <a:r>
              <a:rPr lang="en-GB" sz="1800" baseline="-25000" dirty="0" smtClean="0"/>
              <a:t>eq</a:t>
            </a:r>
            <a:r>
              <a:rPr lang="en-GB" sz="1800" dirty="0" smtClean="0"/>
              <a:t>/cm</a:t>
            </a:r>
            <a:r>
              <a:rPr lang="en-GB" sz="1800" baseline="30000" dirty="0" smtClean="0"/>
              <a:t>2</a:t>
            </a:r>
            <a:r>
              <a:rPr lang="en-GB" sz="1800" dirty="0" smtClean="0"/>
              <a:t>.</a:t>
            </a:r>
          </a:p>
          <a:p>
            <a:pPr algn="just" fontAlgn="auto">
              <a:spcAft>
                <a:spcPts val="0"/>
              </a:spcAft>
            </a:pPr>
            <a:endParaRPr lang="en-GB" sz="1800" dirty="0" smtClean="0"/>
          </a:p>
          <a:p>
            <a:pPr algn="just" fontAlgn="auto">
              <a:spcAft>
                <a:spcPts val="0"/>
              </a:spcAft>
            </a:pPr>
            <a:endParaRPr lang="en-GB" sz="180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600" kern="120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19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 rot="16200000">
            <a:off x="-2696203" y="3369840"/>
            <a:ext cx="5638800" cy="270719"/>
          </a:xfrm>
        </p:spPr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6808" y="76200"/>
            <a:ext cx="2701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Core Structure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622770" y="697514"/>
            <a:ext cx="8027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Multiplication dopant implant as measured by SIMS.  The fabrication process is the same as for the standard </a:t>
            </a:r>
            <a:r>
              <a:rPr lang="en-GB" dirty="0" smtClean="0"/>
              <a:t>300 </a:t>
            </a:r>
            <a:r>
              <a:rPr lang="en-GB" dirty="0" smtClean="0">
                <a:sym typeface="Symbol" panose="05050102010706020507" pitchFamily="18" charset="2"/>
              </a:rPr>
              <a:t></a:t>
            </a:r>
            <a:r>
              <a:rPr lang="en-GB" dirty="0" smtClean="0"/>
              <a:t>m </a:t>
            </a:r>
            <a:r>
              <a:rPr lang="en-GB" dirty="0" smtClean="0"/>
              <a:t>thick wafers.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4114800" y="1116616"/>
            <a:ext cx="4991151" cy="3347434"/>
            <a:chOff x="1005252" y="876472"/>
            <a:chExt cx="8100699" cy="5432927"/>
          </a:xfrm>
        </p:grpSpPr>
        <p:pic>
          <p:nvPicPr>
            <p:cNvPr id="9" name="3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590" y="876472"/>
              <a:ext cx="7486361" cy="5432927"/>
            </a:xfrm>
            <a:prstGeom prst="rect">
              <a:avLst/>
            </a:prstGeom>
          </p:spPr>
        </p:pic>
        <p:cxnSp>
          <p:nvCxnSpPr>
            <p:cNvPr id="10" name="5 Conector recto de flecha"/>
            <p:cNvCxnSpPr/>
            <p:nvPr/>
          </p:nvCxnSpPr>
          <p:spPr>
            <a:xfrm>
              <a:off x="1403560" y="2132820"/>
              <a:ext cx="0" cy="280839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6 CuadroTexto"/>
            <p:cNvSpPr txBox="1"/>
            <p:nvPr/>
          </p:nvSpPr>
          <p:spPr>
            <a:xfrm rot="16200000">
              <a:off x="827479" y="3408269"/>
              <a:ext cx="72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50um</a:t>
              </a:r>
              <a:endParaRPr lang="es-ES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" y="4400550"/>
            <a:ext cx="45720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927600" y="4495800"/>
            <a:ext cx="3962400" cy="2133600"/>
            <a:chOff x="4927600" y="4495800"/>
            <a:chExt cx="3962400" cy="2133600"/>
          </a:xfrm>
        </p:grpSpPr>
        <p:sp>
          <p:nvSpPr>
            <p:cNvPr id="14" name="1 Título"/>
            <p:cNvSpPr txBox="1">
              <a:spLocks/>
            </p:cNvSpPr>
            <p:nvPr/>
          </p:nvSpPr>
          <p:spPr>
            <a:xfrm>
              <a:off x="5036540" y="4495800"/>
              <a:ext cx="3566160" cy="21526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Electric Field @ 140V</a:t>
              </a:r>
              <a:endPara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5" name="3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60"/>
            <a:stretch/>
          </p:blipFill>
          <p:spPr>
            <a:xfrm>
              <a:off x="4927600" y="4927000"/>
              <a:ext cx="3962400" cy="17024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71429" y="1438195"/>
            <a:ext cx="3714913" cy="2829005"/>
            <a:chOff x="946862" y="273909"/>
            <a:chExt cx="8126824" cy="6188793"/>
          </a:xfrm>
        </p:grpSpPr>
        <p:sp>
          <p:nvSpPr>
            <p:cNvPr id="17" name="79 Rectángulo"/>
            <p:cNvSpPr/>
            <p:nvPr/>
          </p:nvSpPr>
          <p:spPr>
            <a:xfrm>
              <a:off x="6228184" y="1346341"/>
              <a:ext cx="1625839" cy="35446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78 Rectángulo"/>
            <p:cNvSpPr/>
            <p:nvPr/>
          </p:nvSpPr>
          <p:spPr>
            <a:xfrm>
              <a:off x="2704469" y="1340768"/>
              <a:ext cx="3222975" cy="35446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77 Rectángulo"/>
            <p:cNvSpPr/>
            <p:nvPr/>
          </p:nvSpPr>
          <p:spPr>
            <a:xfrm>
              <a:off x="976279" y="1340768"/>
              <a:ext cx="1363474" cy="35446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76 Arco"/>
            <p:cNvSpPr/>
            <p:nvPr/>
          </p:nvSpPr>
          <p:spPr>
            <a:xfrm flipH="1">
              <a:off x="5128296" y="543902"/>
              <a:ext cx="955872" cy="2165018"/>
            </a:xfrm>
            <a:prstGeom prst="arc">
              <a:avLst>
                <a:gd name="adj1" fmla="val 11044668"/>
                <a:gd name="adj2" fmla="val 1866708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74 Arco"/>
            <p:cNvSpPr/>
            <p:nvPr/>
          </p:nvSpPr>
          <p:spPr>
            <a:xfrm>
              <a:off x="2483767" y="476672"/>
              <a:ext cx="1117517" cy="2165018"/>
            </a:xfrm>
            <a:prstGeom prst="arc">
              <a:avLst>
                <a:gd name="adj1" fmla="val 10659307"/>
                <a:gd name="adj2" fmla="val 1866708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66 Rectángulo"/>
            <p:cNvSpPr/>
            <p:nvPr/>
          </p:nvSpPr>
          <p:spPr>
            <a:xfrm>
              <a:off x="4572000" y="1556792"/>
              <a:ext cx="2962130" cy="2880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8 Rectángulo"/>
            <p:cNvSpPr/>
            <p:nvPr/>
          </p:nvSpPr>
          <p:spPr>
            <a:xfrm>
              <a:off x="1857920" y="3356992"/>
              <a:ext cx="5435693" cy="2880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1346330" y="1556792"/>
              <a:ext cx="2962130" cy="2880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3 Rectángulo"/>
            <p:cNvSpPr/>
            <p:nvPr/>
          </p:nvSpPr>
          <p:spPr>
            <a:xfrm>
              <a:off x="971600" y="1844824"/>
              <a:ext cx="6882424" cy="151216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6" name="54 Grupo"/>
            <p:cNvGrpSpPr/>
            <p:nvPr/>
          </p:nvGrpSpPr>
          <p:grpSpPr>
            <a:xfrm>
              <a:off x="3601286" y="3504389"/>
              <a:ext cx="1688366" cy="2376264"/>
              <a:chOff x="3741380" y="3777941"/>
              <a:chExt cx="1688366" cy="2376264"/>
            </a:xfrm>
          </p:grpSpPr>
          <p:grpSp>
            <p:nvGrpSpPr>
              <p:cNvPr id="70" name="6 Grupo"/>
              <p:cNvGrpSpPr/>
              <p:nvPr/>
            </p:nvGrpSpPr>
            <p:grpSpPr>
              <a:xfrm>
                <a:off x="4543425" y="3777941"/>
                <a:ext cx="886321" cy="2376264"/>
                <a:chOff x="1727299" y="3356992"/>
                <a:chExt cx="2052613" cy="1728192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74" name="4 Trapecio"/>
                <p:cNvSpPr/>
                <p:nvPr/>
              </p:nvSpPr>
              <p:spPr>
                <a:xfrm rot="10800000">
                  <a:off x="1835696" y="3356992"/>
                  <a:ext cx="1944216" cy="1728192"/>
                </a:xfrm>
                <a:prstGeom prst="trapezoid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5" name="5 Rectángulo"/>
                <p:cNvSpPr/>
                <p:nvPr/>
              </p:nvSpPr>
              <p:spPr>
                <a:xfrm>
                  <a:off x="1727299" y="3356992"/>
                  <a:ext cx="1512169" cy="172819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1" name="7 Grupo"/>
              <p:cNvGrpSpPr/>
              <p:nvPr/>
            </p:nvGrpSpPr>
            <p:grpSpPr>
              <a:xfrm flipH="1">
                <a:off x="3741380" y="3777941"/>
                <a:ext cx="789956" cy="2376264"/>
                <a:chOff x="1835695" y="3356992"/>
                <a:chExt cx="1944217" cy="1728192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72" name="8 Trapecio"/>
                <p:cNvSpPr/>
                <p:nvPr/>
              </p:nvSpPr>
              <p:spPr>
                <a:xfrm rot="10800000">
                  <a:off x="1835696" y="3356992"/>
                  <a:ext cx="1944216" cy="1728192"/>
                </a:xfrm>
                <a:prstGeom prst="trapezoid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3" name="9 Rectángulo"/>
                <p:cNvSpPr/>
                <p:nvPr/>
              </p:nvSpPr>
              <p:spPr>
                <a:xfrm>
                  <a:off x="1835695" y="3356992"/>
                  <a:ext cx="1512169" cy="1728192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27" name="10 Rectángulo"/>
            <p:cNvSpPr/>
            <p:nvPr/>
          </p:nvSpPr>
          <p:spPr>
            <a:xfrm>
              <a:off x="971600" y="3212976"/>
              <a:ext cx="6888276" cy="14401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13 Retraso"/>
            <p:cNvSpPr/>
            <p:nvPr/>
          </p:nvSpPr>
          <p:spPr>
            <a:xfrm rot="5400000">
              <a:off x="2701878" y="581109"/>
              <a:ext cx="216024" cy="2743454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17 Retraso"/>
            <p:cNvSpPr/>
            <p:nvPr/>
          </p:nvSpPr>
          <p:spPr>
            <a:xfrm rot="5400000">
              <a:off x="2699792" y="836712"/>
              <a:ext cx="216024" cy="2520280"/>
            </a:xfrm>
            <a:prstGeom prst="flowChartDelay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14 Rectángulo"/>
            <p:cNvSpPr/>
            <p:nvPr/>
          </p:nvSpPr>
          <p:spPr>
            <a:xfrm>
              <a:off x="971600" y="1700808"/>
              <a:ext cx="466563" cy="14401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21 Rectángulo"/>
            <p:cNvSpPr/>
            <p:nvPr/>
          </p:nvSpPr>
          <p:spPr>
            <a:xfrm>
              <a:off x="7407286" y="1700808"/>
              <a:ext cx="446737" cy="14401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22 Rectángulo"/>
            <p:cNvSpPr/>
            <p:nvPr/>
          </p:nvSpPr>
          <p:spPr>
            <a:xfrm>
              <a:off x="4181616" y="1700808"/>
              <a:ext cx="462392" cy="14401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26 Rectángulo"/>
            <p:cNvSpPr/>
            <p:nvPr/>
          </p:nvSpPr>
          <p:spPr>
            <a:xfrm>
              <a:off x="971600" y="3355437"/>
              <a:ext cx="886321" cy="16102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34" name="29 Conector recto de flecha"/>
            <p:cNvCxnSpPr/>
            <p:nvPr/>
          </p:nvCxnSpPr>
          <p:spPr>
            <a:xfrm>
              <a:off x="8100392" y="1772816"/>
              <a:ext cx="0" cy="1512168"/>
            </a:xfrm>
            <a:prstGeom prst="straightConnector1">
              <a:avLst/>
            </a:prstGeom>
            <a:ln w="12700"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30 CuadroTexto"/>
            <p:cNvSpPr txBox="1"/>
            <p:nvPr/>
          </p:nvSpPr>
          <p:spPr>
            <a:xfrm rot="5400000">
              <a:off x="8085266" y="2389178"/>
              <a:ext cx="72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50um</a:t>
              </a:r>
              <a:endParaRPr lang="es-ES" dirty="0"/>
            </a:p>
          </p:txBody>
        </p:sp>
        <p:cxnSp>
          <p:nvCxnSpPr>
            <p:cNvPr id="36" name="32 Conector recto de flecha"/>
            <p:cNvCxnSpPr/>
            <p:nvPr/>
          </p:nvCxnSpPr>
          <p:spPr>
            <a:xfrm>
              <a:off x="8100392" y="3284984"/>
              <a:ext cx="0" cy="2448272"/>
            </a:xfrm>
            <a:prstGeom prst="straightConnector1">
              <a:avLst/>
            </a:prstGeom>
            <a:ln w="12700"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3 CuadroTexto"/>
            <p:cNvSpPr txBox="1"/>
            <p:nvPr/>
          </p:nvSpPr>
          <p:spPr>
            <a:xfrm rot="5400000">
              <a:off x="8026757" y="4360458"/>
              <a:ext cx="841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300um</a:t>
              </a:r>
              <a:endParaRPr lang="es-ES" dirty="0"/>
            </a:p>
          </p:txBody>
        </p:sp>
        <p:sp>
          <p:nvSpPr>
            <p:cNvPr id="38" name="35 CuadroTexto"/>
            <p:cNvSpPr txBox="1"/>
            <p:nvPr/>
          </p:nvSpPr>
          <p:spPr>
            <a:xfrm>
              <a:off x="2123728" y="2366882"/>
              <a:ext cx="958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3000um</a:t>
              </a:r>
              <a:endParaRPr lang="es-ES" dirty="0"/>
            </a:p>
          </p:txBody>
        </p:sp>
        <p:cxnSp>
          <p:nvCxnSpPr>
            <p:cNvPr id="39" name="36 Conector recto de flecha"/>
            <p:cNvCxnSpPr/>
            <p:nvPr/>
          </p:nvCxnSpPr>
          <p:spPr>
            <a:xfrm flipV="1">
              <a:off x="1423011" y="2641690"/>
              <a:ext cx="2808767" cy="33719"/>
            </a:xfrm>
            <a:prstGeom prst="straightConnector1">
              <a:avLst/>
            </a:prstGeom>
            <a:ln w="12700"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 de flecha"/>
            <p:cNvCxnSpPr/>
            <p:nvPr/>
          </p:nvCxnSpPr>
          <p:spPr>
            <a:xfrm>
              <a:off x="4217961" y="2276872"/>
              <a:ext cx="397078" cy="0"/>
            </a:xfrm>
            <a:prstGeom prst="straightConnector1">
              <a:avLst/>
            </a:prstGeom>
            <a:ln w="12700"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41 CuadroTexto"/>
            <p:cNvSpPr txBox="1"/>
            <p:nvPr/>
          </p:nvSpPr>
          <p:spPr>
            <a:xfrm>
              <a:off x="4040892" y="2245193"/>
              <a:ext cx="72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30um</a:t>
              </a:r>
              <a:endParaRPr lang="es-ES" dirty="0"/>
            </a:p>
          </p:txBody>
        </p:sp>
        <p:sp>
          <p:nvSpPr>
            <p:cNvPr id="42" name="42 Retraso"/>
            <p:cNvSpPr/>
            <p:nvPr/>
          </p:nvSpPr>
          <p:spPr>
            <a:xfrm rot="5400000">
              <a:off x="4304800" y="1851147"/>
              <a:ext cx="216024" cy="237048"/>
            </a:xfrm>
            <a:prstGeom prst="flowChartDelay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43 CuadroTexto"/>
            <p:cNvSpPr txBox="1"/>
            <p:nvPr/>
          </p:nvSpPr>
          <p:spPr>
            <a:xfrm>
              <a:off x="5148064" y="2457024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p-stop</a:t>
              </a:r>
              <a:endParaRPr lang="es-ES" dirty="0"/>
            </a:p>
          </p:txBody>
        </p:sp>
        <p:cxnSp>
          <p:nvCxnSpPr>
            <p:cNvPr id="44" name="45 Conector recto de flecha"/>
            <p:cNvCxnSpPr/>
            <p:nvPr/>
          </p:nvCxnSpPr>
          <p:spPr>
            <a:xfrm>
              <a:off x="4572000" y="1995674"/>
              <a:ext cx="576064" cy="605234"/>
            </a:xfrm>
            <a:prstGeom prst="straightConnector1">
              <a:avLst/>
            </a:prstGeom>
            <a:ln w="12700"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47 CuadroTexto"/>
            <p:cNvSpPr txBox="1"/>
            <p:nvPr/>
          </p:nvSpPr>
          <p:spPr>
            <a:xfrm>
              <a:off x="2603186" y="3314787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Al</a:t>
              </a:r>
              <a:endParaRPr lang="es-ES" dirty="0"/>
            </a:p>
          </p:txBody>
        </p:sp>
        <p:sp>
          <p:nvSpPr>
            <p:cNvPr id="46" name="48 CuadroTexto"/>
            <p:cNvSpPr txBox="1"/>
            <p:nvPr/>
          </p:nvSpPr>
          <p:spPr>
            <a:xfrm>
              <a:off x="950136" y="2457024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p+</a:t>
              </a:r>
              <a:endParaRPr lang="es-ES" dirty="0"/>
            </a:p>
          </p:txBody>
        </p:sp>
        <p:sp>
          <p:nvSpPr>
            <p:cNvPr id="47" name="49 CuadroTexto"/>
            <p:cNvSpPr txBox="1"/>
            <p:nvPr/>
          </p:nvSpPr>
          <p:spPr>
            <a:xfrm>
              <a:off x="946862" y="1949872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n</a:t>
              </a:r>
              <a:r>
                <a:rPr lang="es-ES" dirty="0" smtClean="0"/>
                <a:t>+</a:t>
              </a:r>
              <a:endParaRPr lang="es-ES" dirty="0"/>
            </a:p>
          </p:txBody>
        </p:sp>
        <p:cxnSp>
          <p:nvCxnSpPr>
            <p:cNvPr id="48" name="50 Conector recto de flecha"/>
            <p:cNvCxnSpPr/>
            <p:nvPr/>
          </p:nvCxnSpPr>
          <p:spPr>
            <a:xfrm flipH="1">
              <a:off x="1298078" y="2204864"/>
              <a:ext cx="326479" cy="324036"/>
            </a:xfrm>
            <a:prstGeom prst="straightConnector1">
              <a:avLst/>
            </a:prstGeom>
            <a:ln w="12700"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52 Conector recto de flecha"/>
            <p:cNvCxnSpPr/>
            <p:nvPr/>
          </p:nvCxnSpPr>
          <p:spPr>
            <a:xfrm flipH="1">
              <a:off x="1263294" y="1903341"/>
              <a:ext cx="210955" cy="184666"/>
            </a:xfrm>
            <a:prstGeom prst="straightConnector1">
              <a:avLst/>
            </a:prstGeom>
            <a:ln w="12700"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55 CuadroTexto"/>
            <p:cNvSpPr txBox="1"/>
            <p:nvPr/>
          </p:nvSpPr>
          <p:spPr>
            <a:xfrm>
              <a:off x="7534130" y="234423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p-</a:t>
              </a:r>
              <a:endParaRPr lang="es-ES" dirty="0"/>
            </a:p>
          </p:txBody>
        </p:sp>
        <p:sp>
          <p:nvSpPr>
            <p:cNvPr id="51" name="56 CuadroTexto"/>
            <p:cNvSpPr txBox="1"/>
            <p:nvPr/>
          </p:nvSpPr>
          <p:spPr>
            <a:xfrm>
              <a:off x="7026763" y="2918248"/>
              <a:ext cx="538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p++</a:t>
              </a:r>
              <a:endParaRPr lang="es-ES" dirty="0"/>
            </a:p>
          </p:txBody>
        </p:sp>
        <p:grpSp>
          <p:nvGrpSpPr>
            <p:cNvPr id="52" name="59 Grupo"/>
            <p:cNvGrpSpPr/>
            <p:nvPr/>
          </p:nvGrpSpPr>
          <p:grpSpPr>
            <a:xfrm>
              <a:off x="971600" y="3496893"/>
              <a:ext cx="886321" cy="2376264"/>
              <a:chOff x="1727299" y="3356992"/>
              <a:chExt cx="2052613" cy="1728192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68" name="63 Trapecio"/>
              <p:cNvSpPr/>
              <p:nvPr/>
            </p:nvSpPr>
            <p:spPr>
              <a:xfrm rot="10800000">
                <a:off x="1835696" y="3356992"/>
                <a:ext cx="1944216" cy="1728192"/>
              </a:xfrm>
              <a:prstGeom prst="trapezoi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9" name="64 Rectángulo"/>
              <p:cNvSpPr/>
              <p:nvPr/>
            </p:nvSpPr>
            <p:spPr>
              <a:xfrm>
                <a:off x="1727299" y="3356992"/>
                <a:ext cx="1512169" cy="172819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3" name="60 Grupo"/>
            <p:cNvGrpSpPr/>
            <p:nvPr/>
          </p:nvGrpSpPr>
          <p:grpSpPr>
            <a:xfrm flipH="1">
              <a:off x="7069920" y="3516459"/>
              <a:ext cx="789956" cy="2376264"/>
              <a:chOff x="1835695" y="3356992"/>
              <a:chExt cx="1944217" cy="1728192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66" name="61 Trapecio"/>
              <p:cNvSpPr/>
              <p:nvPr/>
            </p:nvSpPr>
            <p:spPr>
              <a:xfrm rot="10800000">
                <a:off x="1835696" y="3356992"/>
                <a:ext cx="1944216" cy="1728192"/>
              </a:xfrm>
              <a:prstGeom prst="trapezoi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7" name="62 Rectángulo"/>
              <p:cNvSpPr/>
              <p:nvPr/>
            </p:nvSpPr>
            <p:spPr>
              <a:xfrm>
                <a:off x="1835695" y="3356992"/>
                <a:ext cx="1512169" cy="172819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54" name="67 Retraso"/>
            <p:cNvSpPr/>
            <p:nvPr/>
          </p:nvSpPr>
          <p:spPr>
            <a:xfrm rot="5400000">
              <a:off x="5927548" y="581109"/>
              <a:ext cx="216024" cy="2743454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68 Retraso"/>
            <p:cNvSpPr/>
            <p:nvPr/>
          </p:nvSpPr>
          <p:spPr>
            <a:xfrm rot="5400000">
              <a:off x="5925462" y="836712"/>
              <a:ext cx="216024" cy="2520280"/>
            </a:xfrm>
            <a:prstGeom prst="flowChartDelay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71 Rectángulo"/>
            <p:cNvSpPr/>
            <p:nvPr/>
          </p:nvSpPr>
          <p:spPr>
            <a:xfrm>
              <a:off x="3275856" y="649452"/>
              <a:ext cx="2160240" cy="69131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FE</a:t>
              </a:r>
              <a:endParaRPr lang="es-ES" dirty="0"/>
            </a:p>
          </p:txBody>
        </p:sp>
        <p:sp>
          <p:nvSpPr>
            <p:cNvPr id="57" name="80 CuadroTexto"/>
            <p:cNvSpPr txBox="1"/>
            <p:nvPr/>
          </p:nvSpPr>
          <p:spPr>
            <a:xfrm>
              <a:off x="7051428" y="273909"/>
              <a:ext cx="1232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passivation</a:t>
              </a:r>
              <a:endParaRPr lang="es-ES" dirty="0"/>
            </a:p>
          </p:txBody>
        </p:sp>
        <p:cxnSp>
          <p:nvCxnSpPr>
            <p:cNvPr id="58" name="81 Conector recto de flecha"/>
            <p:cNvCxnSpPr>
              <a:stCxn id="17" idx="0"/>
            </p:cNvCxnSpPr>
            <p:nvPr/>
          </p:nvCxnSpPr>
          <p:spPr>
            <a:xfrm flipV="1">
              <a:off x="7041104" y="543902"/>
              <a:ext cx="390529" cy="802439"/>
            </a:xfrm>
            <a:prstGeom prst="straightConnector1">
              <a:avLst/>
            </a:prstGeom>
            <a:ln w="12700"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84 CuadroTexto"/>
            <p:cNvSpPr txBox="1"/>
            <p:nvPr/>
          </p:nvSpPr>
          <p:spPr>
            <a:xfrm>
              <a:off x="8283753" y="944392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SiO2</a:t>
              </a:r>
              <a:endParaRPr lang="es-ES" dirty="0"/>
            </a:p>
          </p:txBody>
        </p:sp>
        <p:cxnSp>
          <p:nvCxnSpPr>
            <p:cNvPr id="60" name="85 Conector recto de flecha"/>
            <p:cNvCxnSpPr>
              <a:endCxn id="31" idx="3"/>
            </p:cNvCxnSpPr>
            <p:nvPr/>
          </p:nvCxnSpPr>
          <p:spPr>
            <a:xfrm flipH="1">
              <a:off x="7854023" y="1340768"/>
              <a:ext cx="42973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87 CuadroTexto"/>
            <p:cNvSpPr txBox="1"/>
            <p:nvPr/>
          </p:nvSpPr>
          <p:spPr>
            <a:xfrm>
              <a:off x="6042877" y="3360511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Al</a:t>
              </a:r>
              <a:endParaRPr lang="es-ES" dirty="0"/>
            </a:p>
          </p:txBody>
        </p:sp>
        <p:sp>
          <p:nvSpPr>
            <p:cNvPr id="62" name="88 Rectángulo"/>
            <p:cNvSpPr/>
            <p:nvPr/>
          </p:nvSpPr>
          <p:spPr>
            <a:xfrm>
              <a:off x="7069919" y="3359943"/>
              <a:ext cx="804874" cy="16102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3" name="89 Rectángulo"/>
            <p:cNvSpPr/>
            <p:nvPr/>
          </p:nvSpPr>
          <p:spPr>
            <a:xfrm>
              <a:off x="3586368" y="3360511"/>
              <a:ext cx="1703284" cy="1559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4" name="1 CuadroTexto"/>
            <p:cNvSpPr txBox="1"/>
            <p:nvPr/>
          </p:nvSpPr>
          <p:spPr>
            <a:xfrm>
              <a:off x="6870454" y="6093370"/>
              <a:ext cx="2203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Wet etching of silicon</a:t>
              </a:r>
              <a:endParaRPr lang="en-GB" dirty="0"/>
            </a:p>
          </p:txBody>
        </p:sp>
        <p:cxnSp>
          <p:nvCxnSpPr>
            <p:cNvPr id="65" name="65 Conector recto de flecha"/>
            <p:cNvCxnSpPr/>
            <p:nvPr/>
          </p:nvCxnSpPr>
          <p:spPr>
            <a:xfrm>
              <a:off x="6701523" y="5301260"/>
              <a:ext cx="288032" cy="764267"/>
            </a:xfrm>
            <a:prstGeom prst="straightConnector1">
              <a:avLst/>
            </a:prstGeom>
            <a:ln w="12700"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73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391" y="0"/>
            <a:ext cx="815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LGAD </a:t>
            </a:r>
            <a:r>
              <a:rPr lang="en-GB" sz="2800" b="1" dirty="0" smtClean="0">
                <a:solidFill>
                  <a:schemeClr val="tx2"/>
                </a:solidFill>
              </a:rPr>
              <a:t>Testing with </a:t>
            </a:r>
            <a:r>
              <a:rPr lang="en-GB" sz="2800" b="1" dirty="0" smtClean="0">
                <a:solidFill>
                  <a:schemeClr val="tx2"/>
                </a:solidFill>
                <a:sym typeface="Symbol"/>
              </a:rPr>
              <a:t> source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118" y="776654"/>
            <a:ext cx="8895384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 For the first beam tests we used commercial amplifiers with bias-T.</a:t>
            </a:r>
          </a:p>
          <a:p>
            <a:pPr algn="l"/>
            <a:r>
              <a:rPr lang="en-US" dirty="0" smtClean="0"/>
              <a:t>For the next tests with </a:t>
            </a:r>
            <a:r>
              <a:rPr lang="en-US" baseline="30000" dirty="0" smtClean="0"/>
              <a:t>90</a:t>
            </a:r>
            <a:r>
              <a:rPr lang="en-US" dirty="0" smtClean="0"/>
              <a:t>Sr sources and beams, we developed a broadband </a:t>
            </a:r>
            <a:r>
              <a:rPr lang="en-US" dirty="0"/>
              <a:t>amplifier </a:t>
            </a:r>
            <a:endParaRPr lang="en-US" dirty="0" smtClean="0"/>
          </a:p>
          <a:p>
            <a:pPr algn="l"/>
            <a:r>
              <a:rPr lang="en-US" sz="1600" dirty="0" smtClean="0"/>
              <a:t>(BW &gt; </a:t>
            </a:r>
            <a:r>
              <a:rPr lang="en-US" sz="1600" dirty="0" smtClean="0"/>
              <a:t>2 GHz</a:t>
            </a:r>
            <a:r>
              <a:rPr lang="en-US" sz="1600" dirty="0" smtClean="0"/>
              <a:t>, discrete </a:t>
            </a:r>
            <a:r>
              <a:rPr lang="en-US" sz="1600" dirty="0" err="1"/>
              <a:t>SiGe</a:t>
            </a:r>
            <a:r>
              <a:rPr lang="en-US" sz="1600" dirty="0"/>
              <a:t> frontend, </a:t>
            </a:r>
            <a:r>
              <a:rPr lang="en-US" sz="1600" dirty="0" smtClean="0"/>
              <a:t>analog readout into digital scope) </a:t>
            </a:r>
          </a:p>
          <a:p>
            <a:pPr algn="l"/>
            <a:endParaRPr lang="en-US" sz="1600" dirty="0"/>
          </a:p>
          <a:p>
            <a:pPr algn="l"/>
            <a:r>
              <a:rPr lang="en-US" dirty="0" smtClean="0"/>
              <a:t>Signals in: </a:t>
            </a:r>
          </a:p>
          <a:p>
            <a:pPr algn="l"/>
            <a:r>
              <a:rPr lang="en-US" dirty="0" smtClean="0"/>
              <a:t>LGAD, power, sensor bias</a:t>
            </a:r>
          </a:p>
          <a:p>
            <a:pPr algn="l"/>
            <a:r>
              <a:rPr lang="en-US" dirty="0" smtClean="0"/>
              <a:t>Signals out: </a:t>
            </a:r>
          </a:p>
          <a:p>
            <a:pPr algn="l"/>
            <a:r>
              <a:rPr lang="en-US" dirty="0" smtClean="0"/>
              <a:t>single-ended analog signals into 50 </a:t>
            </a:r>
            <a:r>
              <a:rPr lang="el-GR" dirty="0" smtClean="0"/>
              <a:t>Ω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Important: development of shielding</a:t>
            </a:r>
            <a:endParaRPr lang="en-US" dirty="0"/>
          </a:p>
          <a:p>
            <a:pPr algn="l"/>
            <a:r>
              <a:rPr lang="en-US" dirty="0" smtClean="0"/>
              <a:t>Use </a:t>
            </a:r>
            <a:r>
              <a:rPr lang="en-US" dirty="0" smtClean="0">
                <a:sym typeface="Symbol"/>
              </a:rPr>
              <a:t></a:t>
            </a:r>
            <a:r>
              <a:rPr lang="en-US" dirty="0" smtClean="0"/>
              <a:t> source as test bed for signal and noise performance: </a:t>
            </a:r>
          </a:p>
          <a:p>
            <a:pPr algn="l"/>
            <a:r>
              <a:rPr lang="en-US" dirty="0" smtClean="0"/>
              <a:t>tune the details of the circuit with LGAD data!. </a:t>
            </a:r>
          </a:p>
          <a:p>
            <a:pPr algn="l"/>
            <a:r>
              <a:rPr lang="en-US" dirty="0" smtClean="0"/>
              <a:t>Precision measurements will be done in beam tests.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t="4484" b="37011"/>
          <a:stretch/>
        </p:blipFill>
        <p:spPr bwMode="auto">
          <a:xfrm>
            <a:off x="3633811" y="4668090"/>
            <a:ext cx="1623990" cy="189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5486400" y="4405171"/>
            <a:ext cx="3533596" cy="2155052"/>
            <a:chOff x="2514562" y="1811990"/>
            <a:chExt cx="4918560" cy="2999707"/>
          </a:xfrm>
        </p:grpSpPr>
        <p:pic>
          <p:nvPicPr>
            <p:cNvPr id="27" name="Picture 26" descr="600V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83" r="27864" b="16353"/>
            <a:stretch/>
          </p:blipFill>
          <p:spPr>
            <a:xfrm>
              <a:off x="2796466" y="1811990"/>
              <a:ext cx="3799643" cy="2999707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2514562" y="1811991"/>
              <a:ext cx="4918560" cy="2890563"/>
              <a:chOff x="2560163" y="1824323"/>
              <a:chExt cx="4918560" cy="2890563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560163" y="1824323"/>
                <a:ext cx="4918560" cy="5569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1" cap="none" spc="0" dirty="0" smtClean="0">
                    <a:ln w="12700">
                      <a:solidFill>
                        <a:srgbClr val="000000"/>
                      </a:solidFill>
                      <a:prstDash val="solid"/>
                    </a:ln>
                    <a:solidFill>
                      <a:srgbClr val="0070C0"/>
                    </a:solidFill>
                  </a:rPr>
                  <a:t>Scintillator + </a:t>
                </a:r>
                <a:r>
                  <a:rPr lang="en-US" sz="2000" b="1" cap="none" spc="0" dirty="0" err="1" smtClean="0">
                    <a:ln w="12700">
                      <a:solidFill>
                        <a:srgbClr val="000000"/>
                      </a:solidFill>
                      <a:prstDash val="solid"/>
                    </a:ln>
                    <a:solidFill>
                      <a:srgbClr val="0070C0"/>
                    </a:solidFill>
                  </a:rPr>
                  <a:t>SiPM</a:t>
                </a:r>
                <a:r>
                  <a:rPr lang="en-US" sz="2000" b="1" cap="none" spc="0" dirty="0" smtClean="0">
                    <a:ln w="12700">
                      <a:solidFill>
                        <a:srgbClr val="000000"/>
                      </a:solidFill>
                      <a:prstDash val="solid"/>
                    </a:ln>
                    <a:solidFill>
                      <a:srgbClr val="0070C0"/>
                    </a:solidFill>
                  </a:rPr>
                  <a:t> (Trigger)</a:t>
                </a:r>
                <a:endParaRPr lang="en-US" sz="2000" b="1" cap="none" spc="0" dirty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H="1">
                <a:off x="5636347" y="2206426"/>
                <a:ext cx="407894" cy="4635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4258934" y="4314776"/>
                <a:ext cx="1460463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b="1" cap="none" spc="0" dirty="0" smtClean="0">
                    <a:ln w="12700">
                      <a:solidFill>
                        <a:srgbClr val="000000"/>
                      </a:solidFill>
                      <a:prstDash val="solid"/>
                    </a:ln>
                    <a:solidFill>
                      <a:srgbClr val="FF33CC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LGAD Signal</a:t>
                </a:r>
                <a:endParaRPr lang="en-US" sz="2000" b="1" cap="none" spc="0" dirty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cxnSp>
            <p:nvCxnSpPr>
              <p:cNvPr id="32" name="Straight Arrow Connector 31"/>
              <p:cNvCxnSpPr>
                <a:stCxn id="31" idx="3"/>
              </p:cNvCxnSpPr>
              <p:nvPr/>
            </p:nvCxnSpPr>
            <p:spPr>
              <a:xfrm flipV="1">
                <a:off x="5719397" y="4236710"/>
                <a:ext cx="222870" cy="278121"/>
              </a:xfrm>
              <a:prstGeom prst="straightConnector1">
                <a:avLst/>
              </a:prstGeom>
              <a:ln>
                <a:solidFill>
                  <a:srgbClr val="FF33CC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09768"/>
            <a:ext cx="2929309" cy="219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971800" y="1981200"/>
            <a:ext cx="1474006" cy="3352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5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20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 rot="16200000">
            <a:off x="-2696203" y="3369840"/>
            <a:ext cx="5638800" cy="270719"/>
          </a:xfrm>
        </p:spPr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7367" y="76200"/>
            <a:ext cx="6380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I-V Characteristics of thin detectors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7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0" y="854085"/>
            <a:ext cx="5202405" cy="363160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766" y="4114046"/>
            <a:ext cx="3656403" cy="235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66" y="1371600"/>
            <a:ext cx="3698717" cy="224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93369" y="2669889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50um epi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74242" y="5562600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75um epi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95" y="4170730"/>
            <a:ext cx="3671805" cy="248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03925" y="4301028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6474</a:t>
            </a:r>
          </a:p>
          <a:p>
            <a:r>
              <a:rPr lang="en-US" dirty="0" smtClean="0"/>
              <a:t>300um FZ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600" kern="1200" smtClean="0">
                <a:solidFill>
                  <a:schemeClr val="accent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5CD85606-AB09-4319-A1CE-0651B3692C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2645" y="854085"/>
            <a:ext cx="3615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Beware of the dimensions of the active volume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21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 rot="16200000">
            <a:off x="-2696203" y="3369840"/>
            <a:ext cx="5638800" cy="270719"/>
          </a:xfrm>
        </p:spPr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76200"/>
            <a:ext cx="7537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Transient Simulations and Measurements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7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0" y="915622"/>
            <a:ext cx="5260140" cy="367191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37" y="3831749"/>
            <a:ext cx="3230563" cy="249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05" y="989796"/>
            <a:ext cx="4071195" cy="284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22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 rot="16200000">
            <a:off x="-2696203" y="3369840"/>
            <a:ext cx="5638800" cy="270719"/>
          </a:xfrm>
        </p:spPr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3642" y="76200"/>
            <a:ext cx="3367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CNM Wafer Layout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867400" y="914400"/>
            <a:ext cx="288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A1=8x8 matrix, 3mm pad</a:t>
            </a: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B1=8x8 matrix, 2mm pad</a:t>
            </a: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A2=4x4 matrix, 3mm pad</a:t>
            </a: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B2=4x4 matrix, 2mm pad</a:t>
            </a: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A3=2x2 matrix, 3mm pad</a:t>
            </a: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B3=2x2 matrix, 2mm pad</a:t>
            </a: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A4=2x2 matrix, 3mm pad, PIN</a:t>
            </a: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B4=2x2 matrix, 2mm pad, PIN</a:t>
            </a:r>
          </a:p>
          <a:p>
            <a:r>
              <a:rPr lang="en-GB" sz="1600" dirty="0" smtClean="0"/>
              <a:t>C=CT-PPS </a:t>
            </a:r>
          </a:p>
          <a:p>
            <a:r>
              <a:rPr lang="en-GB" sz="1600" dirty="0" smtClean="0"/>
              <a:t>D=TOTEM detector</a:t>
            </a:r>
          </a:p>
          <a:p>
            <a:r>
              <a:rPr lang="en-GB" sz="1600" dirty="0" smtClean="0"/>
              <a:t>Different diodes and test structures.</a:t>
            </a:r>
          </a:p>
        </p:txBody>
      </p:sp>
      <p:sp>
        <p:nvSpPr>
          <p:cNvPr id="7" name="3 CuadroTexto"/>
          <p:cNvSpPr txBox="1"/>
          <p:nvPr/>
        </p:nvSpPr>
        <p:spPr>
          <a:xfrm>
            <a:off x="2803727" y="5644971"/>
            <a:ext cx="2877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/>
              <a:t>3x3 mm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  <a:r>
              <a:rPr lang="en-GB" dirty="0" smtClean="0"/>
              <a:t>pixels.</a:t>
            </a:r>
          </a:p>
          <a:p>
            <a:pPr algn="l"/>
            <a:r>
              <a:rPr lang="en-GB" dirty="0" smtClean="0"/>
              <a:t>Hole in the metallization</a:t>
            </a:r>
          </a:p>
          <a:p>
            <a:pPr algn="l"/>
            <a:r>
              <a:rPr lang="en-GB" dirty="0" smtClean="0"/>
              <a:t>JTE only in the guard ring.</a:t>
            </a:r>
          </a:p>
          <a:p>
            <a:pPr algn="l"/>
            <a:r>
              <a:rPr lang="en-GB" dirty="0" smtClean="0"/>
              <a:t>P-stop isolation.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17909" r="28333" b="6898"/>
          <a:stretch/>
        </p:blipFill>
        <p:spPr bwMode="auto">
          <a:xfrm>
            <a:off x="5638800" y="4199058"/>
            <a:ext cx="2599660" cy="257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04" y="1114674"/>
            <a:ext cx="4400845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 flipV="1">
            <a:off x="1752600" y="3810000"/>
            <a:ext cx="3898900" cy="273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803726" y="2819400"/>
            <a:ext cx="5349674" cy="1379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23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 rot="16200000">
            <a:off x="-2696203" y="3369840"/>
            <a:ext cx="5638800" cy="270719"/>
          </a:xfrm>
        </p:spPr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691" y="998041"/>
            <a:ext cx="8686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A. </a:t>
            </a:r>
            <a:r>
              <a:rPr lang="en-US" b="1" dirty="0">
                <a:solidFill>
                  <a:schemeClr val="tx2"/>
                </a:solidFill>
              </a:rPr>
              <a:t>Anker, </a:t>
            </a:r>
            <a:r>
              <a:rPr lang="en-US" b="1" dirty="0" smtClean="0">
                <a:solidFill>
                  <a:schemeClr val="tx2"/>
                </a:solidFill>
              </a:rPr>
              <a:t>J. Chen</a:t>
            </a:r>
            <a:r>
              <a:rPr lang="en-US" dirty="0" smtClean="0">
                <a:solidFill>
                  <a:schemeClr val="tx2"/>
                </a:solidFill>
              </a:rPr>
              <a:t>, V. </a:t>
            </a:r>
            <a:r>
              <a:rPr lang="en-US" dirty="0" err="1">
                <a:solidFill>
                  <a:schemeClr val="tx2"/>
                </a:solidFill>
              </a:rPr>
              <a:t>Fadeyev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b="1" dirty="0" smtClean="0">
                <a:solidFill>
                  <a:schemeClr val="tx2"/>
                </a:solidFill>
              </a:rPr>
              <a:t>P. </a:t>
            </a:r>
            <a:r>
              <a:rPr lang="en-US" b="1" dirty="0">
                <a:solidFill>
                  <a:schemeClr val="tx2"/>
                </a:solidFill>
              </a:rPr>
              <a:t>Freeman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Z. </a:t>
            </a:r>
            <a:r>
              <a:rPr lang="en-US" dirty="0">
                <a:solidFill>
                  <a:schemeClr val="tx2"/>
                </a:solidFill>
              </a:rPr>
              <a:t>Galloway, </a:t>
            </a:r>
            <a:r>
              <a:rPr lang="en-US" b="1" dirty="0" smtClean="0">
                <a:solidFill>
                  <a:schemeClr val="tx2"/>
                </a:solidFill>
              </a:rPr>
              <a:t>B. </a:t>
            </a:r>
            <a:r>
              <a:rPr lang="en-US" b="1" dirty="0" err="1" smtClean="0">
                <a:solidFill>
                  <a:schemeClr val="tx2"/>
                </a:solidFill>
              </a:rPr>
              <a:t>Gruey</a:t>
            </a:r>
            <a:r>
              <a:rPr lang="en-US" dirty="0" smtClean="0">
                <a:solidFill>
                  <a:schemeClr val="tx2"/>
                </a:solidFill>
              </a:rPr>
              <a:t>, H. </a:t>
            </a:r>
            <a:r>
              <a:rPr lang="en-US" dirty="0" err="1" smtClean="0">
                <a:solidFill>
                  <a:schemeClr val="tx2"/>
                </a:solidFill>
              </a:rPr>
              <a:t>Grabas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b="1" dirty="0" err="1" smtClean="0">
                <a:solidFill>
                  <a:schemeClr val="tx2"/>
                </a:solidFill>
              </a:rPr>
              <a:t>L.Hibbard</a:t>
            </a:r>
            <a:r>
              <a:rPr lang="en-US" b="1" dirty="0" smtClean="0">
                <a:solidFill>
                  <a:schemeClr val="tx2"/>
                </a:solidFill>
              </a:rPr>
              <a:t>, C. </a:t>
            </a:r>
            <a:r>
              <a:rPr lang="en-US" b="1" dirty="0" err="1" smtClean="0">
                <a:solidFill>
                  <a:schemeClr val="tx2"/>
                </a:solidFill>
              </a:rPr>
              <a:t>Labitan</a:t>
            </a:r>
            <a:r>
              <a:rPr lang="en-US" b="1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Z. </a:t>
            </a:r>
            <a:r>
              <a:rPr lang="en-US" dirty="0">
                <a:solidFill>
                  <a:schemeClr val="tx2"/>
                </a:solidFill>
              </a:rPr>
              <a:t>Liang, </a:t>
            </a:r>
            <a:r>
              <a:rPr lang="en-US" b="1" dirty="0" smtClean="0">
                <a:solidFill>
                  <a:schemeClr val="tx2"/>
                </a:solidFill>
              </a:rPr>
              <a:t>R. </a:t>
            </a:r>
            <a:r>
              <a:rPr lang="en-US" b="1" dirty="0" err="1" smtClean="0">
                <a:solidFill>
                  <a:schemeClr val="tx2"/>
                </a:solidFill>
              </a:rPr>
              <a:t>Losakul</a:t>
            </a:r>
            <a:r>
              <a:rPr lang="en-US" b="1" dirty="0" smtClean="0">
                <a:solidFill>
                  <a:schemeClr val="tx2"/>
                </a:solidFill>
              </a:rPr>
              <a:t>, S. N. </a:t>
            </a:r>
            <a:r>
              <a:rPr lang="en-US" b="1" dirty="0" err="1" smtClean="0">
                <a:solidFill>
                  <a:schemeClr val="tx2"/>
                </a:solidFill>
              </a:rPr>
              <a:t>Mak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smtClean="0">
                <a:solidFill>
                  <a:schemeClr val="tx2"/>
                </a:solidFill>
              </a:rPr>
              <a:t>C. W. Ng</a:t>
            </a:r>
            <a:r>
              <a:rPr lang="en-US" b="1" dirty="0">
                <a:solidFill>
                  <a:schemeClr val="tx2"/>
                </a:solidFill>
              </a:rPr>
              <a:t>,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Hartmut </a:t>
            </a:r>
            <a:r>
              <a:rPr lang="en-US" dirty="0">
                <a:solidFill>
                  <a:schemeClr val="tx2"/>
                </a:solidFill>
              </a:rPr>
              <a:t>F</a:t>
            </a:r>
            <a:r>
              <a:rPr lang="en-US" dirty="0" smtClean="0">
                <a:solidFill>
                  <a:schemeClr val="tx2"/>
                </a:solidFill>
              </a:rPr>
              <a:t>.-W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smtClean="0">
                <a:solidFill>
                  <a:schemeClr val="tx2"/>
                </a:solidFill>
              </a:rPr>
              <a:t>Sadrozinski,  A. </a:t>
            </a:r>
            <a:r>
              <a:rPr lang="en-US" dirty="0" err="1">
                <a:solidFill>
                  <a:schemeClr val="tx2"/>
                </a:solidFill>
              </a:rPr>
              <a:t>Seiden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b="1" dirty="0" smtClean="0">
                <a:solidFill>
                  <a:schemeClr val="tx2"/>
                </a:solidFill>
              </a:rPr>
              <a:t>N. Woods</a:t>
            </a:r>
            <a:r>
              <a:rPr lang="en-US" dirty="0" smtClean="0">
                <a:solidFill>
                  <a:schemeClr val="tx2"/>
                </a:solidFill>
              </a:rPr>
              <a:t>, A. </a:t>
            </a:r>
            <a:r>
              <a:rPr lang="en-US" dirty="0" err="1" smtClean="0">
                <a:solidFill>
                  <a:schemeClr val="tx2"/>
                </a:solidFill>
              </a:rPr>
              <a:t>Zatserklyaniy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600" i="1" dirty="0">
                <a:solidFill>
                  <a:schemeClr val="tx2"/>
                </a:solidFill>
              </a:rPr>
              <a:t>SCIPP, Univ. of California Santa Cruz, </a:t>
            </a:r>
            <a:r>
              <a:rPr lang="en-US" sz="1600" i="1" dirty="0" smtClean="0">
                <a:solidFill>
                  <a:schemeClr val="tx2"/>
                </a:solidFill>
              </a:rPr>
              <a:t>CA 95064, USA</a:t>
            </a:r>
          </a:p>
          <a:p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B. </a:t>
            </a:r>
            <a:r>
              <a:rPr lang="en-US" b="1" dirty="0" err="1">
                <a:solidFill>
                  <a:schemeClr val="tx2"/>
                </a:solidFill>
              </a:rPr>
              <a:t>Baldassarri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N. Cartiglia, </a:t>
            </a:r>
            <a:r>
              <a:rPr lang="en-US" b="1" dirty="0" smtClean="0">
                <a:solidFill>
                  <a:schemeClr val="tx2"/>
                </a:solidFill>
              </a:rPr>
              <a:t>F</a:t>
            </a:r>
            <a:r>
              <a:rPr lang="en-US" b="1" dirty="0">
                <a:solidFill>
                  <a:schemeClr val="tx2"/>
                </a:solidFill>
              </a:rPr>
              <a:t>. </a:t>
            </a:r>
            <a:r>
              <a:rPr lang="en-US" b="1" dirty="0" err="1">
                <a:solidFill>
                  <a:schemeClr val="tx2"/>
                </a:solidFill>
              </a:rPr>
              <a:t>Cenna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smtClean="0">
                <a:solidFill>
                  <a:schemeClr val="tx2"/>
                </a:solidFill>
              </a:rPr>
              <a:t>M</a:t>
            </a:r>
            <a:r>
              <a:rPr lang="en-US" b="1" dirty="0">
                <a:solidFill>
                  <a:schemeClr val="tx2"/>
                </a:solidFill>
              </a:rPr>
              <a:t>. </a:t>
            </a:r>
            <a:r>
              <a:rPr lang="en-US" b="1" dirty="0" smtClean="0">
                <a:solidFill>
                  <a:schemeClr val="tx2"/>
                </a:solidFill>
              </a:rPr>
              <a:t>Ferrero</a:t>
            </a:r>
          </a:p>
          <a:p>
            <a:r>
              <a:rPr lang="en-US" sz="1600" i="1" dirty="0" smtClean="0">
                <a:solidFill>
                  <a:schemeClr val="tx2"/>
                </a:solidFill>
              </a:rPr>
              <a:t>Univ</a:t>
            </a:r>
            <a:r>
              <a:rPr lang="en-US" sz="1600" i="1" dirty="0">
                <a:solidFill>
                  <a:schemeClr val="tx2"/>
                </a:solidFill>
              </a:rPr>
              <a:t>. of Torino and </a:t>
            </a:r>
            <a:r>
              <a:rPr lang="en-US" sz="1600" i="1" dirty="0" smtClean="0">
                <a:solidFill>
                  <a:schemeClr val="tx2"/>
                </a:solidFill>
              </a:rPr>
              <a:t>INFN, Torino, Italy</a:t>
            </a:r>
            <a:endParaRPr lang="en-US" i="1" dirty="0" smtClean="0">
              <a:solidFill>
                <a:schemeClr val="tx2"/>
              </a:solidFill>
            </a:endParaRPr>
          </a:p>
          <a:p>
            <a:endParaRPr lang="en-US" i="1" dirty="0" smtClean="0">
              <a:solidFill>
                <a:schemeClr val="tx2"/>
              </a:solidFill>
            </a:endParaRPr>
          </a:p>
          <a:p>
            <a:r>
              <a:rPr lang="pt-BR" dirty="0">
                <a:solidFill>
                  <a:schemeClr val="tx2"/>
                </a:solidFill>
              </a:rPr>
              <a:t>G. Pellegrini, S. Hidalgo, </a:t>
            </a:r>
            <a:r>
              <a:rPr lang="pt-BR" b="1" dirty="0">
                <a:solidFill>
                  <a:schemeClr val="tx2"/>
                </a:solidFill>
              </a:rPr>
              <a:t>M. Baselga, M. Carulla,</a:t>
            </a:r>
          </a:p>
          <a:p>
            <a:r>
              <a:rPr lang="pt-BR" b="1" dirty="0">
                <a:solidFill>
                  <a:schemeClr val="tx2"/>
                </a:solidFill>
              </a:rPr>
              <a:t>P. Fernandez-Martinez, </a:t>
            </a:r>
            <a:r>
              <a:rPr lang="pt-BR" dirty="0">
                <a:solidFill>
                  <a:schemeClr val="tx2"/>
                </a:solidFill>
              </a:rPr>
              <a:t>D. Flores, A. Merlos, D. </a:t>
            </a:r>
            <a:r>
              <a:rPr lang="pt-BR" dirty="0" smtClean="0">
                <a:solidFill>
                  <a:schemeClr val="tx2"/>
                </a:solidFill>
              </a:rPr>
              <a:t>Quirion</a:t>
            </a:r>
          </a:p>
          <a:p>
            <a:r>
              <a:rPr lang="en-US" sz="1600" i="1" dirty="0" smtClean="0">
                <a:solidFill>
                  <a:schemeClr val="tx2"/>
                </a:solidFill>
              </a:rPr>
              <a:t>Centro </a:t>
            </a:r>
            <a:r>
              <a:rPr lang="en-US" sz="1600" i="1" dirty="0">
                <a:solidFill>
                  <a:schemeClr val="tx2"/>
                </a:solidFill>
              </a:rPr>
              <a:t>Nacional de </a:t>
            </a:r>
            <a:r>
              <a:rPr lang="en-US" sz="1600" i="1" dirty="0" err="1">
                <a:solidFill>
                  <a:schemeClr val="tx2"/>
                </a:solidFill>
              </a:rPr>
              <a:t>Microelectrónica</a:t>
            </a:r>
            <a:r>
              <a:rPr lang="en-US" sz="1600" i="1" dirty="0">
                <a:solidFill>
                  <a:schemeClr val="tx2"/>
                </a:solidFill>
              </a:rPr>
              <a:t> (</a:t>
            </a:r>
            <a:r>
              <a:rPr lang="en-US" sz="1600" i="1" dirty="0" smtClean="0">
                <a:solidFill>
                  <a:schemeClr val="tx2"/>
                </a:solidFill>
              </a:rPr>
              <a:t>CNM-CSIC), Barcelona</a:t>
            </a:r>
            <a:r>
              <a:rPr lang="en-US" sz="1600" i="1" dirty="0">
                <a:solidFill>
                  <a:schemeClr val="tx2"/>
                </a:solidFill>
              </a:rPr>
              <a:t>, </a:t>
            </a:r>
            <a:r>
              <a:rPr lang="en-US" sz="1600" i="1" dirty="0" smtClean="0">
                <a:solidFill>
                  <a:schemeClr val="tx2"/>
                </a:solidFill>
              </a:rPr>
              <a:t>Spain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6725" y="76200"/>
            <a:ext cx="2361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Contributors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391" y="0"/>
            <a:ext cx="8153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Conclusions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24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Hartmut F.-W. Sadrozinski, 75 um LGAD, "Trento" 2016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9691" y="114300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We took data in a </a:t>
            </a:r>
            <a:r>
              <a:rPr lang="en-US" sz="2000" dirty="0">
                <a:solidFill>
                  <a:schemeClr val="tx2"/>
                </a:solidFill>
                <a:sym typeface="Symbol"/>
              </a:rPr>
              <a:t>triggered  </a:t>
            </a:r>
            <a:r>
              <a:rPr lang="en-US" sz="2000" dirty="0" smtClean="0">
                <a:solidFill>
                  <a:schemeClr val="tx2"/>
                </a:solidFill>
                <a:sym typeface="Symbol"/>
              </a:rPr>
              <a:t>source </a:t>
            </a:r>
            <a:r>
              <a:rPr lang="en-US" sz="2000" smtClean="0">
                <a:solidFill>
                  <a:schemeClr val="tx2"/>
                </a:solidFill>
              </a:rPr>
              <a:t>with </a:t>
            </a:r>
            <a:r>
              <a:rPr lang="en-US" sz="2000" smtClean="0">
                <a:solidFill>
                  <a:schemeClr val="tx2"/>
                </a:solidFill>
              </a:rPr>
              <a:t>75 </a:t>
            </a:r>
            <a:r>
              <a:rPr lang="en-US" sz="200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US" sz="2000" smtClean="0">
                <a:solidFill>
                  <a:schemeClr val="tx2"/>
                </a:solidFill>
              </a:rPr>
              <a:t>m </a:t>
            </a:r>
            <a:r>
              <a:rPr lang="en-US" sz="2000" dirty="0" smtClean="0">
                <a:solidFill>
                  <a:schemeClr val="tx2"/>
                </a:solidFill>
              </a:rPr>
              <a:t>thick epi LGAD with gain G ≈ 10 and measured a jitter of less than 40 ps.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The timing resolution in beam and laser tests are confirmed by  the </a:t>
            </a:r>
            <a:r>
              <a:rPr lang="en-US" sz="2000" dirty="0" err="1" smtClean="0">
                <a:solidFill>
                  <a:schemeClr val="tx2"/>
                </a:solidFill>
              </a:rPr>
              <a:t>Weightfield</a:t>
            </a:r>
            <a:r>
              <a:rPr lang="en-US" sz="2000" dirty="0" smtClean="0">
                <a:solidFill>
                  <a:schemeClr val="tx2"/>
                </a:solidFill>
              </a:rPr>
              <a:t> 2 simulations.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We are developing specifications for LGAD to be used in the ATLAS HGTD.</a:t>
            </a:r>
          </a:p>
          <a:p>
            <a:pPr lvl="2" algn="l"/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We are looking forward to the next production run of UFSD at CNM available in May 2016.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Thanks to the organizers for arranging this year’s “Trento” meeting in Paris!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391" y="0"/>
            <a:ext cx="815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LGAD detectors for </a:t>
            </a:r>
            <a:r>
              <a:rPr lang="en-GB" sz="2800" b="1" dirty="0" smtClean="0">
                <a:solidFill>
                  <a:schemeClr val="tx2"/>
                </a:solidFill>
              </a:rPr>
              <a:t>HGTD Beam Test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3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118" y="776654"/>
            <a:ext cx="649408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Expect by May 2016: </a:t>
            </a:r>
          </a:p>
          <a:p>
            <a:pPr algn="l"/>
            <a:r>
              <a:rPr lang="en-US" dirty="0" smtClean="0"/>
              <a:t>2x2 arrays of </a:t>
            </a:r>
            <a:r>
              <a:rPr lang="en-US" dirty="0" smtClean="0"/>
              <a:t>3-mm </a:t>
            </a:r>
            <a:r>
              <a:rPr lang="en-US" dirty="0" smtClean="0"/>
              <a:t>and </a:t>
            </a:r>
            <a:r>
              <a:rPr lang="en-US" dirty="0" smtClean="0"/>
              <a:t>2-mm </a:t>
            </a:r>
            <a:r>
              <a:rPr lang="en-US" dirty="0" smtClean="0"/>
              <a:t>side length </a:t>
            </a:r>
            <a:endParaRPr lang="en-US" dirty="0"/>
          </a:p>
          <a:p>
            <a:pPr algn="l"/>
            <a:r>
              <a:rPr lang="en-US" dirty="0" smtClean="0"/>
              <a:t>various thickness and doping concentration (see later slides)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/>
              <a:t>Amplification and time digitization is required locally for trigger</a:t>
            </a:r>
          </a:p>
          <a:p>
            <a:pPr algn="l"/>
            <a:r>
              <a:rPr lang="en-US" dirty="0"/>
              <a:t>ASIC development just </a:t>
            </a:r>
            <a:r>
              <a:rPr lang="en-US" dirty="0" smtClean="0"/>
              <a:t>starting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For the first beam tests plan to use </a:t>
            </a:r>
          </a:p>
          <a:p>
            <a:pPr algn="l"/>
            <a:r>
              <a:rPr lang="en-US" dirty="0" smtClean="0"/>
              <a:t>broadband </a:t>
            </a:r>
            <a:r>
              <a:rPr lang="en-US" dirty="0"/>
              <a:t>amplifier developed by UCSC</a:t>
            </a:r>
          </a:p>
          <a:p>
            <a:pPr algn="l"/>
            <a:r>
              <a:rPr lang="en-US" dirty="0" smtClean="0"/>
              <a:t>4 amplifier channels (~ </a:t>
            </a:r>
            <a:r>
              <a:rPr lang="en-US" dirty="0" smtClean="0"/>
              <a:t>1-mm </a:t>
            </a:r>
            <a:r>
              <a:rPr lang="en-US" dirty="0" smtClean="0"/>
              <a:t>width) </a:t>
            </a:r>
          </a:p>
          <a:p>
            <a:pPr algn="l"/>
            <a:r>
              <a:rPr lang="en-US" dirty="0" smtClean="0"/>
              <a:t>wire-bonded to 2x2 array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616568" y="1852350"/>
            <a:ext cx="6776178" cy="1322387"/>
            <a:chOff x="645876" y="1828800"/>
            <a:chExt cx="6776178" cy="1322387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76" y="1828800"/>
              <a:ext cx="4773613" cy="132238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4" name="Group 73"/>
            <p:cNvGrpSpPr/>
            <p:nvPr/>
          </p:nvGrpSpPr>
          <p:grpSpPr>
            <a:xfrm>
              <a:off x="5486400" y="1981200"/>
              <a:ext cx="1935654" cy="1005336"/>
              <a:chOff x="5486400" y="1981200"/>
              <a:chExt cx="1935654" cy="1005336"/>
            </a:xfrm>
          </p:grpSpPr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703" r="13985"/>
              <a:stretch/>
            </p:blipFill>
            <p:spPr bwMode="auto">
              <a:xfrm>
                <a:off x="5486400" y="1993449"/>
                <a:ext cx="1122485" cy="99308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585" r="8705" b="40161"/>
              <a:stretch/>
            </p:blipFill>
            <p:spPr bwMode="auto">
              <a:xfrm>
                <a:off x="6613281" y="1981200"/>
                <a:ext cx="272561" cy="63127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823813" y="2142948"/>
                <a:ext cx="5982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mm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857175" y="4047715"/>
            <a:ext cx="2363666" cy="1789703"/>
            <a:chOff x="5867400" y="4761503"/>
            <a:chExt cx="2514600" cy="1905000"/>
          </a:xfrm>
        </p:grpSpPr>
        <p:sp>
          <p:nvSpPr>
            <p:cNvPr id="76" name="Rectangle 75"/>
            <p:cNvSpPr/>
            <p:nvPr/>
          </p:nvSpPr>
          <p:spPr>
            <a:xfrm>
              <a:off x="5867400" y="4761503"/>
              <a:ext cx="2514600" cy="190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6781800" y="5336208"/>
              <a:ext cx="685800" cy="712177"/>
              <a:chOff x="6437434" y="4876800"/>
              <a:chExt cx="914400" cy="940777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6437434" y="487680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894634" y="487680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894634" y="5360377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437434" y="5360377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7482254" y="5422733"/>
              <a:ext cx="533400" cy="17305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505700" y="5766180"/>
              <a:ext cx="533400" cy="17305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222023" y="5788805"/>
              <a:ext cx="533400" cy="17305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223000" y="5422733"/>
              <a:ext cx="533400" cy="17305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75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391" y="0"/>
            <a:ext cx="815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sym typeface="Symbol"/>
              </a:rPr>
              <a:t></a:t>
            </a:r>
            <a:r>
              <a:rPr lang="en-GB" sz="2800" b="1" dirty="0" smtClean="0">
                <a:solidFill>
                  <a:schemeClr val="tx2"/>
                </a:solidFill>
              </a:rPr>
              <a:t> Beam data with 75 </a:t>
            </a:r>
            <a:r>
              <a:rPr lang="en-GB" sz="2800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GB" sz="2800" b="1" dirty="0" smtClean="0">
                <a:solidFill>
                  <a:schemeClr val="tx2"/>
                </a:solidFill>
              </a:rPr>
              <a:t>m </a:t>
            </a:r>
            <a:r>
              <a:rPr lang="en-GB" sz="2800" b="1" dirty="0" smtClean="0">
                <a:solidFill>
                  <a:schemeClr val="tx2"/>
                </a:solidFill>
              </a:rPr>
              <a:t>LGAD (G = ?)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4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3581400"/>
            <a:ext cx="3978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Pulse shape suggests gain G ≈ 10!</a:t>
            </a:r>
            <a:endParaRPr lang="en-US" sz="1050" dirty="0">
              <a:solidFill>
                <a:schemeClr val="tx2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3547352" cy="214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23" y="763551"/>
            <a:ext cx="3491882" cy="277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16" y="793101"/>
            <a:ext cx="3406775" cy="270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90930" y="1629167"/>
            <a:ext cx="19286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 Jitter: 11 </a:t>
            </a:r>
            <a:r>
              <a:rPr lang="en-US" dirty="0" err="1" smtClean="0"/>
              <a:t>ps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89874" y="5122598"/>
            <a:ext cx="22728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 Jitter: ~ 200 </a:t>
            </a:r>
            <a:r>
              <a:rPr lang="en-US" dirty="0" err="1" smtClean="0"/>
              <a:t>ps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57" y="4114800"/>
            <a:ext cx="3673075" cy="211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40186" y="978989"/>
            <a:ext cx="1406154" cy="2531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75 </a:t>
            </a:r>
            <a:r>
              <a:rPr lang="en-GB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GB" b="1" dirty="0" smtClean="0">
                <a:solidFill>
                  <a:schemeClr val="tx2"/>
                </a:solidFill>
              </a:rPr>
              <a:t>m</a:t>
            </a:r>
            <a:r>
              <a:rPr lang="en-GB" b="1" dirty="0" smtClean="0">
                <a:solidFill>
                  <a:schemeClr val="tx2"/>
                </a:solidFill>
              </a:rPr>
              <a:t>, </a:t>
            </a:r>
          </a:p>
          <a:p>
            <a:r>
              <a:rPr lang="en-GB" b="1" dirty="0">
                <a:solidFill>
                  <a:schemeClr val="tx2"/>
                </a:solidFill>
                <a:sym typeface="Symbol"/>
              </a:rPr>
              <a:t></a:t>
            </a:r>
            <a:r>
              <a:rPr lang="en-GB" b="1" dirty="0" smtClean="0">
                <a:solidFill>
                  <a:schemeClr val="tx2"/>
                </a:solidFill>
                <a:sym typeface="Symbol"/>
              </a:rPr>
              <a:t>‘s</a:t>
            </a:r>
          </a:p>
          <a:p>
            <a:endParaRPr lang="en-GB" sz="1050" b="1" dirty="0">
              <a:solidFill>
                <a:schemeClr val="tx2"/>
              </a:solidFill>
              <a:sym typeface="Symbol"/>
            </a:endParaRPr>
          </a:p>
          <a:p>
            <a:r>
              <a:rPr lang="en-GB" sz="1600" b="1" dirty="0" smtClean="0">
                <a:solidFill>
                  <a:schemeClr val="tx2"/>
                </a:solidFill>
                <a:sym typeface="Symbol"/>
              </a:rPr>
              <a:t>Pulses </a:t>
            </a:r>
          </a:p>
          <a:p>
            <a:r>
              <a:rPr lang="en-GB" sz="1600" b="1" dirty="0" smtClean="0">
                <a:solidFill>
                  <a:schemeClr val="tx2"/>
                </a:solidFill>
                <a:sym typeface="Symbol"/>
              </a:rPr>
              <a:t>shorter </a:t>
            </a:r>
          </a:p>
          <a:p>
            <a:r>
              <a:rPr lang="en-GB" sz="1600" b="1" dirty="0" smtClean="0">
                <a:solidFill>
                  <a:schemeClr val="tx2"/>
                </a:solidFill>
                <a:sym typeface="Symbol"/>
              </a:rPr>
              <a:t>than </a:t>
            </a:r>
          </a:p>
          <a:p>
            <a:r>
              <a:rPr lang="en-GB" sz="1600" b="1" dirty="0" smtClean="0">
                <a:solidFill>
                  <a:schemeClr val="tx2"/>
                </a:solidFill>
                <a:sym typeface="Symbol"/>
              </a:rPr>
              <a:t>simulation!?</a:t>
            </a:r>
          </a:p>
          <a:p>
            <a:endParaRPr lang="en-GB" sz="1600" b="1" dirty="0" smtClean="0">
              <a:solidFill>
                <a:schemeClr val="tx2"/>
              </a:solidFill>
              <a:sym typeface="Symbol"/>
            </a:endParaRPr>
          </a:p>
          <a:p>
            <a:r>
              <a:rPr lang="en-US" sz="1600" dirty="0" smtClean="0"/>
              <a:t>Ave. Time </a:t>
            </a:r>
          </a:p>
          <a:p>
            <a:r>
              <a:rPr lang="en-US" sz="1600" dirty="0" smtClean="0"/>
              <a:t>Jitter &lt; </a:t>
            </a:r>
            <a:r>
              <a:rPr lang="en-US" sz="1600" dirty="0" smtClean="0"/>
              <a:t>40 </a:t>
            </a:r>
            <a:r>
              <a:rPr lang="en-US" sz="1600" dirty="0" err="1" smtClean="0"/>
              <a:t>ps</a:t>
            </a:r>
            <a:endParaRPr lang="en-GB" sz="1600" b="1" dirty="0" smtClean="0">
              <a:solidFill>
                <a:schemeClr val="tx2"/>
              </a:solidFill>
              <a:sym typeface="Symbo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620" y="4572000"/>
            <a:ext cx="1369286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300 </a:t>
            </a:r>
            <a:r>
              <a:rPr lang="en-GB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GB" b="1" dirty="0" smtClean="0">
                <a:solidFill>
                  <a:schemeClr val="tx2"/>
                </a:solidFill>
              </a:rPr>
              <a:t>m</a:t>
            </a:r>
            <a:r>
              <a:rPr lang="en-GB" b="1" dirty="0" smtClean="0">
                <a:solidFill>
                  <a:schemeClr val="tx2"/>
                </a:solidFill>
              </a:rPr>
              <a:t>, </a:t>
            </a:r>
          </a:p>
          <a:p>
            <a:r>
              <a:rPr lang="en-GB" b="1" dirty="0" smtClean="0">
                <a:solidFill>
                  <a:schemeClr val="tx2"/>
                </a:solidFill>
                <a:sym typeface="Symbol"/>
              </a:rPr>
              <a:t>CERN BT</a:t>
            </a:r>
          </a:p>
          <a:p>
            <a:r>
              <a:rPr lang="en-GB" sz="1050" b="1" dirty="0" smtClean="0">
                <a:solidFill>
                  <a:schemeClr val="tx2"/>
                </a:solidFill>
                <a:sym typeface="Symbol"/>
              </a:rPr>
              <a:t>Filtered  time </a:t>
            </a:r>
          </a:p>
          <a:p>
            <a:r>
              <a:rPr lang="en-GB" sz="1050" b="1" dirty="0" smtClean="0">
                <a:solidFill>
                  <a:schemeClr val="tx2"/>
                </a:solidFill>
                <a:sym typeface="Symbol"/>
              </a:rPr>
              <a:t>resolution ~</a:t>
            </a:r>
            <a:r>
              <a:rPr lang="en-GB" sz="1050" b="1" dirty="0" smtClean="0">
                <a:solidFill>
                  <a:schemeClr val="tx2"/>
                </a:solidFill>
                <a:sym typeface="Symbol"/>
              </a:rPr>
              <a:t>100 </a:t>
            </a:r>
            <a:r>
              <a:rPr lang="en-GB" sz="1050" b="1" dirty="0" err="1" smtClean="0">
                <a:solidFill>
                  <a:schemeClr val="tx2"/>
                </a:solidFill>
                <a:sym typeface="Symbol"/>
              </a:rPr>
              <a:t>ps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391" y="0"/>
            <a:ext cx="815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 err="1" smtClean="0">
                <a:solidFill>
                  <a:schemeClr val="tx2"/>
                </a:solidFill>
              </a:rPr>
              <a:t>dV</a:t>
            </a:r>
            <a:r>
              <a:rPr lang="en-GB" sz="2800" b="1" i="1" dirty="0" smtClean="0">
                <a:solidFill>
                  <a:schemeClr val="tx2"/>
                </a:solidFill>
              </a:rPr>
              <a:t>/</a:t>
            </a:r>
            <a:r>
              <a:rPr lang="en-GB" sz="2800" b="1" i="1" dirty="0" err="1" smtClean="0">
                <a:solidFill>
                  <a:schemeClr val="tx2"/>
                </a:solidFill>
              </a:rPr>
              <a:t>dt</a:t>
            </a:r>
            <a:r>
              <a:rPr lang="en-GB" sz="2800" b="1" dirty="0" smtClean="0">
                <a:solidFill>
                  <a:schemeClr val="tx2"/>
                </a:solidFill>
              </a:rPr>
              <a:t> Comparison of 75 </a:t>
            </a:r>
            <a:r>
              <a:rPr lang="en-GB" sz="2800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GB" sz="2800" b="1" dirty="0" smtClean="0">
                <a:solidFill>
                  <a:schemeClr val="tx2"/>
                </a:solidFill>
              </a:rPr>
              <a:t>m – 300 </a:t>
            </a:r>
            <a:r>
              <a:rPr lang="en-GB" sz="2800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GB" sz="2800" b="1" dirty="0" smtClean="0">
                <a:solidFill>
                  <a:schemeClr val="tx2"/>
                </a:solidFill>
              </a:rPr>
              <a:t>m </a:t>
            </a:r>
            <a:r>
              <a:rPr lang="en-GB" sz="2800" b="1" dirty="0" smtClean="0">
                <a:solidFill>
                  <a:schemeClr val="tx2"/>
                </a:solidFill>
              </a:rPr>
              <a:t>LGAD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5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94207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72000" y="812564"/>
            <a:ext cx="354456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>
                <a:solidFill>
                  <a:schemeClr val="tx2"/>
                </a:solidFill>
              </a:rPr>
              <a:t>300 </a:t>
            </a:r>
            <a:r>
              <a:rPr lang="en-GB" u="sng" dirty="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GB" u="sng" dirty="0" smtClean="0">
                <a:solidFill>
                  <a:schemeClr val="tx2"/>
                </a:solidFill>
              </a:rPr>
              <a:t>m</a:t>
            </a:r>
            <a:r>
              <a:rPr lang="en-GB" u="sng" dirty="0" smtClean="0">
                <a:solidFill>
                  <a:schemeClr val="tx2"/>
                </a:solidFill>
              </a:rPr>
              <a:t>: 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21 average used to reduce noise</a:t>
            </a:r>
          </a:p>
          <a:p>
            <a:r>
              <a:rPr lang="en-GB" sz="1400" dirty="0" smtClean="0">
                <a:solidFill>
                  <a:schemeClr val="tx2"/>
                </a:solidFill>
              </a:rPr>
              <a:t>1 ns shaping ≈ 1/3 of rise time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36734" y="4997916"/>
            <a:ext cx="4600940" cy="133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>
                <a:solidFill>
                  <a:schemeClr val="tx2"/>
                </a:solidFill>
              </a:rPr>
              <a:t>75 </a:t>
            </a:r>
            <a:r>
              <a:rPr lang="en-GB" u="sng" dirty="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GB" u="sng" dirty="0" smtClean="0">
                <a:solidFill>
                  <a:schemeClr val="tx2"/>
                </a:solidFill>
              </a:rPr>
              <a:t>m</a:t>
            </a:r>
            <a:r>
              <a:rPr lang="en-GB" u="sng" dirty="0" smtClean="0">
                <a:solidFill>
                  <a:schemeClr val="tx2"/>
                </a:solidFill>
              </a:rPr>
              <a:t>: 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21 averages reduces </a:t>
            </a:r>
            <a:r>
              <a:rPr lang="en-GB" i="1" dirty="0" err="1" smtClean="0">
                <a:solidFill>
                  <a:schemeClr val="tx2"/>
                </a:solidFill>
              </a:rPr>
              <a:t>dV</a:t>
            </a:r>
            <a:r>
              <a:rPr lang="en-GB" i="1" dirty="0" smtClean="0">
                <a:solidFill>
                  <a:schemeClr val="tx2"/>
                </a:solidFill>
              </a:rPr>
              <a:t>/</a:t>
            </a:r>
            <a:r>
              <a:rPr lang="en-GB" i="1" dirty="0" err="1" smtClean="0">
                <a:solidFill>
                  <a:schemeClr val="tx2"/>
                </a:solidFill>
              </a:rPr>
              <a:t>dt</a:t>
            </a:r>
            <a:r>
              <a:rPr lang="en-GB" dirty="0" smtClean="0">
                <a:solidFill>
                  <a:schemeClr val="tx2"/>
                </a:solidFill>
              </a:rPr>
              <a:t>  by ½</a:t>
            </a:r>
          </a:p>
          <a:p>
            <a:r>
              <a:rPr lang="en-GB" sz="1400" dirty="0" smtClean="0">
                <a:solidFill>
                  <a:schemeClr val="tx2"/>
                </a:solidFill>
              </a:rPr>
              <a:t>500 </a:t>
            </a:r>
            <a:r>
              <a:rPr lang="en-GB" sz="1400" dirty="0" err="1" smtClean="0">
                <a:solidFill>
                  <a:schemeClr val="tx2"/>
                </a:solidFill>
              </a:rPr>
              <a:t>ps</a:t>
            </a:r>
            <a:r>
              <a:rPr lang="en-GB" sz="1400" dirty="0" smtClean="0">
                <a:solidFill>
                  <a:schemeClr val="tx2"/>
                </a:solidFill>
              </a:rPr>
              <a:t> shaping ≈ rise time</a:t>
            </a:r>
          </a:p>
          <a:p>
            <a:endParaRPr lang="en-GB" sz="1050" dirty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Fast, low-noise amplifier a requirement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9173" y="3182034"/>
            <a:ext cx="432682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High frequencies not important for </a:t>
            </a:r>
            <a:r>
              <a:rPr lang="en-GB" sz="1600" b="1" dirty="0" smtClean="0">
                <a:solidFill>
                  <a:schemeClr val="tx2"/>
                </a:solidFill>
              </a:rPr>
              <a:t>300 </a:t>
            </a:r>
            <a:r>
              <a:rPr lang="en-GB" sz="1600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GB" sz="1600" b="1" dirty="0" smtClean="0">
                <a:solidFill>
                  <a:schemeClr val="tx2"/>
                </a:solidFill>
              </a:rPr>
              <a:t>m</a:t>
            </a:r>
            <a:endParaRPr lang="en-GB" sz="1600" b="1" dirty="0" smtClean="0">
              <a:solidFill>
                <a:schemeClr val="tx2"/>
              </a:solidFill>
            </a:endParaRPr>
          </a:p>
          <a:p>
            <a:r>
              <a:rPr lang="en-GB" sz="1400" b="1" dirty="0" smtClean="0">
                <a:solidFill>
                  <a:schemeClr val="tx2"/>
                </a:solidFill>
              </a:rPr>
              <a:t>(Need to adjust the CFD threshold)</a:t>
            </a:r>
          </a:p>
          <a:p>
            <a:endParaRPr lang="en-GB" sz="1400" b="1" dirty="0" smtClean="0">
              <a:solidFill>
                <a:schemeClr val="tx2"/>
              </a:solidFill>
            </a:endParaRPr>
          </a:p>
          <a:p>
            <a:endParaRPr lang="en-GB" sz="1600" b="1" dirty="0">
              <a:solidFill>
                <a:schemeClr val="tx2"/>
              </a:solidFill>
            </a:endParaRPr>
          </a:p>
          <a:p>
            <a:endParaRPr lang="en-GB" sz="1600" b="1" dirty="0" smtClean="0">
              <a:solidFill>
                <a:schemeClr val="tx2"/>
              </a:solidFill>
            </a:endParaRPr>
          </a:p>
          <a:p>
            <a:r>
              <a:rPr lang="en-GB" sz="1600" b="1" dirty="0" smtClean="0">
                <a:solidFill>
                  <a:schemeClr val="tx2"/>
                </a:solidFill>
              </a:rPr>
              <a:t>High </a:t>
            </a:r>
            <a:r>
              <a:rPr lang="en-GB" sz="1600" b="1" dirty="0">
                <a:solidFill>
                  <a:schemeClr val="tx2"/>
                </a:solidFill>
              </a:rPr>
              <a:t>frequencies </a:t>
            </a:r>
            <a:r>
              <a:rPr lang="en-GB" sz="1600" b="1" dirty="0" smtClean="0">
                <a:solidFill>
                  <a:schemeClr val="tx2"/>
                </a:solidFill>
              </a:rPr>
              <a:t>very </a:t>
            </a:r>
            <a:r>
              <a:rPr lang="en-GB" sz="1600" b="1" dirty="0">
                <a:solidFill>
                  <a:schemeClr val="tx2"/>
                </a:solidFill>
              </a:rPr>
              <a:t>important for </a:t>
            </a:r>
            <a:r>
              <a:rPr lang="en-GB" sz="1600" b="1" dirty="0" smtClean="0">
                <a:solidFill>
                  <a:schemeClr val="tx2"/>
                </a:solidFill>
              </a:rPr>
              <a:t>75 </a:t>
            </a:r>
            <a:r>
              <a:rPr lang="en-GB" sz="1600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GB" sz="1600" b="1" dirty="0" smtClean="0">
                <a:solidFill>
                  <a:schemeClr val="tx2"/>
                </a:solidFill>
              </a:rPr>
              <a:t>m</a:t>
            </a:r>
            <a:endParaRPr lang="en-GB" sz="1600" b="1" dirty="0">
              <a:solidFill>
                <a:schemeClr val="tx2"/>
              </a:solidFill>
            </a:endParaRPr>
          </a:p>
          <a:p>
            <a:r>
              <a:rPr lang="en-GB" sz="1600" b="1" dirty="0" smtClean="0">
                <a:solidFill>
                  <a:schemeClr val="tx2"/>
                </a:solidFill>
              </a:rPr>
              <a:t> (only for BB)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991213" cy="280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74" y="1674338"/>
            <a:ext cx="2530378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74630" y="4087573"/>
            <a:ext cx="981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Amplitude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4089975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dV</a:t>
            </a:r>
            <a:r>
              <a:rPr lang="en-US" sz="1400" dirty="0" smtClean="0">
                <a:solidFill>
                  <a:srgbClr val="C00000"/>
                </a:solidFill>
              </a:rPr>
              <a:t>/</a:t>
            </a:r>
            <a:r>
              <a:rPr lang="en-US" sz="1400" dirty="0" err="1" smtClean="0">
                <a:solidFill>
                  <a:srgbClr val="C00000"/>
                </a:solidFill>
              </a:rPr>
              <a:t>dt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3951" y="935674"/>
            <a:ext cx="981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Amplitude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2213" y="1863923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dV</a:t>
            </a:r>
            <a:r>
              <a:rPr lang="en-US" sz="1400" dirty="0" smtClean="0">
                <a:solidFill>
                  <a:srgbClr val="C00000"/>
                </a:solidFill>
              </a:rPr>
              <a:t>/</a:t>
            </a:r>
            <a:r>
              <a:rPr lang="en-US" sz="1400" dirty="0" err="1" smtClean="0">
                <a:solidFill>
                  <a:srgbClr val="C00000"/>
                </a:solidFill>
              </a:rPr>
              <a:t>dt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>
            <a:stCxn id="18" idx="1"/>
          </p:cNvCxnSpPr>
          <p:nvPr/>
        </p:nvCxnSpPr>
        <p:spPr>
          <a:xfrm flipH="1" flipV="1">
            <a:off x="3962401" y="2017811"/>
            <a:ext cx="409812" cy="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8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0"/>
            <a:ext cx="922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C-V </a:t>
            </a:r>
            <a:r>
              <a:rPr lang="en-GB" sz="2800" b="1" dirty="0" smtClean="0">
                <a:solidFill>
                  <a:schemeClr val="tx2"/>
                </a:solidFill>
              </a:rPr>
              <a:t>50 </a:t>
            </a:r>
            <a:r>
              <a:rPr lang="en-GB" sz="2800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GB" sz="2800" b="1" dirty="0" smtClean="0">
                <a:solidFill>
                  <a:schemeClr val="tx2"/>
                </a:solidFill>
              </a:rPr>
              <a:t>m </a:t>
            </a:r>
            <a:r>
              <a:rPr lang="en-GB" sz="2800" b="1" dirty="0" smtClean="0">
                <a:solidFill>
                  <a:schemeClr val="tx2"/>
                </a:solidFill>
              </a:rPr>
              <a:t>(W8) &amp; </a:t>
            </a:r>
            <a:r>
              <a:rPr lang="en-GB" sz="2800" b="1" dirty="0" smtClean="0">
                <a:solidFill>
                  <a:schemeClr val="tx2"/>
                </a:solidFill>
              </a:rPr>
              <a:t>75 </a:t>
            </a:r>
            <a:r>
              <a:rPr lang="en-GB" sz="2800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GB" sz="2800" b="1" dirty="0" smtClean="0">
                <a:solidFill>
                  <a:schemeClr val="tx2"/>
                </a:solidFill>
              </a:rPr>
              <a:t>m </a:t>
            </a:r>
            <a:r>
              <a:rPr lang="en-GB" sz="2800" b="1" dirty="0" smtClean="0">
                <a:solidFill>
                  <a:schemeClr val="tx2"/>
                </a:solidFill>
              </a:rPr>
              <a:t>(W11) epi LGAD Run 6827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6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9587" y="3848872"/>
            <a:ext cx="3845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75 </a:t>
            </a:r>
            <a:r>
              <a:rPr lang="en-GB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GB" b="1" dirty="0" smtClean="0">
                <a:solidFill>
                  <a:schemeClr val="tx2"/>
                </a:solidFill>
              </a:rPr>
              <a:t>m</a:t>
            </a:r>
            <a:r>
              <a:rPr lang="en-GB" b="1" dirty="0" smtClean="0">
                <a:solidFill>
                  <a:schemeClr val="tx2"/>
                </a:solidFill>
              </a:rPr>
              <a:t>: C-V suggests gain G &gt; 10!</a:t>
            </a:r>
            <a:endParaRPr lang="en-US" sz="105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4" y="762001"/>
            <a:ext cx="2970106" cy="213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4" y="2907974"/>
            <a:ext cx="3027551" cy="225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06540" y="1467946"/>
            <a:ext cx="3717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50 </a:t>
            </a:r>
            <a:r>
              <a:rPr lang="en-GB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GB" b="1" dirty="0" smtClean="0">
                <a:solidFill>
                  <a:schemeClr val="tx2"/>
                </a:solidFill>
              </a:rPr>
              <a:t>m</a:t>
            </a:r>
            <a:r>
              <a:rPr lang="en-GB" b="1" dirty="0" smtClean="0">
                <a:solidFill>
                  <a:schemeClr val="tx2"/>
                </a:solidFill>
              </a:rPr>
              <a:t>: C-V suggests gain G &lt; 3!</a:t>
            </a:r>
          </a:p>
          <a:p>
            <a:r>
              <a:rPr lang="en-GB" b="1" dirty="0">
                <a:solidFill>
                  <a:schemeClr val="tx2"/>
                </a:solidFill>
              </a:rPr>
              <a:t>a</a:t>
            </a:r>
            <a:r>
              <a:rPr lang="en-GB" b="1" dirty="0" smtClean="0">
                <a:solidFill>
                  <a:schemeClr val="tx2"/>
                </a:solidFill>
              </a:rPr>
              <a:t>lso measured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00600"/>
            <a:ext cx="2419709" cy="177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27873" y="5141404"/>
            <a:ext cx="2653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300 </a:t>
            </a:r>
            <a:r>
              <a:rPr lang="en-GB" b="1" dirty="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GB" b="1" dirty="0" smtClean="0">
                <a:solidFill>
                  <a:schemeClr val="tx2"/>
                </a:solidFill>
              </a:rPr>
              <a:t>m</a:t>
            </a:r>
            <a:r>
              <a:rPr lang="en-GB" b="1" dirty="0" smtClean="0">
                <a:solidFill>
                  <a:schemeClr val="tx2"/>
                </a:solidFill>
              </a:rPr>
              <a:t>: 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measured gain G &gt; 10!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391" y="0"/>
            <a:ext cx="815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</a:rPr>
              <a:t>Toward LGAD Specifications for HGTD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7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999" y="838200"/>
            <a:ext cx="82863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Larger cell size, higher gain, lower resistivity (?) ==&gt; increased shot noise, 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Larger cell size ==&gt; increased electronic noise (CSA), lower </a:t>
            </a:r>
            <a:r>
              <a:rPr lang="en-US" i="1" dirty="0" err="1" smtClean="0">
                <a:solidFill>
                  <a:schemeClr val="tx2"/>
                </a:solidFill>
              </a:rPr>
              <a:t>dV</a:t>
            </a:r>
            <a:r>
              <a:rPr lang="en-US" i="1" dirty="0" smtClean="0">
                <a:solidFill>
                  <a:schemeClr val="tx2"/>
                </a:solidFill>
              </a:rPr>
              <a:t>/</a:t>
            </a:r>
            <a:r>
              <a:rPr lang="en-US" i="1" dirty="0" err="1" smtClean="0">
                <a:solidFill>
                  <a:schemeClr val="tx2"/>
                </a:solidFill>
              </a:rPr>
              <a:t>dt</a:t>
            </a:r>
            <a:r>
              <a:rPr lang="en-US" dirty="0" smtClean="0">
                <a:solidFill>
                  <a:schemeClr val="tx2"/>
                </a:solidFill>
              </a:rPr>
              <a:t> (BB)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Thicker sensors ==&gt; increased Landau Noise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Lower input impedance ==&gt; lower trans-impedance</a:t>
            </a:r>
          </a:p>
          <a:p>
            <a:pPr algn="l"/>
            <a:endParaRPr lang="en-US" dirty="0" smtClean="0">
              <a:solidFill>
                <a:schemeClr val="tx2"/>
              </a:solidFill>
            </a:endParaRP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Electronics and sensors are closely coupled.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Both LGAD and no-gain </a:t>
            </a:r>
            <a:r>
              <a:rPr lang="en-US" i="1" dirty="0" smtClean="0">
                <a:solidFill>
                  <a:schemeClr val="tx2"/>
                </a:solidFill>
              </a:rPr>
              <a:t>n</a:t>
            </a:r>
            <a:r>
              <a:rPr lang="en-US" dirty="0" smtClean="0">
                <a:solidFill>
                  <a:schemeClr val="tx2"/>
                </a:solidFill>
              </a:rPr>
              <a:t>-in-</a:t>
            </a:r>
            <a:r>
              <a:rPr lang="en-US" i="1" dirty="0" smtClean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 are being considered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0991" y="2895600"/>
            <a:ext cx="7239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To get to 10 </a:t>
            </a:r>
            <a:r>
              <a:rPr lang="en-US" dirty="0" err="1" smtClean="0">
                <a:solidFill>
                  <a:schemeClr val="tx2"/>
                </a:solidFill>
              </a:rPr>
              <a:t>ps</a:t>
            </a:r>
            <a:r>
              <a:rPr lang="en-US" dirty="0" smtClean="0">
                <a:solidFill>
                  <a:schemeClr val="tx2"/>
                </a:solidFill>
              </a:rPr>
              <a:t> jitter: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i="1" dirty="0" err="1" smtClean="0">
                <a:solidFill>
                  <a:schemeClr val="tx2"/>
                </a:solidFill>
              </a:rPr>
              <a:t>dV</a:t>
            </a:r>
            <a:r>
              <a:rPr lang="en-US" i="1" dirty="0" smtClean="0">
                <a:solidFill>
                  <a:schemeClr val="tx2"/>
                </a:solidFill>
              </a:rPr>
              <a:t>/</a:t>
            </a:r>
            <a:r>
              <a:rPr lang="en-US" i="1" dirty="0" err="1" smtClean="0">
                <a:solidFill>
                  <a:schemeClr val="tx2"/>
                </a:solidFill>
              </a:rPr>
              <a:t>dt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at threshold &gt; 0.5 </a:t>
            </a:r>
            <a:r>
              <a:rPr lang="en-US" dirty="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US" dirty="0" smtClean="0">
                <a:solidFill>
                  <a:schemeClr val="tx2"/>
                </a:solidFill>
              </a:rPr>
              <a:t>V/</a:t>
            </a:r>
            <a:r>
              <a:rPr lang="en-US" dirty="0" err="1" smtClean="0">
                <a:solidFill>
                  <a:schemeClr val="tx2"/>
                </a:solidFill>
              </a:rPr>
              <a:t>ps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	Noise </a:t>
            </a:r>
            <a:r>
              <a:rPr lang="en-US" dirty="0">
                <a:solidFill>
                  <a:schemeClr val="tx2"/>
                </a:solidFill>
              </a:rPr>
              <a:t>(into </a:t>
            </a:r>
            <a:r>
              <a:rPr lang="en-US" dirty="0" smtClean="0">
                <a:solidFill>
                  <a:schemeClr val="tx2"/>
                </a:solidFill>
              </a:rPr>
              <a:t>50 </a:t>
            </a:r>
            <a:r>
              <a:rPr lang="el-GR" dirty="0" smtClean="0">
                <a:solidFill>
                  <a:schemeClr val="tx2"/>
                </a:solidFill>
              </a:rPr>
              <a:t>Ω</a:t>
            </a:r>
            <a:r>
              <a:rPr lang="en-US" dirty="0" smtClean="0">
                <a:solidFill>
                  <a:schemeClr val="tx2"/>
                </a:solidFill>
              </a:rPr>
              <a:t>) </a:t>
            </a:r>
            <a:r>
              <a:rPr lang="en-US" dirty="0" smtClean="0">
                <a:solidFill>
                  <a:schemeClr val="tx2"/>
                </a:solidFill>
              </a:rPr>
              <a:t>&lt; 5 </a:t>
            </a:r>
            <a:r>
              <a:rPr lang="en-US" dirty="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US" dirty="0" smtClean="0">
                <a:solidFill>
                  <a:schemeClr val="tx2"/>
                </a:solidFill>
              </a:rPr>
              <a:t>V 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  <a:p>
            <a:pPr algn="l"/>
            <a:endParaRPr lang="en-US" dirty="0" smtClean="0">
              <a:solidFill>
                <a:schemeClr val="tx2"/>
              </a:solidFill>
            </a:endParaRP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LGAD details (all numbers TBD):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</a:rPr>
              <a:t>	Gain 10 - 20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	Thickness </a:t>
            </a:r>
            <a:r>
              <a:rPr lang="en-US" dirty="0" smtClean="0">
                <a:solidFill>
                  <a:schemeClr val="tx2"/>
                </a:solidFill>
              </a:rPr>
              <a:t> &lt;100 </a:t>
            </a:r>
            <a:r>
              <a:rPr lang="en-US" dirty="0" smtClean="0">
                <a:solidFill>
                  <a:schemeClr val="tx2"/>
                </a:solidFill>
                <a:sym typeface="Symbol" panose="05050102010706020507" pitchFamily="18" charset="2"/>
              </a:rPr>
              <a:t></a:t>
            </a:r>
            <a:r>
              <a:rPr lang="en-US" dirty="0" smtClean="0">
                <a:solidFill>
                  <a:schemeClr val="tx2"/>
                </a:solidFill>
              </a:rPr>
              <a:t>m</a:t>
            </a:r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>
                <a:solidFill>
                  <a:schemeClr val="tx2"/>
                </a:solidFill>
              </a:rPr>
              <a:t>	Resistivity 0.1 - </a:t>
            </a:r>
            <a:r>
              <a:rPr lang="en-US" dirty="0" smtClean="0">
                <a:solidFill>
                  <a:schemeClr val="tx2"/>
                </a:solidFill>
              </a:rPr>
              <a:t>10 </a:t>
            </a:r>
            <a:r>
              <a:rPr lang="en-US" dirty="0">
                <a:solidFill>
                  <a:schemeClr val="tx2"/>
                </a:solidFill>
              </a:rPr>
              <a:t>k</a:t>
            </a:r>
            <a:r>
              <a:rPr lang="el-GR" dirty="0">
                <a:solidFill>
                  <a:schemeClr val="tx2"/>
                </a:solidFill>
              </a:rPr>
              <a:t>Ω-</a:t>
            </a:r>
            <a:r>
              <a:rPr lang="en-US" dirty="0" smtClean="0">
                <a:solidFill>
                  <a:schemeClr val="tx2"/>
                </a:solidFill>
              </a:rPr>
              <a:t>cm </a:t>
            </a:r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>
                <a:solidFill>
                  <a:schemeClr val="tx2"/>
                </a:solidFill>
              </a:rPr>
              <a:t>	Cell size dimension 2-5 mm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	Impedance at amplifier input 20 – 50 </a:t>
            </a:r>
            <a:r>
              <a:rPr lang="el-GR" dirty="0" smtClean="0">
                <a:solidFill>
                  <a:schemeClr val="tx2"/>
                </a:solidFill>
              </a:rPr>
              <a:t>Ω</a:t>
            </a:r>
            <a:endParaRPr lang="en-US" dirty="0" smtClean="0">
              <a:solidFill>
                <a:schemeClr val="tx2"/>
              </a:solidFill>
            </a:endParaRPr>
          </a:p>
          <a:p>
            <a:pPr algn="l"/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Radiation Hardness (Leakage current,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Noise, </a:t>
            </a:r>
            <a:r>
              <a:rPr lang="en-US" i="1" dirty="0" err="1" smtClean="0">
                <a:solidFill>
                  <a:schemeClr val="tx2"/>
                </a:solidFill>
              </a:rPr>
              <a:t>dV</a:t>
            </a:r>
            <a:r>
              <a:rPr lang="en-US" i="1" dirty="0" smtClean="0">
                <a:solidFill>
                  <a:schemeClr val="tx2"/>
                </a:solidFill>
              </a:rPr>
              <a:t>/</a:t>
            </a:r>
            <a:r>
              <a:rPr lang="en-US" i="1" dirty="0" err="1" smtClean="0">
                <a:solidFill>
                  <a:schemeClr val="tx2"/>
                </a:solidFill>
              </a:rPr>
              <a:t>dt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Power </a:t>
            </a:r>
            <a:r>
              <a:rPr lang="en-US" dirty="0">
                <a:solidFill>
                  <a:schemeClr val="tx2"/>
                </a:solidFill>
              </a:rPr>
              <a:t>per cell</a:t>
            </a:r>
          </a:p>
          <a:p>
            <a:pPr algn="l"/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Power </a:t>
            </a:r>
            <a:r>
              <a:rPr lang="en-US" dirty="0">
                <a:solidFill>
                  <a:schemeClr val="tx2"/>
                </a:solidFill>
              </a:rPr>
              <a:t>per </a:t>
            </a:r>
            <a:r>
              <a:rPr lang="en-US" dirty="0" smtClean="0">
                <a:solidFill>
                  <a:schemeClr val="tx2"/>
                </a:solidFill>
              </a:rPr>
              <a:t>cm</a:t>
            </a:r>
            <a:r>
              <a:rPr lang="en-US" baseline="30000" dirty="0" smtClean="0">
                <a:solidFill>
                  <a:schemeClr val="tx2"/>
                </a:solidFill>
              </a:rPr>
              <a:t>2</a:t>
            </a:r>
            <a:endParaRPr lang="en-US" baseline="30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8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 rot="16200000">
            <a:off x="-2696203" y="3369840"/>
            <a:ext cx="5638800" cy="270719"/>
          </a:xfrm>
        </p:spPr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590" y="7620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/>
            <a:r>
              <a:rPr lang="en-US" dirty="0" smtClean="0">
                <a:solidFill>
                  <a:schemeClr val="tx2"/>
                </a:solidFill>
              </a:rPr>
              <a:t>Time Jitter = Noise/slope = Noise / (</a:t>
            </a:r>
            <a:r>
              <a:rPr lang="en-US" i="1" dirty="0" err="1" smtClean="0">
                <a:solidFill>
                  <a:schemeClr val="tx2"/>
                </a:solidFill>
              </a:rPr>
              <a:t>dV</a:t>
            </a:r>
            <a:r>
              <a:rPr lang="en-US" i="1" dirty="0" smtClean="0">
                <a:solidFill>
                  <a:schemeClr val="tx2"/>
                </a:solidFill>
              </a:rPr>
              <a:t>/</a:t>
            </a:r>
            <a:r>
              <a:rPr lang="en-US" i="1" dirty="0" err="1" smtClean="0">
                <a:solidFill>
                  <a:schemeClr val="tx2"/>
                </a:solidFill>
              </a:rPr>
              <a:t>dt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lvl="0" algn="l" eaLnBrk="0" hangingPunct="0"/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Hard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to predict the noise in the moment. </a:t>
            </a:r>
            <a:endParaRPr lang="en-US" altLang="en-US" sz="9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 eaLnBrk="0" hangingPunct="0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At least we know that for BB it is constant </a:t>
            </a:r>
            <a:r>
              <a:rPr lang="en-US" altLang="en-US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vs.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capacitance.</a:t>
            </a:r>
            <a:endParaRPr lang="en-US" altLang="en-US" sz="9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 eaLnBrk="0" hangingPunct="0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Need to know what it is as a function of the input impedance.</a:t>
            </a:r>
            <a:endParaRPr lang="en-US" altLang="en-US" sz="9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 eaLnBrk="0" hangingPunct="0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(Data taken with amplifier with gain = 130 shows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4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at 1 GHz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.)</a:t>
            </a:r>
            <a:endParaRPr lang="en-US" altLang="en-US" sz="9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5450" y="76200"/>
            <a:ext cx="116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Jitter 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44875"/>
            <a:ext cx="34956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51" y="3505200"/>
            <a:ext cx="347662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362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>
                <a:solidFill>
                  <a:srgbClr val="4F81BD"/>
                </a:solidFill>
              </a:rPr>
              <a:pPr algn="l"/>
              <a:t>9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 rot="16200000">
            <a:off x="-2696203" y="3369840"/>
            <a:ext cx="5638800" cy="270719"/>
          </a:xfrm>
        </p:spPr>
        <p:txBody>
          <a:bodyPr/>
          <a:lstStyle/>
          <a:p>
            <a:r>
              <a:rPr lang="de-DE" smtClean="0">
                <a:solidFill>
                  <a:prstClr val="white">
                    <a:lumMod val="50000"/>
                  </a:prstClr>
                </a:solidFill>
              </a:rPr>
              <a:t>Hartmut F.-W. Sadrozinski, 75 um LGAD, "Trento" 2016</a:t>
            </a: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590" y="7620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Assume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that the resolution scales with slope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dV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dt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50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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LGAD 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=10), required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dV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dt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0.7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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V/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(correcting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gain = 100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WF2). </a:t>
            </a:r>
          </a:p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Slope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dV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dt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0.5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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V/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would give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40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08709" y="76200"/>
            <a:ext cx="4097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Slew-rate (Slope) </a:t>
            </a:r>
            <a:r>
              <a:rPr lang="en-US" sz="2800" b="1" dirty="0" err="1" smtClean="0">
                <a:solidFill>
                  <a:schemeClr val="tx2"/>
                </a:solidFill>
              </a:rPr>
              <a:t>dV</a:t>
            </a:r>
            <a:r>
              <a:rPr lang="en-US" sz="2800" b="1" dirty="0" smtClean="0">
                <a:solidFill>
                  <a:schemeClr val="tx2"/>
                </a:solidFill>
              </a:rPr>
              <a:t>/</a:t>
            </a:r>
            <a:r>
              <a:rPr lang="en-US" sz="2800" b="1" dirty="0" err="1" smtClean="0">
                <a:solidFill>
                  <a:schemeClr val="tx2"/>
                </a:solidFill>
              </a:rPr>
              <a:t>dt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362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3" r="6826" b="2714"/>
          <a:stretch/>
        </p:blipFill>
        <p:spPr>
          <a:xfrm>
            <a:off x="4572000" y="2148840"/>
            <a:ext cx="4103370" cy="3305175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5105400" y="1362164"/>
            <a:ext cx="609600" cy="20001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91772"/>
            <a:ext cx="3517900" cy="2445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22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66202</TotalTime>
  <Words>1883</Words>
  <Application>Microsoft Office PowerPoint</Application>
  <PresentationFormat>On-screen Show (4:3)</PresentationFormat>
  <Paragraphs>306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Calibri</vt:lpstr>
      <vt:lpstr>Symbol</vt:lpstr>
      <vt:lpstr>Times</vt:lpstr>
      <vt:lpstr>Times New Roman</vt:lpstr>
      <vt:lpstr>Default Design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LLURM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Research Report 2008</dc:title>
  <dc:creator>Hartmut Sadrozinski</dc:creator>
  <cp:lastModifiedBy>Kirk</cp:lastModifiedBy>
  <cp:revision>1534</cp:revision>
  <cp:lastPrinted>2013-03-11T15:44:02Z</cp:lastPrinted>
  <dcterms:created xsi:type="dcterms:W3CDTF">2008-01-02T18:43:00Z</dcterms:created>
  <dcterms:modified xsi:type="dcterms:W3CDTF">2016-03-03T23:09:48Z</dcterms:modified>
</cp:coreProperties>
</file>