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 id="2147483701" r:id="rId2"/>
  </p:sldMasterIdLst>
  <p:notesMasterIdLst>
    <p:notesMasterId r:id="rId32"/>
  </p:notesMasterIdLst>
  <p:sldIdLst>
    <p:sldId id="732" r:id="rId3"/>
    <p:sldId id="733" r:id="rId4"/>
    <p:sldId id="811" r:id="rId5"/>
    <p:sldId id="799" r:id="rId6"/>
    <p:sldId id="824" r:id="rId7"/>
    <p:sldId id="800" r:id="rId8"/>
    <p:sldId id="779" r:id="rId9"/>
    <p:sldId id="736" r:id="rId10"/>
    <p:sldId id="761" r:id="rId11"/>
    <p:sldId id="763" r:id="rId12"/>
    <p:sldId id="813" r:id="rId13"/>
    <p:sldId id="738" r:id="rId14"/>
    <p:sldId id="822" r:id="rId15"/>
    <p:sldId id="773" r:id="rId16"/>
    <p:sldId id="816" r:id="rId17"/>
    <p:sldId id="798" r:id="rId18"/>
    <p:sldId id="821" r:id="rId19"/>
    <p:sldId id="818" r:id="rId20"/>
    <p:sldId id="795" r:id="rId21"/>
    <p:sldId id="751" r:id="rId22"/>
    <p:sldId id="765" r:id="rId23"/>
    <p:sldId id="809" r:id="rId24"/>
    <p:sldId id="826" r:id="rId25"/>
    <p:sldId id="825" r:id="rId26"/>
    <p:sldId id="804" r:id="rId27"/>
    <p:sldId id="805" r:id="rId28"/>
    <p:sldId id="806" r:id="rId29"/>
    <p:sldId id="807" r:id="rId30"/>
    <p:sldId id="823" r:id="rId31"/>
  </p:sldIdLst>
  <p:sldSz cx="9144000" cy="6858000" type="screen4x3"/>
  <p:notesSz cx="7315200" cy="96012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CC"/>
    <a:srgbClr val="FF0066"/>
    <a:srgbClr val="4BF030"/>
    <a:srgbClr val="FF99FF"/>
    <a:srgbClr val="808080"/>
    <a:srgbClr val="74C2F2"/>
    <a:srgbClr val="75DFF1"/>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35" autoAdjust="0"/>
    <p:restoredTop sz="99440" autoAdjust="0"/>
  </p:normalViewPr>
  <p:slideViewPr>
    <p:cSldViewPr>
      <p:cViewPr varScale="1">
        <p:scale>
          <a:sx n="35" d="100"/>
          <a:sy n="35" d="100"/>
        </p:scale>
        <p:origin x="-418" y="-77"/>
      </p:cViewPr>
      <p:guideLst>
        <p:guide orient="horz" pos="235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9" tIns="48325" rIns="96649" bIns="48325" numCol="1" anchor="t" anchorCtr="0" compatLnSpc="1">
            <a:prstTxWarp prst="textNoShape">
              <a:avLst/>
            </a:prstTxWarp>
          </a:bodyPr>
          <a:lstStyle>
            <a:lvl1pPr algn="l" defTabSz="966788">
              <a:defRPr sz="1300" smtClean="0"/>
            </a:lvl1pPr>
          </a:lstStyle>
          <a:p>
            <a:pPr>
              <a:defRPr/>
            </a:pPr>
            <a:endParaRPr lang="en-US"/>
          </a:p>
        </p:txBody>
      </p:sp>
      <p:sp>
        <p:nvSpPr>
          <p:cNvPr id="60419"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9" tIns="48325" rIns="96649" bIns="48325" numCol="1" anchor="t" anchorCtr="0" compatLnSpc="1">
            <a:prstTxWarp prst="textNoShape">
              <a:avLst/>
            </a:prstTxWarp>
          </a:bodyPr>
          <a:lstStyle>
            <a:lvl1pPr algn="r" defTabSz="966788">
              <a:defRPr sz="1300" smtClean="0"/>
            </a:lvl1pPr>
          </a:lstStyle>
          <a:p>
            <a:pPr>
              <a:defRPr/>
            </a:pPr>
            <a:endParaRPr lang="en-US"/>
          </a:p>
        </p:txBody>
      </p:sp>
      <p:sp>
        <p:nvSpPr>
          <p:cNvPr id="38916" name="Rectangle 4"/>
          <p:cNvSpPr>
            <a:spLocks noGrp="1" noRot="1" noChangeAspect="1" noChangeArrowheads="1" noTextEdit="1"/>
          </p:cNvSpPr>
          <p:nvPr>
            <p:ph type="sldImg" idx="2"/>
          </p:nvPr>
        </p:nvSpPr>
        <p:spPr bwMode="auto">
          <a:xfrm>
            <a:off x="1258888"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0421"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9" tIns="48325" rIns="96649" bIns="483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0422"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9" tIns="48325" rIns="96649" bIns="48325" numCol="1" anchor="b" anchorCtr="0" compatLnSpc="1">
            <a:prstTxWarp prst="textNoShape">
              <a:avLst/>
            </a:prstTxWarp>
          </a:bodyPr>
          <a:lstStyle>
            <a:lvl1pPr algn="l" defTabSz="966788">
              <a:defRPr sz="1300" smtClean="0"/>
            </a:lvl1pPr>
          </a:lstStyle>
          <a:p>
            <a:pPr>
              <a:defRPr/>
            </a:pPr>
            <a:endParaRPr lang="en-US"/>
          </a:p>
        </p:txBody>
      </p:sp>
      <p:sp>
        <p:nvSpPr>
          <p:cNvPr id="60423"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9" tIns="48325" rIns="96649" bIns="48325" numCol="1" anchor="b" anchorCtr="0" compatLnSpc="1">
            <a:prstTxWarp prst="textNoShape">
              <a:avLst/>
            </a:prstTxWarp>
          </a:bodyPr>
          <a:lstStyle>
            <a:lvl1pPr algn="r" defTabSz="966788">
              <a:defRPr sz="1300" smtClean="0"/>
            </a:lvl1pPr>
          </a:lstStyle>
          <a:p>
            <a:pPr>
              <a:defRPr/>
            </a:pPr>
            <a:fld id="{6CE955BF-BAD1-4118-917A-6DF3C8BD02B5}" type="slidenum">
              <a:rPr lang="en-US"/>
              <a:pPr>
                <a:defRPr/>
              </a:pPr>
              <a:t>‹#›</a:t>
            </a:fld>
            <a:endParaRPr lang="en-US"/>
          </a:p>
        </p:txBody>
      </p:sp>
    </p:spTree>
    <p:extLst>
      <p:ext uri="{BB962C8B-B14F-4D97-AF65-F5344CB8AC3E}">
        <p14:creationId xmlns:p14="http://schemas.microsoft.com/office/powerpoint/2010/main" val="650792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C21B9A-7C66-5448-8E9D-6127D71B8A64}" type="slidenum">
              <a:rPr lang="en-US" smtClean="0"/>
              <a:t>11</a:t>
            </a:fld>
            <a:endParaRPr lang="en-US"/>
          </a:p>
        </p:txBody>
      </p:sp>
    </p:spTree>
    <p:extLst>
      <p:ext uri="{BB962C8B-B14F-4D97-AF65-F5344CB8AC3E}">
        <p14:creationId xmlns:p14="http://schemas.microsoft.com/office/powerpoint/2010/main" val="3221243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xfrm>
            <a:off x="1276350" y="736600"/>
            <a:ext cx="4802188" cy="3602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mtClean="0">
                <a:ea typeface="ＭＳ Ｐ明朝" charset="-128"/>
              </a:rPr>
              <a:t>As you know, in Time-Of-Flight Positron Emission Tomography, TOF information provides better localization of the annihilation event and improves the signal-to-noise ratio of the reconstructed image.</a:t>
            </a:r>
          </a:p>
          <a:p>
            <a:pPr eaLnBrk="1" hangingPunct="1"/>
            <a:r>
              <a:rPr lang="en-US" altLang="ja-JP" smtClean="0">
                <a:ea typeface="ＭＳ Ｐ明朝" charset="-128"/>
              </a:rPr>
              <a:t>For example, when timing resolution is 300ps, position resolution is 4.5cm along the line of response.</a:t>
            </a:r>
          </a:p>
          <a:p>
            <a:pPr eaLnBrk="1" hangingPunct="1"/>
            <a:r>
              <a:rPr lang="en-US" altLang="ja-JP" smtClean="0">
                <a:ea typeface="ＭＳ Ｐ明朝" charset="-128"/>
              </a:rPr>
              <a:t>In fact, timing resolution depends on the scintillation light yield, detector performance and read out noise.</a:t>
            </a:r>
          </a:p>
          <a:p>
            <a:pPr eaLnBrk="1" hangingPunct="1"/>
            <a:r>
              <a:rPr lang="en-US" altLang="ja-JP" smtClean="0">
                <a:ea typeface="ＭＳ Ｐ明朝" charset="-128"/>
              </a:rPr>
              <a:t>Multi-Pixel Photon Counter, MPPC is a silicon photomultiplier and expected for use in PET-MR.</a:t>
            </a:r>
          </a:p>
          <a:p>
            <a:pPr eaLnBrk="1" hangingPunct="1"/>
            <a:r>
              <a:rPr lang="en-US" altLang="ja-JP" smtClean="0">
                <a:ea typeface="ＭＳ Ｐ明朝" charset="-128"/>
              </a:rPr>
              <a:t>Timing resolution required for the MPPC is less than 200ps.</a:t>
            </a:r>
          </a:p>
          <a:p>
            <a:pPr eaLnBrk="1" hangingPunct="1"/>
            <a:endParaRPr lang="en-US" altLang="ja-JP" smtClean="0">
              <a:ea typeface="ＭＳ Ｐ明朝"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redi">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ftr" sz="quarter" idx="10"/>
          </p:nvPr>
        </p:nvSpPr>
        <p:spPr>
          <a:xfrm>
            <a:off x="1295400" y="6477000"/>
            <a:ext cx="6934200" cy="304800"/>
          </a:xfrm>
          <a:ln/>
        </p:spPr>
        <p:txBody>
          <a:bodyPr/>
          <a:lstStyle>
            <a:lvl1pPr>
              <a:defRPr/>
            </a:lvl1pPr>
          </a:lstStyle>
          <a:p>
            <a:pPr>
              <a:defRPr/>
            </a:pPr>
            <a:r>
              <a:rPr lang="en-US" smtClean="0"/>
              <a:t>Hartmut F.-W. Sadrozinski: UFSD DPF UCSC Aug 2013</a:t>
            </a: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A5CCBE7A-8CCF-4096-B60D-7892F6B79F26}" type="slidenum">
              <a:rPr lang="en-US"/>
              <a:pPr>
                <a:defRPr/>
              </a:pPr>
              <a:t>‹#›</a:t>
            </a:fld>
            <a:endParaRPr lang="en-US"/>
          </a:p>
        </p:txBody>
      </p:sp>
    </p:spTree>
    <p:extLst>
      <p:ext uri="{BB962C8B-B14F-4D97-AF65-F5344CB8AC3E}">
        <p14:creationId xmlns:p14="http://schemas.microsoft.com/office/powerpoint/2010/main" val="14081264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Hartmut F.-W. Sadrozinski: UFSD DPF UCSC Aug 2013</a:t>
            </a:r>
            <a:endParaRPr lang="en-US" dirty="0"/>
          </a:p>
        </p:txBody>
      </p:sp>
      <p:sp>
        <p:nvSpPr>
          <p:cNvPr id="4" name="Slide Number Placeholder 3"/>
          <p:cNvSpPr>
            <a:spLocks noGrp="1"/>
          </p:cNvSpPr>
          <p:nvPr>
            <p:ph type="sldNum" sz="quarter" idx="11"/>
          </p:nvPr>
        </p:nvSpPr>
        <p:spPr/>
        <p:txBody>
          <a:bodyPr/>
          <a:lstStyle/>
          <a:p>
            <a:pPr>
              <a:defRPr/>
            </a:pPr>
            <a:fld id="{274C1968-6A6F-4AA2-9D18-6F9D1ED1B168}" type="slidenum">
              <a:rPr lang="en-US" smtClean="0"/>
              <a:pPr>
                <a:defRPr/>
              </a:pPr>
              <a:t>‹#›</a:t>
            </a:fld>
            <a:endParaRPr lang="en-US" dirty="0"/>
          </a:p>
        </p:txBody>
      </p:sp>
    </p:spTree>
    <p:extLst>
      <p:ext uri="{BB962C8B-B14F-4D97-AF65-F5344CB8AC3E}">
        <p14:creationId xmlns:p14="http://schemas.microsoft.com/office/powerpoint/2010/main" val="30582864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981200"/>
            <a:ext cx="4038600" cy="3886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981200"/>
            <a:ext cx="4038600" cy="18669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4000500"/>
            <a:ext cx="4038600" cy="18669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3"/>
          <p:cNvSpPr>
            <a:spLocks noGrp="1" noChangeArrowheads="1"/>
          </p:cNvSpPr>
          <p:nvPr>
            <p:ph type="sldNum" sz="quarter" idx="11"/>
          </p:nvPr>
        </p:nvSpPr>
        <p:spPr>
          <a:xfrm>
            <a:off x="7620000" y="6389914"/>
            <a:ext cx="1524000" cy="457200"/>
          </a:xfrm>
          <a:ln/>
        </p:spPr>
        <p:txBody>
          <a:bodyPr/>
          <a:lstStyle>
            <a:lvl1pPr>
              <a:defRPr/>
            </a:lvl1pPr>
          </a:lstStyle>
          <a:p>
            <a:pPr>
              <a:defRPr/>
            </a:pPr>
            <a:fld id="{E268F4DA-A0E0-49AD-942F-149857051741}" type="slidenum">
              <a:rPr lang="en-US"/>
              <a:pPr>
                <a:defRPr/>
              </a:pPr>
              <a:t>‹#›</a:t>
            </a:fld>
            <a:endParaRPr lang="en-US" dirty="0"/>
          </a:p>
        </p:txBody>
      </p:sp>
      <p:sp>
        <p:nvSpPr>
          <p:cNvPr id="6" name="Rectangle 2"/>
          <p:cNvSpPr>
            <a:spLocks noGrp="1" noChangeArrowheads="1"/>
          </p:cNvSpPr>
          <p:nvPr>
            <p:ph type="ftr" sz="quarter" idx="10"/>
          </p:nvPr>
        </p:nvSpPr>
        <p:spPr>
          <a:xfrm>
            <a:off x="1143000" y="6553200"/>
            <a:ext cx="6934200" cy="304800"/>
          </a:xfrm>
          <a:ln/>
        </p:spPr>
        <p:txBody>
          <a:bodyPr/>
          <a:lstStyle>
            <a:lvl1pPr>
              <a:defRPr/>
            </a:lvl1pPr>
          </a:lstStyle>
          <a:p>
            <a:pPr eaLnBrk="1" hangingPunct="1"/>
            <a:r>
              <a:rPr lang="en-US" smtClean="0"/>
              <a:t>Hartmut F.-W. Sadrozinski: UFSD DPF UCSC Aug 2013</a:t>
            </a:r>
            <a:endParaRPr lang="en-US" dirty="0"/>
          </a:p>
        </p:txBody>
      </p:sp>
    </p:spTree>
    <p:extLst>
      <p:ext uri="{BB962C8B-B14F-4D97-AF65-F5344CB8AC3E}">
        <p14:creationId xmlns:p14="http://schemas.microsoft.com/office/powerpoint/2010/main" val="5544263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xfrm>
            <a:off x="1143000" y="6400800"/>
            <a:ext cx="6934200" cy="304800"/>
          </a:xfrm>
          <a:ln/>
        </p:spPr>
        <p:txBody>
          <a:bodyPr/>
          <a:lstStyle>
            <a:lvl1pPr>
              <a:defRPr/>
            </a:lvl1pPr>
          </a:lstStyle>
          <a:p>
            <a:pPr eaLnBrk="1" hangingPunct="1"/>
            <a:r>
              <a:rPr lang="en-US" smtClean="0"/>
              <a:t>Hartmut F.-W. Sadrozinski: UFSD DPF UCSC Aug 2013</a:t>
            </a:r>
            <a:endParaRPr lang="en-US" dirty="0"/>
          </a:p>
        </p:txBody>
      </p:sp>
      <p:sp>
        <p:nvSpPr>
          <p:cNvPr id="7" name="Rectangle 3"/>
          <p:cNvSpPr>
            <a:spLocks noGrp="1" noChangeArrowheads="1"/>
          </p:cNvSpPr>
          <p:nvPr>
            <p:ph type="sldNum" sz="quarter" idx="11"/>
          </p:nvPr>
        </p:nvSpPr>
        <p:spPr>
          <a:ln/>
        </p:spPr>
        <p:txBody>
          <a:bodyPr/>
          <a:lstStyle>
            <a:lvl1pPr>
              <a:defRPr/>
            </a:lvl1pPr>
          </a:lstStyle>
          <a:p>
            <a:pPr>
              <a:defRPr/>
            </a:pPr>
            <a:fld id="{556C77F0-9CF3-4F0F-8FDE-DF5CC5563731}" type="slidenum">
              <a:rPr lang="en-US"/>
              <a:pPr>
                <a:defRPr/>
              </a:pPr>
              <a:t>‹#›</a:t>
            </a:fld>
            <a:endParaRPr lang="en-US"/>
          </a:p>
        </p:txBody>
      </p:sp>
      <p:sp>
        <p:nvSpPr>
          <p:cNvPr id="9" name="Text Placeholder 8"/>
          <p:cNvSpPr>
            <a:spLocks noGrp="1"/>
          </p:cNvSpPr>
          <p:nvPr>
            <p:ph type="body" sz="quarter" idx="12" hasCustomPrompt="1"/>
          </p:nvPr>
        </p:nvSpPr>
        <p:spPr>
          <a:xfrm>
            <a:off x="1295400" y="4953000"/>
            <a:ext cx="4038600" cy="914400"/>
          </a:xfrm>
        </p:spPr>
        <p:txBody>
          <a:body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25676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r>
              <a:rPr lang="en-US" smtClean="0"/>
              <a:t>Hartmut F.-W. Sadrozinski: UFSD DPF UCSC Aug 2013</a:t>
            </a:r>
            <a:endParaRPr lang="en-US" dirty="0"/>
          </a:p>
        </p:txBody>
      </p:sp>
      <p:sp>
        <p:nvSpPr>
          <p:cNvPr id="8" name="Rectangle 3"/>
          <p:cNvSpPr>
            <a:spLocks noGrp="1" noChangeArrowheads="1"/>
          </p:cNvSpPr>
          <p:nvPr>
            <p:ph type="sldNum" sz="quarter" idx="11"/>
          </p:nvPr>
        </p:nvSpPr>
        <p:spPr>
          <a:ln/>
        </p:spPr>
        <p:txBody>
          <a:bodyPr/>
          <a:lstStyle>
            <a:lvl1pPr>
              <a:defRPr/>
            </a:lvl1pPr>
          </a:lstStyle>
          <a:p>
            <a:pPr>
              <a:defRPr/>
            </a:pPr>
            <a:fld id="{5CDB7949-00AD-4E0B-AA30-9ED06C08D0E7}" type="slidenum">
              <a:rPr lang="en-US"/>
              <a:pPr>
                <a:defRPr/>
              </a:pPr>
              <a:t>‹#›</a:t>
            </a:fld>
            <a:endParaRPr lang="en-US"/>
          </a:p>
        </p:txBody>
      </p:sp>
    </p:spTree>
    <p:extLst>
      <p:ext uri="{BB962C8B-B14F-4D97-AF65-F5344CB8AC3E}">
        <p14:creationId xmlns:p14="http://schemas.microsoft.com/office/powerpoint/2010/main" val="23773093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レイアウト">
    <p:spTree>
      <p:nvGrpSpPr>
        <p:cNvPr id="1" name=""/>
        <p:cNvGrpSpPr/>
        <p:nvPr/>
      </p:nvGrpSpPr>
      <p:grpSpPr>
        <a:xfrm>
          <a:off x="0" y="0"/>
          <a:ext cx="0" cy="0"/>
          <a:chOff x="0" y="0"/>
          <a:chExt cx="0" cy="0"/>
        </a:xfrm>
      </p:grpSpPr>
      <p:sp>
        <p:nvSpPr>
          <p:cNvPr id="3" name="Line 10"/>
          <p:cNvSpPr>
            <a:spLocks noChangeShapeType="1"/>
          </p:cNvSpPr>
          <p:nvPr userDrawn="1"/>
        </p:nvSpPr>
        <p:spPr bwMode="auto">
          <a:xfrm flipH="1">
            <a:off x="401638" y="836613"/>
            <a:ext cx="8334375"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Line 12"/>
          <p:cNvSpPr>
            <a:spLocks noChangeShapeType="1"/>
          </p:cNvSpPr>
          <p:nvPr userDrawn="1"/>
        </p:nvSpPr>
        <p:spPr bwMode="auto">
          <a:xfrm flipH="1">
            <a:off x="0" y="6486525"/>
            <a:ext cx="9123363"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 name="図 3" descr="copy.jpg"/>
          <p:cNvPicPr preferRelativeResize="0">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07100" y="6545263"/>
            <a:ext cx="274002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4" descr="copy.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15038" y="6546850"/>
            <a:ext cx="2744787"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5" descr="head.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1"/>
          <p:cNvSpPr>
            <a:spLocks noGrp="1"/>
          </p:cNvSpPr>
          <p:nvPr>
            <p:ph type="title"/>
          </p:nvPr>
        </p:nvSpPr>
        <p:spPr>
          <a:xfrm>
            <a:off x="334161" y="476672"/>
            <a:ext cx="8414303" cy="792088"/>
          </a:xfrm>
          <a:prstGeom prst="rect">
            <a:avLst/>
          </a:prstGeom>
        </p:spPr>
        <p:txBody>
          <a:bodyPr/>
          <a:lstStyle/>
          <a:p>
            <a:r>
              <a:rPr lang="ja-JP" altLang="en-US" smtClean="0"/>
              <a:t>マスタ タイトルの書式設定</a:t>
            </a:r>
            <a:endParaRPr lang="ja-JP" altLang="en-US" dirty="0"/>
          </a:p>
        </p:txBody>
      </p:sp>
      <p:sp>
        <p:nvSpPr>
          <p:cNvPr id="9" name="Rectangle 10"/>
          <p:cNvSpPr>
            <a:spLocks noGrp="1" noChangeArrowheads="1"/>
          </p:cNvSpPr>
          <p:nvPr>
            <p:ph type="dt" sz="half" idx="10"/>
          </p:nvPr>
        </p:nvSpPr>
        <p:spPr bwMode="auto">
          <a:xfrm>
            <a:off x="457200" y="6524625"/>
            <a:ext cx="2133600" cy="1968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b="0" smtClean="0"/>
            </a:lvl1pPr>
          </a:lstStyle>
          <a:p>
            <a:pPr>
              <a:defRPr/>
            </a:pPr>
            <a:endParaRPr lang="en-US" altLang="ja-JP"/>
          </a:p>
        </p:txBody>
      </p:sp>
      <p:sp>
        <p:nvSpPr>
          <p:cNvPr id="10" name="Rectangle 11"/>
          <p:cNvSpPr>
            <a:spLocks noGrp="1" noChangeArrowheads="1"/>
          </p:cNvSpPr>
          <p:nvPr>
            <p:ph type="ftr" sz="quarter" idx="11"/>
          </p:nvPr>
        </p:nvSpPr>
        <p:spPr bwMode="auto">
          <a:xfrm>
            <a:off x="3124200" y="6524625"/>
            <a:ext cx="2895600" cy="1968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b="0" smtClean="0"/>
            </a:lvl1pPr>
          </a:lstStyle>
          <a:p>
            <a:pPr>
              <a:defRPr/>
            </a:pPr>
            <a:r>
              <a:rPr lang="en-US" altLang="ja-JP" smtClean="0"/>
              <a:t>Hartmut F.-W. Sadrozinski: UFSD DPF UCSC Aug 2013</a:t>
            </a:r>
            <a:endParaRPr lang="en-US" altLang="ja-JP"/>
          </a:p>
        </p:txBody>
      </p:sp>
      <p:sp>
        <p:nvSpPr>
          <p:cNvPr id="11" name="Rectangle 12"/>
          <p:cNvSpPr>
            <a:spLocks noGrp="1" noChangeArrowheads="1"/>
          </p:cNvSpPr>
          <p:nvPr>
            <p:ph type="sldNum" sz="quarter" idx="12"/>
          </p:nvPr>
        </p:nvSpPr>
        <p:spPr bwMode="auto">
          <a:xfrm>
            <a:off x="6553200" y="6524625"/>
            <a:ext cx="2133600" cy="1968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smtClean="0"/>
            </a:lvl1pPr>
          </a:lstStyle>
          <a:p>
            <a:pPr>
              <a:defRPr/>
            </a:pPr>
            <a:fld id="{AFFF6205-2CEC-40D3-9613-DD21CA59AF2B}" type="slidenum">
              <a:rPr lang="ja-JP" altLang="en-US"/>
              <a:pPr>
                <a:defRPr/>
              </a:pPr>
              <a:t>‹#›</a:t>
            </a:fld>
            <a:endParaRPr lang="en-US" altLang="ja-JP"/>
          </a:p>
        </p:txBody>
      </p:sp>
    </p:spTree>
    <p:extLst>
      <p:ext uri="{BB962C8B-B14F-4D97-AF65-F5344CB8AC3E}">
        <p14:creationId xmlns:p14="http://schemas.microsoft.com/office/powerpoint/2010/main" val="2001520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Hartmut F.-W. Sadrozinski: UFSD DPF UCSC Aug 2013</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C49C5E8-A867-45A0-A23D-D621470A3E29}" type="slidenum">
              <a:rPr lang="en-US"/>
              <a:pPr/>
              <a:t>‹#›</a:t>
            </a:fld>
            <a:endParaRPr lang="en-US"/>
          </a:p>
        </p:txBody>
      </p:sp>
    </p:spTree>
    <p:extLst>
      <p:ext uri="{BB962C8B-B14F-4D97-AF65-F5344CB8AC3E}">
        <p14:creationId xmlns:p14="http://schemas.microsoft.com/office/powerpoint/2010/main" val="3199061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1_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04800" y="6400800"/>
            <a:ext cx="1905000" cy="457200"/>
          </a:xfrm>
          <a:prstGeom prst="rect">
            <a:avLst/>
          </a:prstGeom>
        </p:spPr>
        <p:txBody>
          <a:bodyPr/>
          <a:lstStyle>
            <a:lvl1pPr>
              <a:defRPr/>
            </a:lvl1pPr>
          </a:lstStyle>
          <a:p>
            <a:endParaRPr lang="en-US" altLang="ja-JP"/>
          </a:p>
        </p:txBody>
      </p:sp>
      <p:sp>
        <p:nvSpPr>
          <p:cNvPr id="7" name="Slide Number Placeholder 6"/>
          <p:cNvSpPr>
            <a:spLocks noGrp="1"/>
          </p:cNvSpPr>
          <p:nvPr>
            <p:ph type="sldNum" sz="quarter" idx="11"/>
          </p:nvPr>
        </p:nvSpPr>
        <p:spPr>
          <a:xfrm>
            <a:off x="7239000" y="6629400"/>
            <a:ext cx="1905000" cy="228600"/>
          </a:xfrm>
        </p:spPr>
        <p:txBody>
          <a:bodyPr/>
          <a:lstStyle>
            <a:lvl1pPr>
              <a:defRPr/>
            </a:lvl1pPr>
          </a:lstStyle>
          <a:p>
            <a:fld id="{858A2F07-A8BF-44BD-B179-AFF43A70B71C}" type="slidenum">
              <a:rPr lang="en-US" altLang="ja-JP"/>
              <a:pPr/>
              <a:t>‹#›</a:t>
            </a:fld>
            <a:endParaRPr lang="en-US" altLang="ja-JP"/>
          </a:p>
        </p:txBody>
      </p:sp>
    </p:spTree>
    <p:extLst>
      <p:ext uri="{BB962C8B-B14F-4D97-AF65-F5344CB8AC3E}">
        <p14:creationId xmlns:p14="http://schemas.microsoft.com/office/powerpoint/2010/main" val="4147779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smtClean="0"/>
              <a:t>Hartmut F.-W. Sadrozinski: UFSD DPF UCSC Aug 2013</a:t>
            </a:r>
            <a:endParaRPr lang="en-US"/>
          </a:p>
        </p:txBody>
      </p:sp>
      <p:sp>
        <p:nvSpPr>
          <p:cNvPr id="4" name="Slide Number Placeholder 3"/>
          <p:cNvSpPr>
            <a:spLocks noGrp="1"/>
          </p:cNvSpPr>
          <p:nvPr>
            <p:ph type="sldNum" sz="quarter" idx="12"/>
          </p:nvPr>
        </p:nvSpPr>
        <p:spPr/>
        <p:txBody>
          <a:bodyPr/>
          <a:lstStyle/>
          <a:p>
            <a:fld id="{92856B1B-602B-4440-A897-551B2DBE0E37}" type="slidenum">
              <a:rPr lang="en-US" smtClean="0"/>
              <a:t>‹#›</a:t>
            </a:fld>
            <a:endParaRPr lang="en-US"/>
          </a:p>
        </p:txBody>
      </p:sp>
    </p:spTree>
    <p:extLst>
      <p:ext uri="{BB962C8B-B14F-4D97-AF65-F5344CB8AC3E}">
        <p14:creationId xmlns:p14="http://schemas.microsoft.com/office/powerpoint/2010/main" val="2701094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redi2">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smtClean="0"/>
              <a:t>Hartmut F.-W. Sadrozinski: UFSD DPF UCSC Aug 2013</a:t>
            </a:r>
            <a:endParaRPr lang="en-US" dirty="0"/>
          </a:p>
        </p:txBody>
      </p:sp>
      <p:sp>
        <p:nvSpPr>
          <p:cNvPr id="3" name="Rectangle 3"/>
          <p:cNvSpPr>
            <a:spLocks noGrp="1" noChangeArrowheads="1"/>
          </p:cNvSpPr>
          <p:nvPr>
            <p:ph type="sldNum" sz="quarter" idx="11"/>
          </p:nvPr>
        </p:nvSpPr>
        <p:spPr>
          <a:ln/>
        </p:spPr>
        <p:txBody>
          <a:bodyPr/>
          <a:lstStyle>
            <a:lvl1pPr>
              <a:defRPr/>
            </a:lvl1pPr>
          </a:lstStyle>
          <a:p>
            <a:pPr>
              <a:defRPr/>
            </a:pPr>
            <a:fld id="{D81A8F4D-9F11-4C3F-B199-E4FED77FDE2E}" type="slidenum">
              <a:rPr lang="en-US"/>
              <a:pPr>
                <a:defRPr/>
              </a:pPr>
              <a:t>‹#›</a:t>
            </a:fld>
            <a:endParaRPr lang="en-US" dirty="0"/>
          </a:p>
        </p:txBody>
      </p:sp>
      <p:sp>
        <p:nvSpPr>
          <p:cNvPr id="5" name="Title 4"/>
          <p:cNvSpPr>
            <a:spLocks noGrp="1"/>
          </p:cNvSpPr>
          <p:nvPr>
            <p:ph type="title"/>
          </p:nvPr>
        </p:nvSpPr>
        <p:spPr>
          <a:xfrm>
            <a:off x="457200" y="0"/>
            <a:ext cx="8229600" cy="762000"/>
          </a:xfrm>
        </p:spPr>
        <p:txBody>
          <a:bodyPr/>
          <a:lstStyle>
            <a:lvl1pPr algn="ctr">
              <a:defRPr sz="2800" b="1"/>
            </a:lvl1pPr>
          </a:lstStyle>
          <a:p>
            <a:r>
              <a:rPr lang="en-US" dirty="0" smtClean="0"/>
              <a:t>Click to edit Master title style</a:t>
            </a:r>
            <a:endParaRPr lang="en-US" dirty="0"/>
          </a:p>
        </p:txBody>
      </p:sp>
      <p:cxnSp>
        <p:nvCxnSpPr>
          <p:cNvPr id="7" name="Straight Connector 6"/>
          <p:cNvCxnSpPr/>
          <p:nvPr userDrawn="1"/>
        </p:nvCxnSpPr>
        <p:spPr bwMode="auto">
          <a:xfrm>
            <a:off x="1066800" y="685800"/>
            <a:ext cx="6781800" cy="0"/>
          </a:xfrm>
          <a:prstGeom prst="line">
            <a:avLst/>
          </a:prstGeom>
          <a:solidFill>
            <a:schemeClr val="accent1"/>
          </a:solidFill>
          <a:ln w="9525" cap="flat" cmpd="sng" algn="ctr">
            <a:solidFill>
              <a:schemeClr val="accent6">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888718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t-IT"/>
          </a:p>
        </p:txBody>
      </p:sp>
      <p:sp>
        <p:nvSpPr>
          <p:cNvPr id="4" name="Slide Number Placeholder 3"/>
          <p:cNvSpPr>
            <a:spLocks noGrp="1"/>
          </p:cNvSpPr>
          <p:nvPr>
            <p:ph type="sldNum" sz="quarter" idx="10"/>
          </p:nvPr>
        </p:nvSpPr>
        <p:spPr/>
        <p:txBody>
          <a:bodyPr/>
          <a:lstStyle>
            <a:lvl1pPr>
              <a:defRPr/>
            </a:lvl1pPr>
          </a:lstStyle>
          <a:p>
            <a:r>
              <a:rPr lang="it-IT">
                <a:solidFill>
                  <a:srgbClr val="000000"/>
                </a:solidFill>
              </a:rPr>
              <a:t> </a:t>
            </a:r>
            <a:fld id="{7F46EF81-57B8-4175-AFD0-74386B9B8DB6}" type="slidenum">
              <a:rPr lang="it-IT">
                <a:solidFill>
                  <a:srgbClr val="005CAB"/>
                </a:solidFill>
              </a:rPr>
              <a:pPr/>
              <a:t>‹#›</a:t>
            </a:fld>
            <a:endParaRPr lang="it-IT">
              <a:solidFill>
                <a:srgbClr val="005CAB"/>
              </a:solidFill>
            </a:endParaRPr>
          </a:p>
        </p:txBody>
      </p:sp>
    </p:spTree>
    <p:extLst>
      <p:ext uri="{BB962C8B-B14F-4D97-AF65-F5344CB8AC3E}">
        <p14:creationId xmlns:p14="http://schemas.microsoft.com/office/powerpoint/2010/main" val="2986187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Hartmut F.-W. Sadrozinski: UFSD DPF UCSC Aug 2013</a:t>
            </a: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E2A32300-4CD0-450C-AEC1-F83F18888BD0}" type="slidenum">
              <a:rPr lang="en-US"/>
              <a:pPr>
                <a:defRPr/>
              </a:pPr>
              <a:t>‹#›</a:t>
            </a:fld>
            <a:endParaRPr lang="en-US"/>
          </a:p>
        </p:txBody>
      </p:sp>
    </p:spTree>
    <p:extLst>
      <p:ext uri="{BB962C8B-B14F-4D97-AF65-F5344CB8AC3E}">
        <p14:creationId xmlns:p14="http://schemas.microsoft.com/office/powerpoint/2010/main" val="38779800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it-IT">
                <a:solidFill>
                  <a:srgbClr val="000000"/>
                </a:solidFill>
              </a:rPr>
              <a:t> </a:t>
            </a:r>
            <a:fld id="{140F7E92-D3EC-4C3B-BFB3-4980EA2FF51D}" type="slidenum">
              <a:rPr lang="it-IT">
                <a:solidFill>
                  <a:srgbClr val="005CAB"/>
                </a:solidFill>
              </a:rPr>
              <a:pPr/>
              <a:t>‹#›</a:t>
            </a:fld>
            <a:endParaRPr lang="it-IT">
              <a:solidFill>
                <a:srgbClr val="005CAB"/>
              </a:solidFill>
            </a:endParaRPr>
          </a:p>
        </p:txBody>
      </p:sp>
    </p:spTree>
    <p:extLst>
      <p:ext uri="{BB962C8B-B14F-4D97-AF65-F5344CB8AC3E}">
        <p14:creationId xmlns:p14="http://schemas.microsoft.com/office/powerpoint/2010/main" val="321331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r>
              <a:rPr lang="en-US" smtClean="0"/>
              <a:t>Hartmut F.-W. Sadrozinski: UFSD DPF UCSC Aug 2013</a:t>
            </a: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96B34CB7-CE24-4AF9-B526-F4421E466227}" type="slidenum">
              <a:rPr lang="en-US"/>
              <a:pPr>
                <a:defRPr/>
              </a:pPr>
              <a:t>‹#›</a:t>
            </a:fld>
            <a:endParaRPr lang="en-US"/>
          </a:p>
        </p:txBody>
      </p:sp>
    </p:spTree>
    <p:extLst>
      <p:ext uri="{BB962C8B-B14F-4D97-AF65-F5344CB8AC3E}">
        <p14:creationId xmlns:p14="http://schemas.microsoft.com/office/powerpoint/2010/main" val="32007303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en-US" smtClean="0"/>
              <a:t>Hartmut F.-W. Sadrozinski: UFSD DPF UCSC Aug 2013</a:t>
            </a: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95AFF134-AAAD-482C-B5F5-E16166FF8768}" type="slidenum">
              <a:rPr lang="en-US"/>
              <a:pPr>
                <a:defRPr/>
              </a:pPr>
              <a:t>‹#›</a:t>
            </a:fld>
            <a:endParaRPr lang="en-US"/>
          </a:p>
        </p:txBody>
      </p:sp>
    </p:spTree>
    <p:extLst>
      <p:ext uri="{BB962C8B-B14F-4D97-AF65-F5344CB8AC3E}">
        <p14:creationId xmlns:p14="http://schemas.microsoft.com/office/powerpoint/2010/main" val="20151208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r>
              <a:rPr lang="en-US" smtClean="0"/>
              <a:t>Hartmut F.-W. Sadrozinski: UFSD DPF UCSC Aug 2013</a:t>
            </a:r>
            <a:endParaRPr lang="en-US" dirty="0"/>
          </a:p>
        </p:txBody>
      </p:sp>
      <p:sp>
        <p:nvSpPr>
          <p:cNvPr id="8" name="Rectangle 3"/>
          <p:cNvSpPr>
            <a:spLocks noGrp="1" noChangeArrowheads="1"/>
          </p:cNvSpPr>
          <p:nvPr>
            <p:ph type="sldNum" sz="quarter" idx="11"/>
          </p:nvPr>
        </p:nvSpPr>
        <p:spPr>
          <a:ln/>
        </p:spPr>
        <p:txBody>
          <a:bodyPr/>
          <a:lstStyle>
            <a:lvl1pPr>
              <a:defRPr/>
            </a:lvl1pPr>
          </a:lstStyle>
          <a:p>
            <a:pPr>
              <a:defRPr/>
            </a:pPr>
            <a:fld id="{0C9BED2C-457C-4383-B60F-AEC4B988D942}" type="slidenum">
              <a:rPr lang="en-US"/>
              <a:pPr>
                <a:defRPr/>
              </a:pPr>
              <a:t>‹#›</a:t>
            </a:fld>
            <a:endParaRPr lang="en-US"/>
          </a:p>
        </p:txBody>
      </p:sp>
    </p:spTree>
    <p:extLst>
      <p:ext uri="{BB962C8B-B14F-4D97-AF65-F5344CB8AC3E}">
        <p14:creationId xmlns:p14="http://schemas.microsoft.com/office/powerpoint/2010/main" val="6503411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en-US" smtClean="0"/>
              <a:t>Hartmut F.-W. Sadrozinski: UFSD DPF UCSC Aug 2013</a:t>
            </a:r>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E2F37E9E-9BDD-48B4-89AA-093FCCB8B282}" type="slidenum">
              <a:rPr lang="en-US"/>
              <a:pPr>
                <a:defRPr/>
              </a:pPr>
              <a:t>‹#›</a:t>
            </a:fld>
            <a:endParaRPr lang="en-US"/>
          </a:p>
        </p:txBody>
      </p:sp>
    </p:spTree>
    <p:extLst>
      <p:ext uri="{BB962C8B-B14F-4D97-AF65-F5344CB8AC3E}">
        <p14:creationId xmlns:p14="http://schemas.microsoft.com/office/powerpoint/2010/main" val="27194074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IPP">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228600" y="6553200"/>
            <a:ext cx="6934200" cy="304800"/>
          </a:xfrm>
          <a:ln/>
        </p:spPr>
        <p:txBody>
          <a:bodyPr/>
          <a:lstStyle>
            <a:lvl1pPr>
              <a:defRPr/>
            </a:lvl1pPr>
          </a:lstStyle>
          <a:p>
            <a:pPr>
              <a:defRPr/>
            </a:pPr>
            <a:r>
              <a:rPr lang="en-US" dirty="0" smtClean="0"/>
              <a:t>Hartmut F.-W. Sadrozinski: UFSD DPF UCSC Aug 2013</a:t>
            </a:r>
            <a:endParaRPr lang="en-US" dirty="0"/>
          </a:p>
        </p:txBody>
      </p:sp>
      <p:sp>
        <p:nvSpPr>
          <p:cNvPr id="3" name="Rectangle 3"/>
          <p:cNvSpPr>
            <a:spLocks noGrp="1" noChangeArrowheads="1"/>
          </p:cNvSpPr>
          <p:nvPr>
            <p:ph type="sldNum" sz="quarter" idx="11"/>
          </p:nvPr>
        </p:nvSpPr>
        <p:spPr>
          <a:ln/>
        </p:spPr>
        <p:txBody>
          <a:bodyPr/>
          <a:lstStyle>
            <a:lvl1pPr>
              <a:defRPr/>
            </a:lvl1pPr>
          </a:lstStyle>
          <a:p>
            <a:pPr>
              <a:defRPr/>
            </a:pPr>
            <a:fld id="{D81A8F4D-9F11-4C3F-B199-E4FED77FDE2E}" type="slidenum">
              <a:rPr lang="en-US"/>
              <a:pPr>
                <a:defRPr/>
              </a:pPr>
              <a:t>‹#›</a:t>
            </a:fld>
            <a:endParaRPr lang="en-US" dirty="0"/>
          </a:p>
        </p:txBody>
      </p:sp>
      <p:sp>
        <p:nvSpPr>
          <p:cNvPr id="5" name="Title 4"/>
          <p:cNvSpPr>
            <a:spLocks noGrp="1"/>
          </p:cNvSpPr>
          <p:nvPr>
            <p:ph type="title"/>
          </p:nvPr>
        </p:nvSpPr>
        <p:spPr>
          <a:xfrm>
            <a:off x="1066800" y="0"/>
            <a:ext cx="6781800" cy="609600"/>
          </a:xfrm>
          <a:solidFill>
            <a:schemeClr val="accent2">
              <a:lumMod val="60000"/>
              <a:lumOff val="40000"/>
            </a:schemeClr>
          </a:solidFill>
        </p:spPr>
        <p:txBody>
          <a:bodyPr/>
          <a:lstStyle>
            <a:lvl1pPr algn="ctr">
              <a:defRPr sz="2800" b="1"/>
            </a:lvl1pPr>
          </a:lstStyle>
          <a:p>
            <a:r>
              <a:rPr lang="en-US" dirty="0" smtClean="0"/>
              <a:t>Click to edit Master title style</a:t>
            </a:r>
            <a:endParaRPr lang="en-US" dirty="0"/>
          </a:p>
        </p:txBody>
      </p:sp>
      <p:cxnSp>
        <p:nvCxnSpPr>
          <p:cNvPr id="7" name="Straight Connector 6"/>
          <p:cNvCxnSpPr/>
          <p:nvPr userDrawn="1"/>
        </p:nvCxnSpPr>
        <p:spPr bwMode="auto">
          <a:xfrm>
            <a:off x="1066800" y="685800"/>
            <a:ext cx="6781800" cy="0"/>
          </a:xfrm>
          <a:prstGeom prst="line">
            <a:avLst/>
          </a:prstGeom>
          <a:solidFill>
            <a:schemeClr val="accent1"/>
          </a:solidFill>
          <a:ln w="9525" cap="flat" cmpd="sng" algn="ctr">
            <a:solidFill>
              <a:schemeClr val="accent6">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462490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Hartmut F.-W. Sadrozinski: UFSD DPF UCSC Aug 2013</a:t>
            </a:r>
            <a:endParaRPr lang="en-US" dirty="0"/>
          </a:p>
        </p:txBody>
      </p:sp>
      <p:sp>
        <p:nvSpPr>
          <p:cNvPr id="4" name="Slide Number Placeholder 3"/>
          <p:cNvSpPr>
            <a:spLocks noGrp="1"/>
          </p:cNvSpPr>
          <p:nvPr>
            <p:ph type="sldNum" sz="quarter" idx="11"/>
          </p:nvPr>
        </p:nvSpPr>
        <p:spPr/>
        <p:txBody>
          <a:bodyPr/>
          <a:lstStyle/>
          <a:p>
            <a:pPr>
              <a:defRPr/>
            </a:pPr>
            <a:fld id="{274C1968-6A6F-4AA2-9D18-6F9D1ED1B168}" type="slidenum">
              <a:rPr lang="en-US" smtClean="0"/>
              <a:pPr>
                <a:defRPr/>
              </a:pPr>
              <a:t>‹#›</a:t>
            </a:fld>
            <a:endParaRPr lang="en-US" dirty="0"/>
          </a:p>
        </p:txBody>
      </p:sp>
    </p:spTree>
    <p:extLst>
      <p:ext uri="{BB962C8B-B14F-4D97-AF65-F5344CB8AC3E}">
        <p14:creationId xmlns:p14="http://schemas.microsoft.com/office/powerpoint/2010/main" val="150736568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Hartmut F.-W. Sadrozinski: UFSD DPF UCSC Aug 2013</a:t>
            </a:r>
            <a:endParaRPr lang="en-US" dirty="0"/>
          </a:p>
        </p:txBody>
      </p:sp>
      <p:sp>
        <p:nvSpPr>
          <p:cNvPr id="4" name="Slide Number Placeholder 3"/>
          <p:cNvSpPr>
            <a:spLocks noGrp="1"/>
          </p:cNvSpPr>
          <p:nvPr>
            <p:ph type="sldNum" sz="quarter" idx="11"/>
          </p:nvPr>
        </p:nvSpPr>
        <p:spPr/>
        <p:txBody>
          <a:bodyPr/>
          <a:lstStyle/>
          <a:p>
            <a:pPr>
              <a:defRPr/>
            </a:pPr>
            <a:fld id="{274C1968-6A6F-4AA2-9D18-6F9D1ED1B168}" type="slidenum">
              <a:rPr lang="en-US" smtClean="0"/>
              <a:pPr>
                <a:defRPr/>
              </a:pPr>
              <a:t>‹#›</a:t>
            </a:fld>
            <a:endParaRPr lang="en-US" dirty="0"/>
          </a:p>
        </p:txBody>
      </p:sp>
    </p:spTree>
    <p:extLst>
      <p:ext uri="{BB962C8B-B14F-4D97-AF65-F5344CB8AC3E}">
        <p14:creationId xmlns:p14="http://schemas.microsoft.com/office/powerpoint/2010/main" val="33804237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6.gif"/><Relationship Id="rId4" Type="http://schemas.openxmlformats.org/officeDocument/2006/relationships/image" Target="../media/image5.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folHlink"/>
            </a:gs>
            <a:gs pos="100000">
              <a:schemeClr val="accent1"/>
            </a:gs>
          </a:gsLst>
          <a:lin ang="18900000" scaled="1"/>
        </a:gra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ftr" sz="quarter" idx="3"/>
          </p:nvPr>
        </p:nvSpPr>
        <p:spPr bwMode="auto">
          <a:xfrm>
            <a:off x="228600" y="6477000"/>
            <a:ext cx="693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r>
              <a:rPr lang="en-US" smtClean="0"/>
              <a:t>Hartmut F.-W. Sadrozinski: UFSD DPF UCSC Aug 2013</a:t>
            </a:r>
            <a:endParaRPr lang="en-US" dirty="0"/>
          </a:p>
        </p:txBody>
      </p:sp>
      <p:sp>
        <p:nvSpPr>
          <p:cNvPr id="33795" name="Rectangle 3"/>
          <p:cNvSpPr>
            <a:spLocks noGrp="1" noChangeArrowheads="1"/>
          </p:cNvSpPr>
          <p:nvPr>
            <p:ph type="sldNum" sz="quarter" idx="4"/>
          </p:nvPr>
        </p:nvSpPr>
        <p:spPr bwMode="auto">
          <a:xfrm>
            <a:off x="7162800" y="63246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74C1968-6A6F-4AA2-9D18-6F9D1ED1B168}" type="slidenum">
              <a:rPr lang="en-US"/>
              <a:pPr>
                <a:defRPr/>
              </a:pPr>
              <a:t>‹#›</a:t>
            </a:fld>
            <a:endParaRPr lang="en-US" dirty="0"/>
          </a:p>
        </p:txBody>
      </p:sp>
      <p:sp>
        <p:nvSpPr>
          <p:cNvPr id="1028"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21"/>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152400" y="0"/>
            <a:ext cx="6794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712" r:id="rId8"/>
    <p:sldLayoutId id="2147483711" r:id="rId9"/>
    <p:sldLayoutId id="2147483704" r:id="rId10"/>
    <p:sldLayoutId id="2147483682" r:id="rId11"/>
    <p:sldLayoutId id="2147483683" r:id="rId12"/>
    <p:sldLayoutId id="2147483684" r:id="rId13"/>
    <p:sldLayoutId id="2147483685" r:id="rId14"/>
    <p:sldLayoutId id="2147483705" r:id="rId15"/>
    <p:sldLayoutId id="2147483709" r:id="rId16"/>
    <p:sldLayoutId id="2147483710" r:id="rId17"/>
    <p:sldLayoutId id="2147483713" r:id="rId18"/>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Titolo slide</a:t>
            </a:r>
            <a:endParaRPr lang="it-IT"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30" name="Rectangle 6"/>
          <p:cNvSpPr>
            <a:spLocks noGrp="1" noChangeArrowheads="1"/>
          </p:cNvSpPr>
          <p:nvPr>
            <p:ph type="sldNum" sz="quarter" idx="4"/>
          </p:nvPr>
        </p:nvSpPr>
        <p:spPr bwMode="auto">
          <a:xfrm>
            <a:off x="6553200" y="64706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r>
              <a:rPr lang="it-IT">
                <a:solidFill>
                  <a:srgbClr val="000000"/>
                </a:solidFill>
                <a:latin typeface="Arial"/>
                <a:cs typeface="+mn-cs"/>
              </a:rPr>
              <a:t> </a:t>
            </a:r>
            <a:fld id="{1EAF2F00-D2B1-4248-9211-E700BF778679}" type="slidenum">
              <a:rPr lang="it-IT">
                <a:solidFill>
                  <a:srgbClr val="005CAB"/>
                </a:solidFill>
                <a:latin typeface="Arial"/>
                <a:cs typeface="+mn-cs"/>
              </a:rPr>
              <a:pPr fontAlgn="auto">
                <a:spcBef>
                  <a:spcPts val="0"/>
                </a:spcBef>
                <a:spcAft>
                  <a:spcPts val="0"/>
                </a:spcAft>
              </a:pPr>
              <a:t>‹#›</a:t>
            </a:fld>
            <a:endParaRPr lang="it-IT">
              <a:solidFill>
                <a:srgbClr val="005CAB"/>
              </a:solidFill>
              <a:latin typeface="Arial"/>
              <a:cs typeface="+mn-cs"/>
            </a:endParaRPr>
          </a:p>
        </p:txBody>
      </p:sp>
      <p:pic>
        <p:nvPicPr>
          <p:cNvPr id="1031" name="Picture 7"/>
          <p:cNvPicPr>
            <a:picLocks noChangeAspect="1" noChangeArrowheads="1"/>
          </p:cNvPicPr>
          <p:nvPr userDrawn="1"/>
        </p:nvPicPr>
        <p:blipFill>
          <a:blip r:embed="rId4" cstate="print"/>
          <a:srcRect/>
          <a:stretch>
            <a:fillRect/>
          </a:stretch>
        </p:blipFill>
        <p:spPr bwMode="auto">
          <a:xfrm>
            <a:off x="304800" y="304800"/>
            <a:ext cx="685800" cy="581025"/>
          </a:xfrm>
          <a:prstGeom prst="rect">
            <a:avLst/>
          </a:prstGeom>
          <a:noFill/>
        </p:spPr>
      </p:pic>
      <p:sp>
        <p:nvSpPr>
          <p:cNvPr id="1032" name="Rectangle 8"/>
          <p:cNvSpPr>
            <a:spLocks noChangeArrowheads="1"/>
          </p:cNvSpPr>
          <p:nvPr userDrawn="1"/>
        </p:nvSpPr>
        <p:spPr bwMode="auto">
          <a:xfrm>
            <a:off x="304800" y="6705600"/>
            <a:ext cx="8839200" cy="152400"/>
          </a:xfrm>
          <a:prstGeom prst="rect">
            <a:avLst/>
          </a:prstGeom>
          <a:gradFill rotWithShape="0">
            <a:gsLst>
              <a:gs pos="0">
                <a:srgbClr val="005296"/>
              </a:gs>
              <a:gs pos="100000">
                <a:srgbClr val="00305C"/>
              </a:gs>
            </a:gsLst>
            <a:lin ang="0" scaled="1"/>
          </a:gradFill>
          <a:ln w="9525">
            <a:noFill/>
            <a:miter lim="800000"/>
            <a:headEnd/>
            <a:tailEnd/>
          </a:ln>
          <a:effectLst/>
        </p:spPr>
        <p:txBody>
          <a:bodyPr wrap="none" anchor="ctr"/>
          <a:lstStyle/>
          <a:p>
            <a:pPr algn="l" fontAlgn="auto">
              <a:spcBef>
                <a:spcPts val="0"/>
              </a:spcBef>
              <a:spcAft>
                <a:spcPts val="0"/>
              </a:spcAft>
            </a:pPr>
            <a:endParaRPr lang="it-IT">
              <a:solidFill>
                <a:srgbClr val="000000"/>
              </a:solidFill>
              <a:latin typeface="Arial"/>
              <a:cs typeface="+mn-cs"/>
            </a:endParaRPr>
          </a:p>
        </p:txBody>
      </p:sp>
      <p:sp>
        <p:nvSpPr>
          <p:cNvPr id="1033" name="Rectangle 9"/>
          <p:cNvSpPr>
            <a:spLocks noChangeArrowheads="1"/>
          </p:cNvSpPr>
          <p:nvPr userDrawn="1"/>
        </p:nvSpPr>
        <p:spPr bwMode="auto">
          <a:xfrm>
            <a:off x="304800" y="0"/>
            <a:ext cx="8839200" cy="228600"/>
          </a:xfrm>
          <a:prstGeom prst="rect">
            <a:avLst/>
          </a:prstGeom>
          <a:gradFill rotWithShape="0">
            <a:gsLst>
              <a:gs pos="0">
                <a:srgbClr val="005296"/>
              </a:gs>
              <a:gs pos="100000">
                <a:srgbClr val="00305C"/>
              </a:gs>
            </a:gsLst>
            <a:lin ang="0" scaled="1"/>
          </a:gradFill>
          <a:ln w="9525">
            <a:noFill/>
            <a:miter lim="800000"/>
            <a:headEnd/>
            <a:tailEnd/>
          </a:ln>
          <a:effectLst/>
        </p:spPr>
        <p:txBody>
          <a:bodyPr wrap="none" anchor="ctr"/>
          <a:lstStyle/>
          <a:p>
            <a:pPr fontAlgn="auto">
              <a:spcBef>
                <a:spcPts val="0"/>
              </a:spcBef>
              <a:spcAft>
                <a:spcPts val="0"/>
              </a:spcAft>
            </a:pPr>
            <a:endParaRPr lang="it-IT">
              <a:solidFill>
                <a:srgbClr val="005CAB"/>
              </a:solidFill>
              <a:latin typeface="Times" pitchFamily="18" charset="0"/>
              <a:cs typeface="+mn-cs"/>
            </a:endParaRPr>
          </a:p>
        </p:txBody>
      </p:sp>
      <p:pic>
        <p:nvPicPr>
          <p:cNvPr id="9" name="Picture 2" descr="C:\Users\piemonte\AppData\Local\Temp\wzcd24\SRS\COLORE\MARCHIO.gif"/>
          <p:cNvPicPr>
            <a:picLocks noChangeAspect="1" noChangeArrowheads="1"/>
          </p:cNvPicPr>
          <p:nvPr userDrawn="1"/>
        </p:nvPicPr>
        <p:blipFill>
          <a:blip r:embed="rId5" cstate="print"/>
          <a:srcRect/>
          <a:stretch>
            <a:fillRect/>
          </a:stretch>
        </p:blipFill>
        <p:spPr bwMode="auto">
          <a:xfrm>
            <a:off x="7740870" y="275689"/>
            <a:ext cx="1255816" cy="576000"/>
          </a:xfrm>
          <a:prstGeom prst="rect">
            <a:avLst/>
          </a:prstGeom>
          <a:noFill/>
        </p:spPr>
      </p:pic>
    </p:spTree>
    <p:extLst>
      <p:ext uri="{BB962C8B-B14F-4D97-AF65-F5344CB8AC3E}">
        <p14:creationId xmlns:p14="http://schemas.microsoft.com/office/powerpoint/2010/main" val="1579518770"/>
      </p:ext>
    </p:extLst>
  </p:cSld>
  <p:clrMap bg1="lt1" tx1="dk1" bg2="lt2" tx2="dk2" accent1="accent1" accent2="accent2" accent3="accent3" accent4="accent4" accent5="accent5" accent6="accent6" hlink="hlink" folHlink="folHlink"/>
  <p:sldLayoutIdLst>
    <p:sldLayoutId id="2147483702" r:id="rId1"/>
    <p:sldLayoutId id="2147483703" r:id="rId2"/>
  </p:sldLayoutIdLst>
  <p:timing>
    <p:tnLst>
      <p:par>
        <p:cTn id="1" dur="indefinite" restart="never" nodeType="tmRoot"/>
      </p:par>
    </p:tnLst>
  </p:timing>
  <p:hf hdr="0" dt="0"/>
  <p:txStyles>
    <p:titleStyle>
      <a:lvl1pPr algn="ctr" rtl="0" eaLnBrk="0" fontAlgn="base" hangingPunct="0">
        <a:spcBef>
          <a:spcPct val="0"/>
        </a:spcBef>
        <a:spcAft>
          <a:spcPct val="0"/>
        </a:spcAft>
        <a:defRPr sz="3600">
          <a:solidFill>
            <a:srgbClr val="005CAB"/>
          </a:solidFill>
          <a:latin typeface="+mj-lt"/>
          <a:ea typeface="+mj-ea"/>
          <a:cs typeface="+mj-cs"/>
        </a:defRPr>
      </a:lvl1pPr>
      <a:lvl2pPr algn="ctr" rtl="0" eaLnBrk="0" fontAlgn="base" hangingPunct="0">
        <a:spcBef>
          <a:spcPct val="0"/>
        </a:spcBef>
        <a:spcAft>
          <a:spcPct val="0"/>
        </a:spcAft>
        <a:defRPr sz="3600">
          <a:solidFill>
            <a:srgbClr val="005CAB"/>
          </a:solidFill>
          <a:latin typeface="Arial" charset="0"/>
        </a:defRPr>
      </a:lvl2pPr>
      <a:lvl3pPr algn="ctr" rtl="0" eaLnBrk="0" fontAlgn="base" hangingPunct="0">
        <a:spcBef>
          <a:spcPct val="0"/>
        </a:spcBef>
        <a:spcAft>
          <a:spcPct val="0"/>
        </a:spcAft>
        <a:defRPr sz="3600">
          <a:solidFill>
            <a:srgbClr val="005CAB"/>
          </a:solidFill>
          <a:latin typeface="Arial" charset="0"/>
        </a:defRPr>
      </a:lvl3pPr>
      <a:lvl4pPr algn="ctr" rtl="0" eaLnBrk="0" fontAlgn="base" hangingPunct="0">
        <a:spcBef>
          <a:spcPct val="0"/>
        </a:spcBef>
        <a:spcAft>
          <a:spcPct val="0"/>
        </a:spcAft>
        <a:defRPr sz="3600">
          <a:solidFill>
            <a:srgbClr val="005CAB"/>
          </a:solidFill>
          <a:latin typeface="Arial" charset="0"/>
        </a:defRPr>
      </a:lvl4pPr>
      <a:lvl5pPr algn="ctr" rtl="0" eaLnBrk="0" fontAlgn="base" hangingPunct="0">
        <a:spcBef>
          <a:spcPct val="0"/>
        </a:spcBef>
        <a:spcAft>
          <a:spcPct val="0"/>
        </a:spcAft>
        <a:defRPr sz="3600">
          <a:solidFill>
            <a:srgbClr val="005CAB"/>
          </a:solidFill>
          <a:latin typeface="Arial" charset="0"/>
        </a:defRPr>
      </a:lvl5pPr>
      <a:lvl6pPr marL="457200" algn="ctr" rtl="0" eaLnBrk="0" fontAlgn="base" hangingPunct="0">
        <a:spcBef>
          <a:spcPct val="0"/>
        </a:spcBef>
        <a:spcAft>
          <a:spcPct val="0"/>
        </a:spcAft>
        <a:defRPr sz="3600">
          <a:solidFill>
            <a:srgbClr val="005CAB"/>
          </a:solidFill>
          <a:latin typeface="Arial" charset="0"/>
        </a:defRPr>
      </a:lvl6pPr>
      <a:lvl7pPr marL="914400" algn="ctr" rtl="0" eaLnBrk="0" fontAlgn="base" hangingPunct="0">
        <a:spcBef>
          <a:spcPct val="0"/>
        </a:spcBef>
        <a:spcAft>
          <a:spcPct val="0"/>
        </a:spcAft>
        <a:defRPr sz="3600">
          <a:solidFill>
            <a:srgbClr val="005CAB"/>
          </a:solidFill>
          <a:latin typeface="Arial" charset="0"/>
        </a:defRPr>
      </a:lvl7pPr>
      <a:lvl8pPr marL="1371600" algn="ctr" rtl="0" eaLnBrk="0" fontAlgn="base" hangingPunct="0">
        <a:spcBef>
          <a:spcPct val="0"/>
        </a:spcBef>
        <a:spcAft>
          <a:spcPct val="0"/>
        </a:spcAft>
        <a:defRPr sz="3600">
          <a:solidFill>
            <a:srgbClr val="005CAB"/>
          </a:solidFill>
          <a:latin typeface="Arial" charset="0"/>
        </a:defRPr>
      </a:lvl8pPr>
      <a:lvl9pPr marL="1828800" algn="ctr" rtl="0" eaLnBrk="0" fontAlgn="base" hangingPunct="0">
        <a:spcBef>
          <a:spcPct val="0"/>
        </a:spcBef>
        <a:spcAft>
          <a:spcPct val="0"/>
        </a:spcAft>
        <a:defRPr sz="3600">
          <a:solidFill>
            <a:srgbClr val="005CAB"/>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bin"/><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image" Target="../media/image13.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t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t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gif"/><Relationship Id="rId7" Type="http://schemas.openxmlformats.org/officeDocument/2006/relationships/image" Target="../media/image34.png"/><Relationship Id="rId2" Type="http://schemas.openxmlformats.org/officeDocument/2006/relationships/image" Target="../media/image29.gif"/><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gif"/><Relationship Id="rId10" Type="http://schemas.openxmlformats.org/officeDocument/2006/relationships/image" Target="../media/image37.jpeg"/><Relationship Id="rId4" Type="http://schemas.openxmlformats.org/officeDocument/2006/relationships/image" Target="../media/image31.gif"/><Relationship Id="rId9"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8.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slideLayout" Target="../slideLayouts/slideLayout18.xml"/><Relationship Id="rId5" Type="http://schemas.openxmlformats.org/officeDocument/2006/relationships/image" Target="../media/image45.jpg"/><Relationship Id="rId4" Type="http://schemas.openxmlformats.org/officeDocument/2006/relationships/image" Target="../media/image44.jpg"/></Relationships>
</file>

<file path=ppt/slides/_rels/slide2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6.png"/><Relationship Id="rId7" Type="http://schemas.openxmlformats.org/officeDocument/2006/relationships/image" Target="../media/image50.emf"/><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4.bin"/><Relationship Id="rId7"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2.wmf"/><Relationship Id="rId5" Type="http://schemas.openxmlformats.org/officeDocument/2006/relationships/oleObject" Target="../embeddings/oleObject5.bin"/><Relationship Id="rId10" Type="http://schemas.openxmlformats.org/officeDocument/2006/relationships/image" Target="../media/image55.jpeg"/><Relationship Id="rId4" Type="http://schemas.openxmlformats.org/officeDocument/2006/relationships/image" Target="../media/image51.wmf"/><Relationship Id="rId9" Type="http://schemas.openxmlformats.org/officeDocument/2006/relationships/image" Target="../media/image5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819400"/>
            <a:ext cx="9144000" cy="3505200"/>
          </a:xfrm>
        </p:spPr>
        <p:txBody>
          <a:bodyPr/>
          <a:lstStyle/>
          <a:p>
            <a:pPr algn="ctr"/>
            <a:r>
              <a:rPr lang="en-US" sz="2400" dirty="0" smtClean="0"/>
              <a:t>Hartmut F.W. Sadrozinski </a:t>
            </a:r>
            <a:br>
              <a:rPr lang="en-US" sz="2400" dirty="0" smtClean="0"/>
            </a:br>
            <a:r>
              <a:rPr lang="en-US" sz="2400" dirty="0" smtClean="0"/>
              <a:t/>
            </a:r>
            <a:br>
              <a:rPr lang="en-US" sz="2400" dirty="0" smtClean="0"/>
            </a:br>
            <a:r>
              <a:rPr lang="en-US" sz="2000" dirty="0" smtClean="0"/>
              <a:t>with</a:t>
            </a:r>
            <a:r>
              <a:rPr lang="en-US" sz="2400" dirty="0" smtClean="0"/>
              <a:t> </a:t>
            </a:r>
            <a:br>
              <a:rPr lang="en-US" sz="2400" dirty="0" smtClean="0"/>
            </a:br>
            <a:r>
              <a:rPr lang="en-US" sz="2400" dirty="0" smtClean="0"/>
              <a:t>Marta </a:t>
            </a:r>
            <a:r>
              <a:rPr lang="en-US" sz="2400" dirty="0" err="1" smtClean="0"/>
              <a:t>Baselga</a:t>
            </a:r>
            <a:r>
              <a:rPr lang="en-US" sz="2400" dirty="0" smtClean="0"/>
              <a:t>, Scott </a:t>
            </a:r>
            <a:r>
              <a:rPr lang="en-US" sz="2400" dirty="0"/>
              <a:t>Ely, </a:t>
            </a:r>
            <a:r>
              <a:rPr lang="en-US" sz="2400" dirty="0" err="1"/>
              <a:t>Vitaliy</a:t>
            </a:r>
            <a:r>
              <a:rPr lang="en-US" sz="2400" dirty="0"/>
              <a:t> </a:t>
            </a:r>
            <a:r>
              <a:rPr lang="en-US" sz="2400" dirty="0" err="1"/>
              <a:t>Fadeyev</a:t>
            </a:r>
            <a:r>
              <a:rPr lang="en-US" sz="2400" dirty="0"/>
              <a:t>, Zachary Galloway, Jeffrey Ngo, </a:t>
            </a:r>
            <a:r>
              <a:rPr lang="en-US" sz="2400" dirty="0" smtClean="0"/>
              <a:t>Colin </a:t>
            </a:r>
            <a:r>
              <a:rPr lang="en-US" sz="2400" dirty="0"/>
              <a:t>Parker, </a:t>
            </a:r>
            <a:r>
              <a:rPr lang="en-US" sz="2400" dirty="0" err="1" smtClean="0"/>
              <a:t>Davi</a:t>
            </a:r>
            <a:r>
              <a:rPr lang="en-US" sz="2400" dirty="0" smtClean="0"/>
              <a:t> Schumacher, Abe </a:t>
            </a:r>
            <a:r>
              <a:rPr lang="en-US" sz="2400" dirty="0" err="1" smtClean="0"/>
              <a:t>Seiden</a:t>
            </a:r>
            <a:r>
              <a:rPr lang="en-US" sz="2400" dirty="0" smtClean="0"/>
              <a:t>, </a:t>
            </a:r>
            <a:br>
              <a:rPr lang="en-US" sz="2400" dirty="0" smtClean="0"/>
            </a:br>
            <a:r>
              <a:rPr lang="en-US" sz="2400" dirty="0" err="1" smtClean="0"/>
              <a:t>Andriy</a:t>
            </a:r>
            <a:r>
              <a:rPr lang="en-US" sz="2400" dirty="0" smtClean="0"/>
              <a:t> </a:t>
            </a:r>
            <a:r>
              <a:rPr lang="en-US" sz="2400" dirty="0" err="1" smtClean="0"/>
              <a:t>Zatserklyaniy</a:t>
            </a:r>
            <a:r>
              <a:rPr lang="en-US" sz="2400" dirty="0" smtClean="0"/>
              <a:t/>
            </a:r>
            <a:br>
              <a:rPr lang="en-US" sz="2400" dirty="0" smtClean="0"/>
            </a:br>
            <a:r>
              <a:rPr lang="en-US" sz="2400" dirty="0" smtClean="0"/>
              <a:t> </a:t>
            </a:r>
            <a:r>
              <a:rPr lang="en-US" sz="2400" dirty="0"/>
              <a:t/>
            </a:r>
            <a:br>
              <a:rPr lang="en-US" sz="2400" dirty="0"/>
            </a:br>
            <a:r>
              <a:rPr lang="en-US" sz="2000" i="1" dirty="0"/>
              <a:t>SCIPP, Univ. of California Santa </a:t>
            </a:r>
            <a:r>
              <a:rPr lang="en-US" sz="2000" i="1" dirty="0" smtClean="0"/>
              <a:t>Cruz</a:t>
            </a:r>
            <a:br>
              <a:rPr lang="en-US" sz="2000" i="1" dirty="0" smtClean="0"/>
            </a:br>
            <a:r>
              <a:rPr lang="en-US" sz="2000" i="1" dirty="0"/>
              <a:t/>
            </a:r>
            <a:br>
              <a:rPr lang="en-US" sz="2000" i="1" dirty="0"/>
            </a:br>
            <a:r>
              <a:rPr lang="en-US" sz="2000" i="1" dirty="0" smtClean="0"/>
              <a:t>see also Colin Parker’s Poster  		   			</a:t>
            </a:r>
            <a:endParaRPr lang="en-US" sz="2000" dirty="0"/>
          </a:p>
        </p:txBody>
      </p:sp>
      <p:sp>
        <p:nvSpPr>
          <p:cNvPr id="3" name="Rectangle 2"/>
          <p:cNvSpPr/>
          <p:nvPr/>
        </p:nvSpPr>
        <p:spPr>
          <a:xfrm>
            <a:off x="152400" y="76200"/>
            <a:ext cx="8953982" cy="2308324"/>
          </a:xfrm>
          <a:prstGeom prst="rect">
            <a:avLst/>
          </a:prstGeom>
          <a:solidFill>
            <a:schemeClr val="accent2">
              <a:lumMod val="60000"/>
              <a:lumOff val="40000"/>
            </a:schemeClr>
          </a:solidFill>
        </p:spPr>
        <p:txBody>
          <a:bodyPr wrap="square">
            <a:spAutoFit/>
          </a:bodyPr>
          <a:lstStyle/>
          <a:p>
            <a:r>
              <a:rPr lang="en-US" sz="3600" b="1" kern="0" dirty="0">
                <a:solidFill>
                  <a:srgbClr val="000000"/>
                </a:solidFill>
                <a:latin typeface="Arial"/>
                <a:ea typeface="+mj-ea"/>
                <a:cs typeface="+mj-cs"/>
              </a:rPr>
              <a:t>4D Sensors: </a:t>
            </a:r>
            <a:br>
              <a:rPr lang="en-US" sz="3600" b="1" kern="0" dirty="0">
                <a:solidFill>
                  <a:srgbClr val="000000"/>
                </a:solidFill>
                <a:latin typeface="Arial"/>
                <a:ea typeface="+mj-ea"/>
                <a:cs typeface="+mj-cs"/>
              </a:rPr>
            </a:br>
            <a:r>
              <a:rPr lang="en-US" sz="3600" b="1" kern="0" dirty="0">
                <a:solidFill>
                  <a:srgbClr val="000000"/>
                </a:solidFill>
                <a:latin typeface="Arial"/>
                <a:ea typeface="+mj-ea"/>
                <a:cs typeface="+mj-cs"/>
              </a:rPr>
              <a:t>Unifying the Space and Time Domain with </a:t>
            </a:r>
            <a:endParaRPr lang="en-US" sz="3600" b="1" kern="0" dirty="0" smtClean="0">
              <a:solidFill>
                <a:srgbClr val="000000"/>
              </a:solidFill>
              <a:latin typeface="Arial"/>
              <a:ea typeface="+mj-ea"/>
              <a:cs typeface="+mj-cs"/>
            </a:endParaRPr>
          </a:p>
          <a:p>
            <a:r>
              <a:rPr lang="en-US" sz="3600" b="1" kern="0" dirty="0" smtClean="0">
                <a:solidFill>
                  <a:srgbClr val="000000"/>
                </a:solidFill>
                <a:latin typeface="Arial"/>
                <a:ea typeface="+mj-ea"/>
                <a:cs typeface="+mj-cs"/>
              </a:rPr>
              <a:t>Ultra-Fast </a:t>
            </a:r>
            <a:r>
              <a:rPr lang="en-US" sz="3600" b="1" kern="0" dirty="0">
                <a:solidFill>
                  <a:srgbClr val="000000"/>
                </a:solidFill>
                <a:latin typeface="Arial"/>
                <a:ea typeface="+mj-ea"/>
                <a:cs typeface="+mj-cs"/>
              </a:rPr>
              <a:t>Silicon </a:t>
            </a:r>
            <a:r>
              <a:rPr lang="en-US" sz="3600" b="1" kern="0" dirty="0" smtClean="0">
                <a:solidFill>
                  <a:srgbClr val="000000"/>
                </a:solidFill>
                <a:latin typeface="Arial"/>
                <a:ea typeface="+mj-ea"/>
                <a:cs typeface="+mj-cs"/>
              </a:rPr>
              <a:t>Detectors UFSD</a:t>
            </a:r>
            <a:r>
              <a:rPr lang="en-US" sz="2800" b="1" kern="0" dirty="0" smtClean="0">
                <a:solidFill>
                  <a:srgbClr val="000000"/>
                </a:solidFill>
                <a:latin typeface="Arial"/>
                <a:ea typeface="+mj-ea"/>
                <a:cs typeface="+mj-cs"/>
              </a:rPr>
              <a:t> </a:t>
            </a:r>
            <a:endParaRPr lang="en-US" dirty="0"/>
          </a:p>
        </p:txBody>
      </p:sp>
    </p:spTree>
    <p:extLst>
      <p:ext uri="{BB962C8B-B14F-4D97-AF65-F5344CB8AC3E}">
        <p14:creationId xmlns:p14="http://schemas.microsoft.com/office/powerpoint/2010/main" val="117766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59" y="1339850"/>
            <a:ext cx="7709388" cy="2241550"/>
          </a:xfrm>
          <a:prstGeom prst="rect">
            <a:avLst/>
          </a:prstGeom>
          <a:solidFill>
            <a:schemeClr val="bg1"/>
          </a:solidFill>
          <a:ln>
            <a:noFill/>
          </a:ln>
          <a:effectLst/>
        </p:spPr>
      </p:pic>
      <p:sp>
        <p:nvSpPr>
          <p:cNvPr id="39938" name="Rectangle 2"/>
          <p:cNvSpPr>
            <a:spLocks noGrp="1" noChangeArrowheads="1"/>
          </p:cNvSpPr>
          <p:nvPr>
            <p:ph type="title"/>
          </p:nvPr>
        </p:nvSpPr>
        <p:spPr>
          <a:xfrm>
            <a:off x="762000" y="0"/>
            <a:ext cx="8305800" cy="609600"/>
          </a:xfrm>
          <a:solidFill>
            <a:schemeClr val="accent2">
              <a:lumMod val="60000"/>
              <a:lumOff val="40000"/>
            </a:schemeClr>
          </a:solidFill>
        </p:spPr>
        <p:txBody>
          <a:bodyPr/>
          <a:lstStyle/>
          <a:p>
            <a:r>
              <a:rPr lang="en-US" sz="2800" b="1" dirty="0" smtClean="0"/>
              <a:t>Can 4D-UFSD work? </a:t>
            </a:r>
            <a:r>
              <a:rPr lang="en-US" sz="2400" b="1" dirty="0" smtClean="0"/>
              <a:t>Correct Collected </a:t>
            </a:r>
            <a:r>
              <a:rPr lang="en-US" sz="2400" b="1" dirty="0"/>
              <a:t>Charge</a:t>
            </a:r>
          </a:p>
        </p:txBody>
      </p:sp>
      <p:sp>
        <p:nvSpPr>
          <p:cNvPr id="39943" name="Rectangle 7"/>
          <p:cNvSpPr>
            <a:spLocks noChangeArrowheads="1"/>
          </p:cNvSpPr>
          <p:nvPr/>
        </p:nvSpPr>
        <p:spPr bwMode="auto">
          <a:xfrm>
            <a:off x="184150" y="4343400"/>
            <a:ext cx="85296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dirty="0"/>
              <a:t>V</a:t>
            </a:r>
            <a:r>
              <a:rPr lang="en-US" dirty="0" smtClean="0"/>
              <a:t>iable sensor thickness </a:t>
            </a:r>
            <a:r>
              <a:rPr lang="en-US" dirty="0"/>
              <a:t>2 µm – 10 µm (i.e. 20-100ps) </a:t>
            </a:r>
            <a:endParaRPr lang="en-US" dirty="0" smtClean="0"/>
          </a:p>
          <a:p>
            <a:pPr algn="l">
              <a:spcBef>
                <a:spcPct val="50000"/>
              </a:spcBef>
            </a:pPr>
            <a:r>
              <a:rPr lang="en-US" dirty="0" smtClean="0"/>
              <a:t>Needed Gain: Pixels 4 – 25, Strips (1 mm) 20- 150 </a:t>
            </a:r>
          </a:p>
          <a:p>
            <a:pPr algn="l">
              <a:spcBef>
                <a:spcPct val="50000"/>
              </a:spcBef>
            </a:pPr>
            <a:r>
              <a:rPr lang="en-US" dirty="0" smtClean="0"/>
              <a:t>		(much less than APD’s or </a:t>
            </a:r>
            <a:r>
              <a:rPr lang="en-US" dirty="0" err="1" smtClean="0"/>
              <a:t>SiPM</a:t>
            </a:r>
            <a:r>
              <a:rPr lang="en-US" dirty="0" smtClean="0"/>
              <a:t>)</a:t>
            </a:r>
            <a:endParaRPr lang="en-US" dirty="0"/>
          </a:p>
        </p:txBody>
      </p:sp>
      <p:grpSp>
        <p:nvGrpSpPr>
          <p:cNvPr id="39959" name="Group 23"/>
          <p:cNvGrpSpPr>
            <a:grpSpLocks/>
          </p:cNvGrpSpPr>
          <p:nvPr/>
        </p:nvGrpSpPr>
        <p:grpSpPr bwMode="auto">
          <a:xfrm>
            <a:off x="184150" y="990600"/>
            <a:ext cx="8959850" cy="2895600"/>
            <a:chOff x="116" y="1683"/>
            <a:chExt cx="5448" cy="1824"/>
          </a:xfrm>
        </p:grpSpPr>
        <p:sp>
          <p:nvSpPr>
            <p:cNvPr id="39940" name="Line 4"/>
            <p:cNvSpPr>
              <a:spLocks noChangeShapeType="1"/>
            </p:cNvSpPr>
            <p:nvPr/>
          </p:nvSpPr>
          <p:spPr bwMode="auto">
            <a:xfrm>
              <a:off x="116" y="2392"/>
              <a:ext cx="5084"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1" name="Text Box 5"/>
            <p:cNvSpPr txBox="1">
              <a:spLocks noChangeArrowheads="1"/>
            </p:cNvSpPr>
            <p:nvPr/>
          </p:nvSpPr>
          <p:spPr bwMode="auto">
            <a:xfrm>
              <a:off x="4720" y="1683"/>
              <a:ext cx="84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dirty="0">
                  <a:solidFill>
                    <a:srgbClr val="FF0000"/>
                  </a:solidFill>
                </a:rPr>
                <a:t>Realistic </a:t>
              </a:r>
            </a:p>
            <a:p>
              <a:r>
                <a:rPr lang="en-US" b="1" dirty="0">
                  <a:solidFill>
                    <a:srgbClr val="FF0000"/>
                  </a:solidFill>
                </a:rPr>
                <a:t>gain &amp; cap</a:t>
              </a:r>
            </a:p>
          </p:txBody>
        </p:sp>
        <p:sp>
          <p:nvSpPr>
            <p:cNvPr id="39942" name="Line 6"/>
            <p:cNvSpPr>
              <a:spLocks noChangeShapeType="1"/>
            </p:cNvSpPr>
            <p:nvPr/>
          </p:nvSpPr>
          <p:spPr bwMode="auto">
            <a:xfrm>
              <a:off x="5007" y="2144"/>
              <a:ext cx="0" cy="212"/>
            </a:xfrm>
            <a:prstGeom prst="line">
              <a:avLst/>
            </a:prstGeom>
            <a:noFill/>
            <a:ln w="730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4" name="Line 8"/>
            <p:cNvSpPr>
              <a:spLocks noChangeShapeType="1"/>
            </p:cNvSpPr>
            <p:nvPr/>
          </p:nvSpPr>
          <p:spPr bwMode="auto">
            <a:xfrm>
              <a:off x="116" y="2842"/>
              <a:ext cx="5084" cy="0"/>
            </a:xfrm>
            <a:prstGeom prst="line">
              <a:avLst/>
            </a:prstGeom>
            <a:noFill/>
            <a:ln w="25400">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5" name="Text Box 9"/>
            <p:cNvSpPr txBox="1">
              <a:spLocks noChangeArrowheads="1"/>
            </p:cNvSpPr>
            <p:nvPr/>
          </p:nvSpPr>
          <p:spPr bwMode="auto">
            <a:xfrm>
              <a:off x="4696" y="3103"/>
              <a:ext cx="86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3333FF"/>
                  </a:solidFill>
                </a:rPr>
                <a:t>Good time </a:t>
              </a:r>
            </a:p>
            <a:p>
              <a:r>
                <a:rPr lang="en-US" b="1">
                  <a:solidFill>
                    <a:srgbClr val="3333FF"/>
                  </a:solidFill>
                </a:rPr>
                <a:t>resolution</a:t>
              </a:r>
            </a:p>
          </p:txBody>
        </p:sp>
        <p:sp>
          <p:nvSpPr>
            <p:cNvPr id="39946" name="Line 10"/>
            <p:cNvSpPr>
              <a:spLocks noChangeShapeType="1"/>
            </p:cNvSpPr>
            <p:nvPr/>
          </p:nvSpPr>
          <p:spPr bwMode="auto">
            <a:xfrm>
              <a:off x="5007" y="2891"/>
              <a:ext cx="0" cy="212"/>
            </a:xfrm>
            <a:prstGeom prst="line">
              <a:avLst/>
            </a:prstGeom>
            <a:noFill/>
            <a:ln w="73025">
              <a:solidFill>
                <a:srgbClr val="3333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 name="Footer Placeholder 2"/>
          <p:cNvSpPr>
            <a:spLocks noGrp="1"/>
          </p:cNvSpPr>
          <p:nvPr>
            <p:ph type="ftr" sz="quarter" idx="10"/>
          </p:nvPr>
        </p:nvSpPr>
        <p:spPr/>
        <p:txBody>
          <a:bodyPr/>
          <a:lstStyle/>
          <a:p>
            <a:pPr>
              <a:defRPr/>
            </a:pPr>
            <a:r>
              <a:rPr lang="en-US" smtClean="0"/>
              <a:t>Hartmut F.-W. Sadrozinski: UFSD DPF UCSC Aug 2013</a:t>
            </a:r>
            <a:endParaRPr lang="en-US" dirty="0"/>
          </a:p>
        </p:txBody>
      </p:sp>
      <p:sp>
        <p:nvSpPr>
          <p:cNvPr id="4" name="Slide Number Placeholder 3"/>
          <p:cNvSpPr>
            <a:spLocks noGrp="1"/>
          </p:cNvSpPr>
          <p:nvPr>
            <p:ph type="sldNum" sz="quarter" idx="11"/>
          </p:nvPr>
        </p:nvSpPr>
        <p:spPr/>
        <p:txBody>
          <a:bodyPr/>
          <a:lstStyle/>
          <a:p>
            <a:pPr>
              <a:defRPr/>
            </a:pPr>
            <a:fld id="{D81A8F4D-9F11-4C3F-B199-E4FED77FDE2E}" type="slidenum">
              <a:rPr lang="en-US" smtClean="0"/>
              <a:pPr>
                <a:defRPr/>
              </a:pPr>
              <a:t>10</a:t>
            </a:fld>
            <a:endParaRPr lang="en-US" dirty="0"/>
          </a:p>
        </p:txBody>
      </p:sp>
      <p:sp>
        <p:nvSpPr>
          <p:cNvPr id="16" name="Rectangle 7"/>
          <p:cNvSpPr>
            <a:spLocks noChangeArrowheads="1"/>
          </p:cNvSpPr>
          <p:nvPr/>
        </p:nvSpPr>
        <p:spPr bwMode="auto">
          <a:xfrm>
            <a:off x="118581" y="3581400"/>
            <a:ext cx="7637366"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sz="1400" dirty="0" smtClean="0"/>
              <a:t>For pixel  </a:t>
            </a:r>
            <a:r>
              <a:rPr lang="en-US" sz="1400" dirty="0"/>
              <a:t>thickness &gt; 5 um, Capacitance to the backplane  </a:t>
            </a:r>
            <a:r>
              <a:rPr lang="en-US" sz="1400" dirty="0" err="1"/>
              <a:t>Cb</a:t>
            </a:r>
            <a:r>
              <a:rPr lang="en-US" sz="1400" dirty="0"/>
              <a:t> </a:t>
            </a:r>
            <a:r>
              <a:rPr lang="en-US" sz="1400" dirty="0" smtClean="0"/>
              <a:t>&lt; </a:t>
            </a:r>
            <a:r>
              <a:rPr lang="en-US" sz="1400" dirty="0" err="1" smtClean="0"/>
              <a:t>Cint</a:t>
            </a:r>
            <a:r>
              <a:rPr lang="en-US" sz="1400" dirty="0" smtClean="0"/>
              <a:t> (200 </a:t>
            </a:r>
            <a:r>
              <a:rPr lang="en-US" sz="1400" dirty="0" err="1" smtClean="0"/>
              <a:t>fF</a:t>
            </a:r>
            <a:r>
              <a:rPr lang="en-US" sz="1400" dirty="0" smtClean="0"/>
              <a:t>)</a:t>
            </a:r>
            <a:endParaRPr lang="en-US" sz="1400" dirty="0"/>
          </a:p>
          <a:p>
            <a:pPr algn="l">
              <a:spcBef>
                <a:spcPct val="50000"/>
              </a:spcBef>
            </a:pPr>
            <a:r>
              <a:rPr lang="en-US" sz="1400" dirty="0" smtClean="0"/>
              <a:t>For pixel </a:t>
            </a:r>
            <a:r>
              <a:rPr lang="en-US" sz="1400" dirty="0"/>
              <a:t>thickness = 2 um, </a:t>
            </a:r>
            <a:r>
              <a:rPr lang="en-US" sz="1400" dirty="0" err="1"/>
              <a:t>Cb</a:t>
            </a:r>
            <a:r>
              <a:rPr lang="en-US" sz="1400" dirty="0"/>
              <a:t> ~ ½ of </a:t>
            </a:r>
            <a:r>
              <a:rPr lang="en-US" sz="1400" dirty="0" err="1"/>
              <a:t>Cint</a:t>
            </a:r>
            <a:r>
              <a:rPr lang="en-US" sz="1400" dirty="0"/>
              <a:t>, and we might need bipolar (</a:t>
            </a:r>
            <a:r>
              <a:rPr lang="en-US" sz="1400" dirty="0" err="1"/>
              <a:t>SiGe</a:t>
            </a:r>
            <a:r>
              <a:rPr lang="en-US" sz="1400" dirty="0"/>
              <a:t>)?</a:t>
            </a:r>
          </a:p>
        </p:txBody>
      </p:sp>
      <p:sp>
        <p:nvSpPr>
          <p:cNvPr id="17" name="Text Box 3"/>
          <p:cNvSpPr txBox="1">
            <a:spLocks noChangeArrowheads="1"/>
          </p:cNvSpPr>
          <p:nvPr/>
        </p:nvSpPr>
        <p:spPr bwMode="auto">
          <a:xfrm>
            <a:off x="400640" y="762000"/>
            <a:ext cx="77203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smtClean="0"/>
              <a:t>Collection </a:t>
            </a:r>
            <a:r>
              <a:rPr lang="en-US" sz="2400" dirty="0"/>
              <a:t>time = thickness/</a:t>
            </a:r>
            <a:r>
              <a:rPr lang="en-US" sz="2400" dirty="0" err="1"/>
              <a:t>v</a:t>
            </a:r>
            <a:r>
              <a:rPr lang="en-US" sz="2400" baseline="-25000" dirty="0" err="1"/>
              <a:t>sat</a:t>
            </a:r>
            <a:r>
              <a:rPr lang="en-US" sz="2400" dirty="0"/>
              <a:t> (</a:t>
            </a:r>
            <a:r>
              <a:rPr lang="en-US" sz="2400" dirty="0" err="1"/>
              <a:t>v</a:t>
            </a:r>
            <a:r>
              <a:rPr lang="en-US" sz="2400" baseline="-25000" dirty="0" err="1"/>
              <a:t>sat</a:t>
            </a:r>
            <a:r>
              <a:rPr lang="en-US" sz="2400" dirty="0"/>
              <a:t> = 80 </a:t>
            </a:r>
            <a:r>
              <a:rPr lang="en-US" sz="2400" dirty="0">
                <a:latin typeface="Symbol" pitchFamily="18" charset="2"/>
              </a:rPr>
              <a:t>m</a:t>
            </a:r>
            <a:r>
              <a:rPr lang="en-US" sz="2400" dirty="0"/>
              <a:t>m/ns</a:t>
            </a:r>
            <a:r>
              <a:rPr lang="en-US" sz="2400" dirty="0" smtClean="0"/>
              <a:t>) </a:t>
            </a:r>
            <a:r>
              <a:rPr lang="en-US" sz="2000" dirty="0" smtClean="0"/>
              <a:t>(holes)</a:t>
            </a:r>
            <a:endParaRPr lang="en-US" sz="2000" dirty="0"/>
          </a:p>
        </p:txBody>
      </p:sp>
      <p:sp>
        <p:nvSpPr>
          <p:cNvPr id="18" name="Rectangle 7"/>
          <p:cNvSpPr>
            <a:spLocks noChangeArrowheads="1"/>
          </p:cNvSpPr>
          <p:nvPr/>
        </p:nvSpPr>
        <p:spPr bwMode="auto">
          <a:xfrm>
            <a:off x="184150" y="6144570"/>
            <a:ext cx="76373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b="1" dirty="0" smtClean="0"/>
              <a:t>Note: CNM (Barcelona) is routinely producing </a:t>
            </a:r>
            <a:r>
              <a:rPr lang="en-US" b="1" dirty="0"/>
              <a:t>10 µm </a:t>
            </a:r>
            <a:r>
              <a:rPr lang="en-US" b="1" dirty="0" smtClean="0"/>
              <a:t>thick sensors</a:t>
            </a:r>
            <a:r>
              <a:rPr lang="en-US" dirty="0" smtClean="0"/>
              <a:t>. </a:t>
            </a:r>
            <a:endParaRPr lang="en-US" dirty="0"/>
          </a:p>
        </p:txBody>
      </p:sp>
    </p:spTree>
    <p:extLst>
      <p:ext uri="{BB962C8B-B14F-4D97-AF65-F5344CB8AC3E}">
        <p14:creationId xmlns:p14="http://schemas.microsoft.com/office/powerpoint/2010/main" val="1047376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7" name="Group 166"/>
          <p:cNvGrpSpPr/>
          <p:nvPr/>
        </p:nvGrpSpPr>
        <p:grpSpPr>
          <a:xfrm>
            <a:off x="1659465" y="1395750"/>
            <a:ext cx="7408335" cy="4095045"/>
            <a:chOff x="409221" y="1408289"/>
            <a:chExt cx="7408335" cy="4095045"/>
          </a:xfrm>
        </p:grpSpPr>
        <p:pic>
          <p:nvPicPr>
            <p:cNvPr id="12" name="Picture 11" descr="USFD.png"/>
            <p:cNvPicPr>
              <a:picLocks noChangeAspect="1"/>
            </p:cNvPicPr>
            <p:nvPr/>
          </p:nvPicPr>
          <p:blipFill rotWithShape="1">
            <a:blip r:embed="rId3">
              <a:extLst>
                <a:ext uri="{28A0092B-C50C-407E-A947-70E740481C1C}">
                  <a14:useLocalDpi xmlns:a14="http://schemas.microsoft.com/office/drawing/2010/main" val="0"/>
                </a:ext>
              </a:extLst>
            </a:blip>
            <a:srcRect t="25879" r="50158" b="7591"/>
            <a:stretch/>
          </p:blipFill>
          <p:spPr>
            <a:xfrm>
              <a:off x="409221" y="4035778"/>
              <a:ext cx="3372557" cy="1467556"/>
            </a:xfrm>
            <a:prstGeom prst="rect">
              <a:avLst/>
            </a:prstGeom>
          </p:spPr>
        </p:pic>
        <p:pic>
          <p:nvPicPr>
            <p:cNvPr id="158" name="Picture 157" descr="USFD.png"/>
            <p:cNvPicPr>
              <a:picLocks noChangeAspect="1"/>
            </p:cNvPicPr>
            <p:nvPr/>
          </p:nvPicPr>
          <p:blipFill rotWithShape="1">
            <a:blip r:embed="rId3">
              <a:extLst>
                <a:ext uri="{28A0092B-C50C-407E-A947-70E740481C1C}">
                  <a14:useLocalDpi xmlns:a14="http://schemas.microsoft.com/office/drawing/2010/main" val="0"/>
                </a:ext>
              </a:extLst>
            </a:blip>
            <a:srcRect l="49843" t="27408"/>
            <a:stretch/>
          </p:blipFill>
          <p:spPr>
            <a:xfrm>
              <a:off x="409221" y="2031999"/>
              <a:ext cx="3147387" cy="1484967"/>
            </a:xfrm>
            <a:prstGeom prst="rect">
              <a:avLst/>
            </a:prstGeom>
          </p:spPr>
        </p:pic>
        <p:sp>
          <p:nvSpPr>
            <p:cNvPr id="15" name="Rectangle 14"/>
            <p:cNvSpPr/>
            <p:nvPr/>
          </p:nvSpPr>
          <p:spPr>
            <a:xfrm>
              <a:off x="4995333" y="3866445"/>
              <a:ext cx="2822223" cy="564444"/>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Counter Chip</a:t>
              </a:r>
              <a:endParaRPr lang="en-US" dirty="0"/>
            </a:p>
          </p:txBody>
        </p:sp>
        <p:sp>
          <p:nvSpPr>
            <p:cNvPr id="159" name="Rectangle 158"/>
            <p:cNvSpPr/>
            <p:nvPr/>
          </p:nvSpPr>
          <p:spPr>
            <a:xfrm>
              <a:off x="4995333" y="2960506"/>
              <a:ext cx="2822223" cy="564444"/>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Position </a:t>
              </a:r>
              <a:r>
                <a:rPr lang="en-US" smtClean="0"/>
                <a:t>and Time</a:t>
              </a:r>
              <a:endParaRPr lang="en-US" dirty="0"/>
            </a:p>
          </p:txBody>
        </p:sp>
        <p:sp>
          <p:nvSpPr>
            <p:cNvPr id="160" name="Rectangle 159"/>
            <p:cNvSpPr/>
            <p:nvPr/>
          </p:nvSpPr>
          <p:spPr>
            <a:xfrm>
              <a:off x="4995333" y="2031998"/>
              <a:ext cx="2822223" cy="564444"/>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Position and Energy </a:t>
              </a:r>
              <a:endParaRPr lang="en-US" dirty="0"/>
            </a:p>
          </p:txBody>
        </p:sp>
        <p:sp>
          <p:nvSpPr>
            <p:cNvPr id="26" name="TextBox 25"/>
            <p:cNvSpPr txBox="1"/>
            <p:nvPr/>
          </p:nvSpPr>
          <p:spPr>
            <a:xfrm>
              <a:off x="1427728" y="1408289"/>
              <a:ext cx="1162122" cy="523220"/>
            </a:xfrm>
            <a:prstGeom prst="rect">
              <a:avLst/>
            </a:prstGeom>
            <a:noFill/>
          </p:spPr>
          <p:txBody>
            <a:bodyPr wrap="none" rtlCol="0">
              <a:spAutoFit/>
            </a:bodyPr>
            <a:lstStyle/>
            <a:p>
              <a:r>
                <a:rPr lang="en-US" sz="2800" dirty="0" smtClean="0">
                  <a:solidFill>
                    <a:srgbClr val="0000FF"/>
                  </a:solidFill>
                  <a:latin typeface="Times New Roman"/>
                  <a:cs typeface="Times New Roman"/>
                </a:rPr>
                <a:t>Sensor</a:t>
              </a:r>
              <a:endParaRPr lang="en-US" sz="2800" dirty="0">
                <a:solidFill>
                  <a:srgbClr val="0000FF"/>
                </a:solidFill>
                <a:latin typeface="Times New Roman"/>
                <a:cs typeface="Times New Roman"/>
              </a:endParaRPr>
            </a:p>
          </p:txBody>
        </p:sp>
        <p:sp>
          <p:nvSpPr>
            <p:cNvPr id="161" name="TextBox 160"/>
            <p:cNvSpPr txBox="1"/>
            <p:nvPr/>
          </p:nvSpPr>
          <p:spPr>
            <a:xfrm>
              <a:off x="5585178" y="1408289"/>
              <a:ext cx="1002748" cy="523220"/>
            </a:xfrm>
            <a:prstGeom prst="rect">
              <a:avLst/>
            </a:prstGeom>
            <a:noFill/>
          </p:spPr>
          <p:txBody>
            <a:bodyPr wrap="none" rtlCol="0">
              <a:spAutoFit/>
            </a:bodyPr>
            <a:lstStyle/>
            <a:p>
              <a:r>
                <a:rPr lang="en-US" sz="2800" dirty="0" smtClean="0">
                  <a:solidFill>
                    <a:srgbClr val="0000FF"/>
                  </a:solidFill>
                  <a:latin typeface="Times New Roman"/>
                  <a:cs typeface="Times New Roman"/>
                </a:rPr>
                <a:t>ASIC</a:t>
              </a:r>
              <a:endParaRPr lang="en-US" sz="2800" dirty="0">
                <a:solidFill>
                  <a:srgbClr val="0000FF"/>
                </a:solidFill>
                <a:latin typeface="Times New Roman"/>
                <a:cs typeface="Times New Roman"/>
              </a:endParaRPr>
            </a:p>
          </p:txBody>
        </p:sp>
        <p:cxnSp>
          <p:nvCxnSpPr>
            <p:cNvPr id="28" name="Straight Arrow Connector 27"/>
            <p:cNvCxnSpPr>
              <a:stCxn id="158" idx="3"/>
              <a:endCxn id="160" idx="1"/>
            </p:cNvCxnSpPr>
            <p:nvPr/>
          </p:nvCxnSpPr>
          <p:spPr>
            <a:xfrm flipV="1">
              <a:off x="3556608" y="2314220"/>
              <a:ext cx="1438725" cy="4602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2" name="Straight Arrow Connector 161"/>
            <p:cNvCxnSpPr>
              <a:stCxn id="158" idx="3"/>
              <a:endCxn id="159" idx="1"/>
            </p:cNvCxnSpPr>
            <p:nvPr/>
          </p:nvCxnSpPr>
          <p:spPr>
            <a:xfrm>
              <a:off x="3556608" y="2774483"/>
              <a:ext cx="1438725" cy="4682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3" name="Straight Arrow Connector 162"/>
            <p:cNvCxnSpPr>
              <a:endCxn id="15" idx="1"/>
            </p:cNvCxnSpPr>
            <p:nvPr/>
          </p:nvCxnSpPr>
          <p:spPr>
            <a:xfrm>
              <a:off x="3556608" y="2774483"/>
              <a:ext cx="1438725" cy="13741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4" name="Straight Arrow Connector 163"/>
            <p:cNvCxnSpPr>
              <a:stCxn id="12" idx="3"/>
              <a:endCxn id="15" idx="1"/>
            </p:cNvCxnSpPr>
            <p:nvPr/>
          </p:nvCxnSpPr>
          <p:spPr>
            <a:xfrm flipV="1">
              <a:off x="3781778" y="4148667"/>
              <a:ext cx="1213555" cy="6208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5" name="Straight Arrow Connector 164"/>
            <p:cNvCxnSpPr>
              <a:stCxn id="12" idx="3"/>
              <a:endCxn id="159" idx="1"/>
            </p:cNvCxnSpPr>
            <p:nvPr/>
          </p:nvCxnSpPr>
          <p:spPr>
            <a:xfrm flipV="1">
              <a:off x="3781778" y="3242728"/>
              <a:ext cx="1213555" cy="1526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 name="TextBox 1"/>
          <p:cNvSpPr txBox="1"/>
          <p:nvPr/>
        </p:nvSpPr>
        <p:spPr>
          <a:xfrm>
            <a:off x="89805" y="1657360"/>
            <a:ext cx="1569660" cy="2031325"/>
          </a:xfrm>
          <a:prstGeom prst="rect">
            <a:avLst/>
          </a:prstGeom>
          <a:noFill/>
        </p:spPr>
        <p:txBody>
          <a:bodyPr wrap="none" rtlCol="0">
            <a:spAutoFit/>
          </a:bodyPr>
          <a:lstStyle/>
          <a:p>
            <a:pPr algn="l"/>
            <a:r>
              <a:rPr lang="en-US" dirty="0" smtClean="0"/>
              <a:t>Thinned FZ</a:t>
            </a:r>
          </a:p>
          <a:p>
            <a:pPr algn="l"/>
            <a:r>
              <a:rPr lang="en-US" dirty="0"/>
              <a:t>s</a:t>
            </a:r>
            <a:r>
              <a:rPr lang="en-US" dirty="0" smtClean="0"/>
              <a:t>ensors </a:t>
            </a:r>
          </a:p>
          <a:p>
            <a:pPr algn="l"/>
            <a:r>
              <a:rPr lang="en-US" dirty="0" smtClean="0"/>
              <a:t>with “ribs”</a:t>
            </a:r>
          </a:p>
          <a:p>
            <a:pPr algn="l"/>
            <a:r>
              <a:rPr lang="en-US" dirty="0" smtClean="0"/>
              <a:t>for strength</a:t>
            </a:r>
          </a:p>
          <a:p>
            <a:pPr algn="l"/>
            <a:r>
              <a:rPr lang="en-US" dirty="0" smtClean="0"/>
              <a:t>(HLL-MPI,</a:t>
            </a:r>
          </a:p>
          <a:p>
            <a:pPr algn="l"/>
            <a:r>
              <a:rPr lang="en-US" dirty="0" smtClean="0"/>
              <a:t>CNM):</a:t>
            </a:r>
          </a:p>
          <a:p>
            <a:pPr algn="l"/>
            <a:r>
              <a:rPr lang="en-US" dirty="0" smtClean="0"/>
              <a:t>even photons</a:t>
            </a:r>
            <a:endParaRPr lang="en-US" dirty="0"/>
          </a:p>
        </p:txBody>
      </p:sp>
      <p:sp>
        <p:nvSpPr>
          <p:cNvPr id="19" name="TextBox 18"/>
          <p:cNvSpPr txBox="1"/>
          <p:nvPr/>
        </p:nvSpPr>
        <p:spPr>
          <a:xfrm>
            <a:off x="117462" y="4120476"/>
            <a:ext cx="1326004" cy="1200329"/>
          </a:xfrm>
          <a:prstGeom prst="rect">
            <a:avLst/>
          </a:prstGeom>
          <a:noFill/>
        </p:spPr>
        <p:txBody>
          <a:bodyPr wrap="none" rtlCol="0">
            <a:spAutoFit/>
          </a:bodyPr>
          <a:lstStyle/>
          <a:p>
            <a:pPr algn="l"/>
            <a:r>
              <a:rPr lang="en-US" dirty="0" smtClean="0"/>
              <a:t>Epitaxial</a:t>
            </a:r>
          </a:p>
          <a:p>
            <a:pPr algn="l"/>
            <a:r>
              <a:rPr lang="en-US" dirty="0"/>
              <a:t>s</a:t>
            </a:r>
            <a:r>
              <a:rPr lang="en-US" dirty="0" smtClean="0"/>
              <a:t>ensors</a:t>
            </a:r>
          </a:p>
          <a:p>
            <a:pPr algn="l"/>
            <a:r>
              <a:rPr lang="en-US" dirty="0" smtClean="0"/>
              <a:t>Ideal for </a:t>
            </a:r>
          </a:p>
          <a:p>
            <a:pPr algn="l"/>
            <a:r>
              <a:rPr lang="en-US" dirty="0" smtClean="0"/>
              <a:t>prototyping</a:t>
            </a:r>
            <a:endParaRPr lang="en-US" dirty="0"/>
          </a:p>
        </p:txBody>
      </p:sp>
      <p:sp>
        <p:nvSpPr>
          <p:cNvPr id="3" name="Title 2"/>
          <p:cNvSpPr>
            <a:spLocks noGrp="1"/>
          </p:cNvSpPr>
          <p:nvPr>
            <p:ph type="title"/>
          </p:nvPr>
        </p:nvSpPr>
        <p:spPr/>
        <p:txBody>
          <a:bodyPr/>
          <a:lstStyle/>
          <a:p>
            <a:r>
              <a:rPr lang="en-US" dirty="0"/>
              <a:t>Thin 4D </a:t>
            </a:r>
            <a:r>
              <a:rPr lang="en-US" dirty="0" smtClean="0"/>
              <a:t>Sensors</a:t>
            </a:r>
            <a:endParaRPr lang="en-US" dirty="0"/>
          </a:p>
        </p:txBody>
      </p:sp>
    </p:spTree>
    <p:extLst>
      <p:ext uri="{BB962C8B-B14F-4D97-AF65-F5344CB8AC3E}">
        <p14:creationId xmlns:p14="http://schemas.microsoft.com/office/powerpoint/2010/main" val="193714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620000" cy="609600"/>
          </a:xfrm>
        </p:spPr>
        <p:txBody>
          <a:bodyPr/>
          <a:lstStyle/>
          <a:p>
            <a:r>
              <a:rPr lang="en-US" dirty="0" smtClean="0">
                <a:solidFill>
                  <a:schemeClr val="tx2"/>
                </a:solidFill>
              </a:rPr>
              <a:t>Charge Multiplication</a:t>
            </a:r>
            <a:endParaRPr lang="en-US" b="0" dirty="0"/>
          </a:p>
        </p:txBody>
      </p:sp>
      <p:graphicFrame>
        <p:nvGraphicFramePr>
          <p:cNvPr id="24593" name="Rectangle 17"/>
          <p:cNvGraphicFramePr>
            <a:graphicFrameLocks noGrp="1"/>
          </p:cNvGraphicFramePr>
          <p:nvPr>
            <p:ph sz="quarter" idx="4294967295"/>
          </p:nvPr>
        </p:nvGraphicFramePr>
        <p:xfrm>
          <a:off x="5864225" y="1600200"/>
          <a:ext cx="3279775" cy="2185988"/>
        </p:xfrm>
        <a:graphic>
          <a:graphicData uri="http://schemas.openxmlformats.org/presentationml/2006/ole">
            <mc:AlternateContent xmlns:mc="http://schemas.openxmlformats.org/markup-compatibility/2006">
              <mc:Choice xmlns:v="urn:schemas-microsoft-com:vml" Requires="v">
                <p:oleObj spid="_x0000_s10659" name="Equation" r:id="rId3" imgW="0" imgH="0" progId="Equation.3">
                  <p:embed/>
                </p:oleObj>
              </mc:Choice>
              <mc:Fallback>
                <p:oleObj name="Equation" r:id="rId3" imgW="0" imgH="0" progId="Equation.3">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864225" y="1600200"/>
                        <a:ext cx="3279775" cy="218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96" name="Object 20"/>
          <p:cNvGraphicFramePr>
            <a:graphicFrameLocks noGrp="1" noChangeAspect="1"/>
          </p:cNvGraphicFramePr>
          <p:nvPr>
            <p:ph sz="quarter" idx="4294967295"/>
          </p:nvPr>
        </p:nvGraphicFramePr>
        <p:xfrm>
          <a:off x="0" y="4911725"/>
          <a:ext cx="127000" cy="241300"/>
        </p:xfrm>
        <a:graphic>
          <a:graphicData uri="http://schemas.openxmlformats.org/presentationml/2006/ole">
            <mc:AlternateContent xmlns:mc="http://schemas.openxmlformats.org/markup-compatibility/2006">
              <mc:Choice xmlns:v="urn:schemas-microsoft-com:vml" Requires="v">
                <p:oleObj spid="_x0000_s10660" name="Equation" r:id="rId4" imgW="126720" imgH="241200" progId="Equation.3">
                  <p:embed/>
                </p:oleObj>
              </mc:Choice>
              <mc:Fallback>
                <p:oleObj name="Equation" r:id="rId4" imgW="12672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911725"/>
                        <a:ext cx="12700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99" name="Object 23"/>
          <p:cNvGraphicFramePr>
            <a:graphicFrameLocks noGrp="1" noChangeAspect="1"/>
          </p:cNvGraphicFramePr>
          <p:nvPr>
            <p:ph sz="quarter" idx="4294967295"/>
            <p:extLst>
              <p:ext uri="{D42A27DB-BD31-4B8C-83A1-F6EECF244321}">
                <p14:modId xmlns:p14="http://schemas.microsoft.com/office/powerpoint/2010/main" val="1473403050"/>
              </p:ext>
            </p:extLst>
          </p:nvPr>
        </p:nvGraphicFramePr>
        <p:xfrm>
          <a:off x="304800" y="2092325"/>
          <a:ext cx="3281363" cy="1252538"/>
        </p:xfrm>
        <a:graphic>
          <a:graphicData uri="http://schemas.openxmlformats.org/presentationml/2006/ole">
            <mc:AlternateContent xmlns:mc="http://schemas.openxmlformats.org/markup-compatibility/2006">
              <mc:Choice xmlns:v="urn:schemas-microsoft-com:vml" Requires="v">
                <p:oleObj spid="_x0000_s10661" name="Equation" r:id="rId6" imgW="1930320" imgH="736560" progId="Equation.3">
                  <p:embed/>
                </p:oleObj>
              </mc:Choice>
              <mc:Fallback>
                <p:oleObj name="Equation" r:id="rId6" imgW="1930320" imgH="736560" progId="Equation.3">
                  <p:embed/>
                  <p:pic>
                    <p:nvPicPr>
                      <p:cNvPr id="0" name=""/>
                      <p:cNvPicPr>
                        <a:picLocks noChangeAspect="1" noChangeArrowheads="1"/>
                      </p:cNvPicPr>
                      <p:nvPr/>
                    </p:nvPicPr>
                    <p:blipFill>
                      <a:blip r:embed="rId7"/>
                      <a:srcRect/>
                      <a:stretch>
                        <a:fillRect/>
                      </a:stretch>
                    </p:blipFill>
                    <p:spPr bwMode="auto">
                      <a:xfrm>
                        <a:off x="304800" y="2092325"/>
                        <a:ext cx="3281363" cy="1252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4603" name="Picture 27"/>
          <p:cNvPicPr>
            <a:picLocks noGrp="1" noChangeAspect="1" noChangeArrowheads="1"/>
          </p:cNvPicPr>
          <p:nvPr>
            <p:ph sz="quarter" idx="4294967295"/>
          </p:nvPr>
        </p:nvPicPr>
        <p:blipFill>
          <a:blip r:embed="rId8" cstate="print">
            <a:extLst>
              <a:ext uri="{28A0092B-C50C-407E-A947-70E740481C1C}">
                <a14:useLocalDpi xmlns:a14="http://schemas.microsoft.com/office/drawing/2010/main" val="0"/>
              </a:ext>
            </a:extLst>
          </a:blip>
          <a:srcRect l="51935" t="14960"/>
          <a:stretch>
            <a:fillRect/>
          </a:stretch>
        </p:blipFill>
        <p:spPr>
          <a:xfrm>
            <a:off x="4911725" y="971550"/>
            <a:ext cx="4232275" cy="4638675"/>
          </a:xfrm>
          <a:noFill/>
          <a:ln/>
        </p:spPr>
      </p:pic>
      <p:sp>
        <p:nvSpPr>
          <p:cNvPr id="24583" name="Rectangle 7"/>
          <p:cNvSpPr>
            <a:spLocks noChangeArrowheads="1"/>
          </p:cNvSpPr>
          <p:nvPr/>
        </p:nvSpPr>
        <p:spPr bwMode="auto">
          <a:xfrm>
            <a:off x="209550" y="914400"/>
            <a:ext cx="4546600" cy="276999"/>
          </a:xfrm>
          <a:prstGeom prst="rect">
            <a:avLst/>
          </a:prstGeom>
          <a:solidFill>
            <a:schemeClr val="accent2">
              <a:lumMod val="60000"/>
              <a:lumOff val="40000"/>
            </a:schemeClr>
          </a:solidFill>
          <a:ln>
            <a:noFill/>
          </a:ln>
          <a:effectLst/>
          <a:extLst/>
        </p:spPr>
        <p:txBody>
          <a:bodyPr>
            <a:spAutoFit/>
          </a:bodyPr>
          <a:lstStyle/>
          <a:p>
            <a:r>
              <a:rPr lang="en-US" sz="1200" dirty="0" smtClean="0"/>
              <a:t>A</a:t>
            </a:r>
            <a:r>
              <a:rPr lang="en-US" sz="1200" dirty="0"/>
              <a:t>. Macchiolo,16th RD50 Workshop Barcelona, Spain, May 2010</a:t>
            </a:r>
          </a:p>
        </p:txBody>
      </p:sp>
      <p:sp>
        <p:nvSpPr>
          <p:cNvPr id="24592" name="Text Box 16"/>
          <p:cNvSpPr txBox="1">
            <a:spLocks noChangeArrowheads="1"/>
          </p:cNvSpPr>
          <p:nvPr/>
        </p:nvSpPr>
        <p:spPr bwMode="auto">
          <a:xfrm>
            <a:off x="50800" y="1436688"/>
            <a:ext cx="4864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Charge multiplication in path length </a:t>
            </a:r>
            <a:r>
              <a:rPr lang="en-US" sz="2000" i="1">
                <a:cs typeface="Arial" pitchFamily="34" charset="0"/>
              </a:rPr>
              <a:t>ℓ : </a:t>
            </a:r>
            <a:endParaRPr lang="en-US" sz="2000"/>
          </a:p>
        </p:txBody>
      </p:sp>
      <p:sp>
        <p:nvSpPr>
          <p:cNvPr id="24606" name="Text Box 30"/>
          <p:cNvSpPr txBox="1">
            <a:spLocks noChangeArrowheads="1"/>
          </p:cNvSpPr>
          <p:nvPr/>
        </p:nvSpPr>
        <p:spPr bwMode="auto">
          <a:xfrm>
            <a:off x="107950" y="3587750"/>
            <a:ext cx="480695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t>At the breakdown field in Si of </a:t>
            </a:r>
            <a:r>
              <a:rPr lang="en-US" dirty="0">
                <a:solidFill>
                  <a:schemeClr val="tx2"/>
                </a:solidFill>
              </a:rPr>
              <a:t>270kV/cm:</a:t>
            </a:r>
          </a:p>
          <a:p>
            <a:r>
              <a:rPr lang="en-US" dirty="0" err="1">
                <a:solidFill>
                  <a:schemeClr val="tx2"/>
                </a:solidFill>
                <a:latin typeface="Symbol" pitchFamily="18" charset="2"/>
              </a:rPr>
              <a:t>a</a:t>
            </a:r>
            <a:r>
              <a:rPr lang="en-US" baseline="-25000" dirty="0" err="1">
                <a:solidFill>
                  <a:schemeClr val="tx2"/>
                </a:solidFill>
              </a:rPr>
              <a:t>e</a:t>
            </a:r>
            <a:r>
              <a:rPr lang="en-US" dirty="0">
                <a:solidFill>
                  <a:schemeClr val="tx2"/>
                </a:solidFill>
              </a:rPr>
              <a:t> </a:t>
            </a:r>
            <a:r>
              <a:rPr lang="en-US" dirty="0">
                <a:solidFill>
                  <a:schemeClr val="tx2"/>
                </a:solidFill>
                <a:cs typeface="Arial" pitchFamily="34" charset="0"/>
              </a:rPr>
              <a:t>≈</a:t>
            </a:r>
            <a:r>
              <a:rPr lang="en-US" dirty="0">
                <a:solidFill>
                  <a:schemeClr val="tx2"/>
                </a:solidFill>
              </a:rPr>
              <a:t> </a:t>
            </a:r>
            <a:r>
              <a:rPr lang="en-US" dirty="0" smtClean="0">
                <a:solidFill>
                  <a:schemeClr val="tx2"/>
                </a:solidFill>
              </a:rPr>
              <a:t>0.7 pair/µm</a:t>
            </a:r>
            <a:endParaRPr lang="en-US" dirty="0">
              <a:solidFill>
                <a:schemeClr val="tx2"/>
              </a:solidFill>
            </a:endParaRPr>
          </a:p>
          <a:p>
            <a:r>
              <a:rPr lang="en-US" dirty="0">
                <a:solidFill>
                  <a:schemeClr val="tx2"/>
                </a:solidFill>
                <a:latin typeface="Symbol" pitchFamily="18" charset="2"/>
              </a:rPr>
              <a:t>a</a:t>
            </a:r>
            <a:r>
              <a:rPr lang="en-US" baseline="-25000" dirty="0">
                <a:solidFill>
                  <a:schemeClr val="tx2"/>
                </a:solidFill>
              </a:rPr>
              <a:t>h</a:t>
            </a:r>
            <a:r>
              <a:rPr lang="en-US" dirty="0">
                <a:solidFill>
                  <a:schemeClr val="tx2"/>
                </a:solidFill>
              </a:rPr>
              <a:t> ≈ 0.1 pair/µm</a:t>
            </a:r>
          </a:p>
          <a:p>
            <a:pPr algn="l"/>
            <a:r>
              <a:rPr lang="en-US" dirty="0">
                <a:solidFill>
                  <a:schemeClr val="tx2"/>
                </a:solidFill>
                <a:cs typeface="Arial" pitchFamily="34" charset="0"/>
              </a:rPr>
              <a:t>→ </a:t>
            </a:r>
            <a:r>
              <a:rPr lang="en-US" dirty="0" smtClean="0">
                <a:solidFill>
                  <a:schemeClr val="tx2"/>
                </a:solidFill>
              </a:rPr>
              <a:t>gain g = </a:t>
            </a:r>
            <a:r>
              <a:rPr lang="en-US" dirty="0">
                <a:solidFill>
                  <a:schemeClr val="tx2"/>
                </a:solidFill>
              </a:rPr>
              <a:t>33 </a:t>
            </a:r>
            <a:r>
              <a:rPr lang="en-US" dirty="0" smtClean="0">
                <a:solidFill>
                  <a:schemeClr val="tx2"/>
                </a:solidFill>
              </a:rPr>
              <a:t>possible</a:t>
            </a:r>
            <a:r>
              <a:rPr lang="en-US" dirty="0">
                <a:solidFill>
                  <a:schemeClr val="tx2"/>
                </a:solidFill>
              </a:rPr>
              <a:t> </a:t>
            </a:r>
            <a:r>
              <a:rPr lang="en-US" dirty="0" smtClean="0">
                <a:solidFill>
                  <a:schemeClr val="tx2"/>
                </a:solidFill>
              </a:rPr>
              <a:t>in</a:t>
            </a:r>
            <a:r>
              <a:rPr lang="en-US" i="1" dirty="0" smtClean="0">
                <a:solidFill>
                  <a:schemeClr val="tx2"/>
                </a:solidFill>
              </a:rPr>
              <a:t> </a:t>
            </a:r>
            <a:r>
              <a:rPr lang="en-US" i="1" dirty="0">
                <a:solidFill>
                  <a:schemeClr val="tx2"/>
                </a:solidFill>
              </a:rPr>
              <a:t>l </a:t>
            </a:r>
            <a:r>
              <a:rPr lang="en-US" dirty="0">
                <a:solidFill>
                  <a:schemeClr val="tx2"/>
                </a:solidFill>
              </a:rPr>
              <a:t>= 5 </a:t>
            </a:r>
            <a:r>
              <a:rPr lang="en-US" dirty="0" smtClean="0">
                <a:solidFill>
                  <a:schemeClr val="tx2"/>
                </a:solidFill>
              </a:rPr>
              <a:t>µm</a:t>
            </a:r>
            <a:r>
              <a:rPr lang="en-US" dirty="0">
                <a:solidFill>
                  <a:schemeClr val="tx2"/>
                </a:solidFill>
              </a:rPr>
              <a:t>.</a:t>
            </a:r>
          </a:p>
          <a:p>
            <a:r>
              <a:rPr lang="en-US" dirty="0">
                <a:solidFill>
                  <a:schemeClr val="tx2"/>
                </a:solidFill>
                <a:cs typeface="Arial" pitchFamily="34" charset="0"/>
              </a:rPr>
              <a:t>→ </a:t>
            </a:r>
            <a:r>
              <a:rPr lang="en-US" dirty="0">
                <a:solidFill>
                  <a:schemeClr val="tx2"/>
                </a:solidFill>
              </a:rPr>
              <a:t>In the linear mode (gain </a:t>
            </a:r>
            <a:r>
              <a:rPr lang="en-US" dirty="0" smtClean="0">
                <a:solidFill>
                  <a:schemeClr val="tx2"/>
                </a:solidFill>
              </a:rPr>
              <a:t>~10</a:t>
            </a:r>
            <a:r>
              <a:rPr lang="en-US" dirty="0">
                <a:solidFill>
                  <a:schemeClr val="tx2"/>
                </a:solidFill>
              </a:rPr>
              <a:t>), consider 				electrons only</a:t>
            </a:r>
          </a:p>
          <a:p>
            <a:endParaRPr lang="en-US" dirty="0">
              <a:solidFill>
                <a:schemeClr val="tx2"/>
              </a:solidFill>
            </a:endParaRPr>
          </a:p>
        </p:txBody>
      </p:sp>
      <p:sp>
        <p:nvSpPr>
          <p:cNvPr id="3" name="Footer Placeholder 2"/>
          <p:cNvSpPr>
            <a:spLocks noGrp="1"/>
          </p:cNvSpPr>
          <p:nvPr>
            <p:ph type="ftr" sz="quarter" idx="10"/>
          </p:nvPr>
        </p:nvSpPr>
        <p:spPr/>
        <p:txBody>
          <a:bodyPr/>
          <a:lstStyle/>
          <a:p>
            <a:pPr>
              <a:defRPr/>
            </a:pPr>
            <a:r>
              <a:rPr lang="en-US" smtClean="0"/>
              <a:t>Hartmut F.-W. Sadrozinski: UFSD DPF UCSC Aug 2013</a:t>
            </a:r>
            <a:endParaRPr lang="en-US" dirty="0"/>
          </a:p>
        </p:txBody>
      </p:sp>
      <p:sp>
        <p:nvSpPr>
          <p:cNvPr id="4" name="Slide Number Placeholder 3"/>
          <p:cNvSpPr>
            <a:spLocks noGrp="1"/>
          </p:cNvSpPr>
          <p:nvPr>
            <p:ph type="sldNum" sz="quarter" idx="11"/>
          </p:nvPr>
        </p:nvSpPr>
        <p:spPr/>
        <p:txBody>
          <a:bodyPr/>
          <a:lstStyle/>
          <a:p>
            <a:pPr>
              <a:defRPr/>
            </a:pPr>
            <a:fld id="{D81A8F4D-9F11-4C3F-B199-E4FED77FDE2E}" type="slidenum">
              <a:rPr lang="en-US" smtClean="0"/>
              <a:pPr>
                <a:defRPr/>
              </a:pPr>
              <a:t>12</a:t>
            </a:fld>
            <a:endParaRPr lang="en-US" dirty="0"/>
          </a:p>
        </p:txBody>
      </p:sp>
      <p:sp>
        <p:nvSpPr>
          <p:cNvPr id="5" name="Rectangle 4"/>
          <p:cNvSpPr/>
          <p:nvPr/>
        </p:nvSpPr>
        <p:spPr>
          <a:xfrm>
            <a:off x="609600" y="5867400"/>
            <a:ext cx="8305800" cy="646331"/>
          </a:xfrm>
          <a:prstGeom prst="rect">
            <a:avLst/>
          </a:prstGeom>
        </p:spPr>
        <p:txBody>
          <a:bodyPr wrap="square">
            <a:spAutoFit/>
          </a:bodyPr>
          <a:lstStyle/>
          <a:p>
            <a:pPr algn="l"/>
            <a:r>
              <a:rPr lang="en-US" b="1" dirty="0" smtClean="0"/>
              <a:t>Need to raise </a:t>
            </a:r>
            <a:r>
              <a:rPr lang="en-US" b="1" dirty="0"/>
              <a:t>E-field as close to breakdown field as </a:t>
            </a:r>
            <a:r>
              <a:rPr lang="en-US" b="1" dirty="0" smtClean="0"/>
              <a:t>possible for high gain</a:t>
            </a:r>
          </a:p>
          <a:p>
            <a:pPr algn="l"/>
            <a:r>
              <a:rPr lang="en-US" b="1" dirty="0">
                <a:solidFill>
                  <a:schemeClr val="tx2"/>
                </a:solidFill>
              </a:rPr>
              <a:t>b</a:t>
            </a:r>
            <a:r>
              <a:rPr lang="en-US" b="1" dirty="0" smtClean="0">
                <a:solidFill>
                  <a:schemeClr val="tx2"/>
                </a:solidFill>
              </a:rPr>
              <a:t>ut not too much to prevent breakdown!</a:t>
            </a:r>
            <a:endParaRPr lang="en-US" b="1" dirty="0">
              <a:solidFill>
                <a:schemeClr val="tx2"/>
              </a:solidFill>
            </a:endParaRPr>
          </a:p>
        </p:txBody>
      </p:sp>
    </p:spTree>
    <p:extLst>
      <p:ext uri="{BB962C8B-B14F-4D97-AF65-F5344CB8AC3E}">
        <p14:creationId xmlns:p14="http://schemas.microsoft.com/office/powerpoint/2010/main" val="68149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t>Hartmut F.-W. Sadrozinski: UFSD DPF UCSC Aug 2013</a:t>
            </a:r>
            <a:endParaRPr lang="en-US" dirty="0"/>
          </a:p>
        </p:txBody>
      </p:sp>
      <p:sp>
        <p:nvSpPr>
          <p:cNvPr id="3" name="Slide Number Placeholder 2"/>
          <p:cNvSpPr>
            <a:spLocks noGrp="1"/>
          </p:cNvSpPr>
          <p:nvPr>
            <p:ph type="sldNum" sz="quarter" idx="11"/>
          </p:nvPr>
        </p:nvSpPr>
        <p:spPr/>
        <p:txBody>
          <a:bodyPr/>
          <a:lstStyle/>
          <a:p>
            <a:pPr>
              <a:defRPr/>
            </a:pPr>
            <a:fld id="{D81A8F4D-9F11-4C3F-B199-E4FED77FDE2E}" type="slidenum">
              <a:rPr lang="en-US" smtClean="0"/>
              <a:pPr>
                <a:defRPr/>
              </a:pPr>
              <a:t>13</a:t>
            </a:fld>
            <a:endParaRPr lang="en-US" dirty="0"/>
          </a:p>
        </p:txBody>
      </p:sp>
      <p:sp>
        <p:nvSpPr>
          <p:cNvPr id="4" name="Title 3"/>
          <p:cNvSpPr>
            <a:spLocks noGrp="1"/>
          </p:cNvSpPr>
          <p:nvPr>
            <p:ph type="title"/>
          </p:nvPr>
        </p:nvSpPr>
        <p:spPr>
          <a:xfrm>
            <a:off x="1066800" y="0"/>
            <a:ext cx="7696200" cy="609600"/>
          </a:xfrm>
        </p:spPr>
        <p:txBody>
          <a:bodyPr/>
          <a:lstStyle/>
          <a:p>
            <a:r>
              <a:rPr lang="en-US" dirty="0" smtClean="0"/>
              <a:t>Development of Si sensors with gain (RD50)</a:t>
            </a:r>
            <a:endParaRPr lang="en-US" dirty="0"/>
          </a:p>
        </p:txBody>
      </p:sp>
      <p:sp>
        <p:nvSpPr>
          <p:cNvPr id="5" name="Rectangle 4"/>
          <p:cNvSpPr/>
          <p:nvPr/>
        </p:nvSpPr>
        <p:spPr>
          <a:xfrm>
            <a:off x="152400" y="1066800"/>
            <a:ext cx="8763000" cy="1754326"/>
          </a:xfrm>
          <a:prstGeom prst="rect">
            <a:avLst/>
          </a:prstGeom>
        </p:spPr>
        <p:txBody>
          <a:bodyPr wrap="square">
            <a:spAutoFit/>
          </a:bodyPr>
          <a:lstStyle/>
          <a:p>
            <a:pPr algn="l"/>
            <a:r>
              <a:rPr lang="it-IT" dirty="0"/>
              <a:t>RD50 </a:t>
            </a:r>
            <a:r>
              <a:rPr lang="it-IT" dirty="0" smtClean="0"/>
              <a:t>Groups have been investigating charge multiplication (CM) in heavily irradiated silicon sensors.</a:t>
            </a:r>
          </a:p>
          <a:p>
            <a:pPr algn="l"/>
            <a:r>
              <a:rPr lang="it-IT" dirty="0" smtClean="0"/>
              <a:t>Un-irradiated sensors manufactured without drastic changes to the doping profile exhibit very little gain before breakdown.</a:t>
            </a:r>
          </a:p>
          <a:p>
            <a:pPr algn="l"/>
            <a:r>
              <a:rPr lang="it-IT" dirty="0" smtClean="0"/>
              <a:t>Started RD50 Common Project to manufacture Low-Gain Avalanche Detectors (LGAD) based on the prinicple of SiPM or APD, but with moderate gain.</a:t>
            </a:r>
          </a:p>
        </p:txBody>
      </p:sp>
      <p:grpSp>
        <p:nvGrpSpPr>
          <p:cNvPr id="9" name="Group 8"/>
          <p:cNvGrpSpPr/>
          <p:nvPr/>
        </p:nvGrpSpPr>
        <p:grpSpPr>
          <a:xfrm>
            <a:off x="4151550" y="2860342"/>
            <a:ext cx="4992450" cy="3616658"/>
            <a:chOff x="0" y="2442949"/>
            <a:chExt cx="4992450" cy="3616658"/>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35622" r="53134" b="11642"/>
            <a:stretch/>
          </p:blipFill>
          <p:spPr>
            <a:xfrm>
              <a:off x="0" y="2442949"/>
              <a:ext cx="4285397" cy="3616658"/>
            </a:xfrm>
            <a:prstGeom prst="rect">
              <a:avLst/>
            </a:prstGeom>
          </p:spPr>
        </p:pic>
        <p:sp>
          <p:nvSpPr>
            <p:cNvPr id="8" name="TextBox 7"/>
            <p:cNvSpPr txBox="1"/>
            <p:nvPr/>
          </p:nvSpPr>
          <p:spPr>
            <a:xfrm>
              <a:off x="3578344" y="4258102"/>
              <a:ext cx="1414106" cy="523220"/>
            </a:xfrm>
            <a:prstGeom prst="rect">
              <a:avLst/>
            </a:prstGeom>
            <a:solidFill>
              <a:schemeClr val="bg1"/>
            </a:solidFill>
          </p:spPr>
          <p:txBody>
            <a:bodyPr wrap="none" rtlCol="0">
              <a:spAutoFit/>
            </a:bodyPr>
            <a:lstStyle/>
            <a:p>
              <a:r>
                <a:rPr lang="en-US" sz="1400" b="1" dirty="0" smtClean="0">
                  <a:solidFill>
                    <a:srgbClr val="FF0000"/>
                  </a:solidFill>
                  <a:latin typeface="Times New Roman" pitchFamily="18" charset="0"/>
                  <a:cs typeface="Times New Roman" pitchFamily="18" charset="0"/>
                </a:rPr>
                <a:t>Gain &gt; 10</a:t>
              </a:r>
              <a:r>
                <a:rPr lang="en-US" sz="1400" b="1" baseline="30000" dirty="0" smtClean="0">
                  <a:solidFill>
                    <a:srgbClr val="FF0000"/>
                  </a:solidFill>
                  <a:latin typeface="Times New Roman" pitchFamily="18" charset="0"/>
                  <a:cs typeface="Times New Roman" pitchFamily="18" charset="0"/>
                </a:rPr>
                <a:t>4</a:t>
              </a:r>
            </a:p>
            <a:p>
              <a:r>
                <a:rPr lang="en-US" sz="1400" b="1" dirty="0" smtClean="0">
                  <a:solidFill>
                    <a:srgbClr val="FF0000"/>
                  </a:solidFill>
                  <a:latin typeface="Times New Roman" pitchFamily="18" charset="0"/>
                  <a:cs typeface="Times New Roman" pitchFamily="18" charset="0"/>
                </a:rPr>
                <a:t>Digital response</a:t>
              </a:r>
              <a:endParaRPr lang="en-US" sz="1400" b="1" dirty="0">
                <a:solidFill>
                  <a:srgbClr val="FF0000"/>
                </a:solidFill>
                <a:latin typeface="Times New Roman" pitchFamily="18" charset="0"/>
                <a:cs typeface="Times New Roman" pitchFamily="18" charset="0"/>
              </a:endParaRPr>
            </a:p>
          </p:txBody>
        </p:sp>
      </p:grpSp>
      <p:sp>
        <p:nvSpPr>
          <p:cNvPr id="10" name="Rectangle 9"/>
          <p:cNvSpPr/>
          <p:nvPr/>
        </p:nvSpPr>
        <p:spPr>
          <a:xfrm>
            <a:off x="0" y="2912700"/>
            <a:ext cx="4145863" cy="1477328"/>
          </a:xfrm>
          <a:prstGeom prst="rect">
            <a:avLst/>
          </a:prstGeom>
        </p:spPr>
        <p:txBody>
          <a:bodyPr wrap="square">
            <a:spAutoFit/>
          </a:bodyPr>
          <a:lstStyle/>
          <a:p>
            <a:pPr algn="l"/>
            <a:r>
              <a:rPr lang="it-IT" dirty="0" smtClean="0"/>
              <a:t>Principle:</a:t>
            </a:r>
            <a:endParaRPr lang="it-IT" dirty="0"/>
          </a:p>
          <a:p>
            <a:pPr algn="l"/>
            <a:r>
              <a:rPr lang="it-IT" dirty="0"/>
              <a:t>Deep n-implants and</a:t>
            </a:r>
          </a:p>
          <a:p>
            <a:pPr algn="l"/>
            <a:r>
              <a:rPr lang="it-IT" dirty="0"/>
              <a:t>extra p-layer </a:t>
            </a:r>
            <a:r>
              <a:rPr lang="it-IT" dirty="0" smtClean="0"/>
              <a:t>increase </a:t>
            </a:r>
            <a:r>
              <a:rPr lang="it-IT" dirty="0"/>
              <a:t>the E-field </a:t>
            </a:r>
          </a:p>
          <a:p>
            <a:pPr algn="l"/>
            <a:r>
              <a:rPr lang="it-IT" dirty="0"/>
              <a:t>so that </a:t>
            </a:r>
            <a:r>
              <a:rPr lang="it-IT" b="1" dirty="0" smtClean="0">
                <a:solidFill>
                  <a:srgbClr val="CC0000"/>
                </a:solidFill>
              </a:rPr>
              <a:t>moderate</a:t>
            </a:r>
            <a:r>
              <a:rPr lang="it-IT" dirty="0" smtClean="0"/>
              <a:t> </a:t>
            </a:r>
            <a:r>
              <a:rPr lang="it-IT" dirty="0"/>
              <a:t>charge multiplication</a:t>
            </a:r>
          </a:p>
          <a:p>
            <a:pPr algn="l"/>
            <a:r>
              <a:rPr lang="it-IT" dirty="0" smtClean="0"/>
              <a:t>occurs </a:t>
            </a:r>
            <a:r>
              <a:rPr lang="it-IT" dirty="0"/>
              <a:t>without breakdown.</a:t>
            </a:r>
          </a:p>
        </p:txBody>
      </p:sp>
      <p:sp>
        <p:nvSpPr>
          <p:cNvPr id="11" name="Rectangle 10"/>
          <p:cNvSpPr/>
          <p:nvPr/>
        </p:nvSpPr>
        <p:spPr>
          <a:xfrm>
            <a:off x="28433" y="4678906"/>
            <a:ext cx="4145863" cy="1754326"/>
          </a:xfrm>
          <a:prstGeom prst="rect">
            <a:avLst/>
          </a:prstGeom>
        </p:spPr>
        <p:txBody>
          <a:bodyPr wrap="square">
            <a:spAutoFit/>
          </a:bodyPr>
          <a:lstStyle/>
          <a:p>
            <a:pPr algn="l"/>
            <a:r>
              <a:rPr lang="it-IT" b="1" dirty="0" smtClean="0"/>
              <a:t>CNM Barcelona</a:t>
            </a:r>
            <a:endParaRPr lang="it-IT" b="1" dirty="0"/>
          </a:p>
          <a:p>
            <a:pPr algn="l"/>
            <a:r>
              <a:rPr lang="it-IT" dirty="0" smtClean="0"/>
              <a:t>First step: Pad detectors/simple diodes</a:t>
            </a:r>
          </a:p>
          <a:p>
            <a:pPr algn="l"/>
            <a:r>
              <a:rPr lang="it-IT" dirty="0"/>
              <a:t>	</a:t>
            </a:r>
            <a:r>
              <a:rPr lang="it-IT" dirty="0" smtClean="0"/>
              <a:t>verify gain, </a:t>
            </a:r>
          </a:p>
          <a:p>
            <a:pPr algn="l"/>
            <a:r>
              <a:rPr lang="it-IT" dirty="0"/>
              <a:t>	</a:t>
            </a:r>
            <a:r>
              <a:rPr lang="it-IT" dirty="0" smtClean="0"/>
              <a:t>optimize parameters</a:t>
            </a:r>
          </a:p>
          <a:p>
            <a:pPr algn="l"/>
            <a:r>
              <a:rPr lang="it-IT" dirty="0"/>
              <a:t>	</a:t>
            </a:r>
            <a:r>
              <a:rPr lang="it-IT" dirty="0" smtClean="0"/>
              <a:t>radiation hardness</a:t>
            </a:r>
          </a:p>
          <a:p>
            <a:pPr algn="l"/>
            <a:r>
              <a:rPr lang="it-IT" dirty="0" smtClean="0"/>
              <a:t>Second step: strip/pixel sensors</a:t>
            </a:r>
          </a:p>
        </p:txBody>
      </p:sp>
    </p:spTree>
    <p:extLst>
      <p:ext uri="{BB962C8B-B14F-4D97-AF65-F5344CB8AC3E}">
        <p14:creationId xmlns:p14="http://schemas.microsoft.com/office/powerpoint/2010/main" val="2098900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0"/>
            <a:ext cx="9143680" cy="6858240"/>
          </a:xfrm>
          <a:prstGeom prst="rect">
            <a:avLst/>
          </a:prstGeom>
        </p:spPr>
      </p:pic>
      <p:sp>
        <p:nvSpPr>
          <p:cNvPr id="3" name="Footer Placeholder 2"/>
          <p:cNvSpPr>
            <a:spLocks noGrp="1"/>
          </p:cNvSpPr>
          <p:nvPr>
            <p:ph type="ftr" sz="quarter" idx="11"/>
          </p:nvPr>
        </p:nvSpPr>
        <p:spPr/>
        <p:txBody>
          <a:bodyPr/>
          <a:lstStyle/>
          <a:p>
            <a:pPr>
              <a:defRPr/>
            </a:pPr>
            <a:r>
              <a:rPr lang="en-US" smtClean="0"/>
              <a:t>Hartmut F.-W. Sadrozinski: UFSD DPF UCSC Aug 2013</a:t>
            </a:r>
            <a:endParaRPr lang="en-US" dirty="0"/>
          </a:p>
        </p:txBody>
      </p:sp>
      <p:sp>
        <p:nvSpPr>
          <p:cNvPr id="4" name="Slide Number Placeholder 3"/>
          <p:cNvSpPr>
            <a:spLocks noGrp="1"/>
          </p:cNvSpPr>
          <p:nvPr>
            <p:ph type="sldNum" sz="quarter" idx="12"/>
          </p:nvPr>
        </p:nvSpPr>
        <p:spPr/>
        <p:txBody>
          <a:bodyPr/>
          <a:lstStyle/>
          <a:p>
            <a:fld id="{92856B1B-602B-4440-A897-551B2DBE0E37}" type="slidenum">
              <a:rPr lang="en-US" smtClean="0"/>
              <a:t>14</a:t>
            </a:fld>
            <a:endParaRPr lang="en-US"/>
          </a:p>
        </p:txBody>
      </p:sp>
      <p:sp>
        <p:nvSpPr>
          <p:cNvPr id="5" name="TextBox 4"/>
          <p:cNvSpPr txBox="1"/>
          <p:nvPr/>
        </p:nvSpPr>
        <p:spPr>
          <a:xfrm>
            <a:off x="-73981" y="1432880"/>
            <a:ext cx="5383077" cy="461665"/>
          </a:xfrm>
          <a:prstGeom prst="rect">
            <a:avLst/>
          </a:prstGeom>
          <a:noFill/>
        </p:spPr>
        <p:txBody>
          <a:bodyPr wrap="none" rtlCol="0">
            <a:spAutoFit/>
          </a:bodyPr>
          <a:lstStyle/>
          <a:p>
            <a:r>
              <a:rPr lang="en-US" sz="2400" dirty="0" smtClean="0">
                <a:solidFill>
                  <a:srgbClr val="C00000"/>
                </a:solidFill>
              </a:rPr>
              <a:t>Low-Gain Avalanche Detector (LGAD)</a:t>
            </a:r>
            <a:endParaRPr lang="en-US" sz="2400" dirty="0">
              <a:solidFill>
                <a:srgbClr val="C00000"/>
              </a:solidFill>
            </a:endParaRPr>
          </a:p>
        </p:txBody>
      </p:sp>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96" r="2949"/>
          <a:stretch/>
        </p:blipFill>
        <p:spPr bwMode="auto">
          <a:xfrm>
            <a:off x="6553200" y="1893332"/>
            <a:ext cx="2557686" cy="2002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2400" y="2709867"/>
            <a:ext cx="1941622" cy="923330"/>
          </a:xfrm>
          <a:prstGeom prst="rect">
            <a:avLst/>
          </a:prstGeom>
          <a:noFill/>
        </p:spPr>
        <p:txBody>
          <a:bodyPr wrap="none" rtlCol="0">
            <a:spAutoFit/>
          </a:bodyPr>
          <a:lstStyle/>
          <a:p>
            <a:pPr algn="l"/>
            <a:r>
              <a:rPr lang="en-US" dirty="0" smtClean="0"/>
              <a:t>Marta </a:t>
            </a:r>
            <a:r>
              <a:rPr lang="en-US" dirty="0" err="1" smtClean="0"/>
              <a:t>Baselga</a:t>
            </a:r>
            <a:r>
              <a:rPr lang="en-US" dirty="0" smtClean="0"/>
              <a:t>, </a:t>
            </a:r>
          </a:p>
          <a:p>
            <a:pPr algn="l"/>
            <a:r>
              <a:rPr lang="en-US" dirty="0" smtClean="0"/>
              <a:t>Trento Workshop</a:t>
            </a:r>
          </a:p>
          <a:p>
            <a:pPr algn="l"/>
            <a:r>
              <a:rPr lang="en-US" dirty="0" smtClean="0"/>
              <a:t>Feb. 2013</a:t>
            </a:r>
            <a:endParaRPr lang="en-US" dirty="0"/>
          </a:p>
        </p:txBody>
      </p:sp>
      <p:cxnSp>
        <p:nvCxnSpPr>
          <p:cNvPr id="12" name="Straight Arrow Connector 11"/>
          <p:cNvCxnSpPr/>
          <p:nvPr/>
        </p:nvCxnSpPr>
        <p:spPr bwMode="auto">
          <a:xfrm>
            <a:off x="7465352" y="1893332"/>
            <a:ext cx="228600" cy="81532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6494541" y="1524000"/>
            <a:ext cx="1851789" cy="369332"/>
          </a:xfrm>
          <a:prstGeom prst="rect">
            <a:avLst/>
          </a:prstGeom>
          <a:noFill/>
        </p:spPr>
        <p:txBody>
          <a:bodyPr wrap="none" rtlCol="0">
            <a:spAutoFit/>
          </a:bodyPr>
          <a:lstStyle/>
          <a:p>
            <a:pPr algn="l"/>
            <a:r>
              <a:rPr lang="en-US" dirty="0" smtClean="0"/>
              <a:t>High-Field: Gain</a:t>
            </a:r>
          </a:p>
        </p:txBody>
      </p:sp>
    </p:spTree>
    <p:extLst>
      <p:ext uri="{BB962C8B-B14F-4D97-AF65-F5344CB8AC3E}">
        <p14:creationId xmlns:p14="http://schemas.microsoft.com/office/powerpoint/2010/main" val="3964550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Hartmut F.-W. Sadrozinski: UFSD DPF UCSC Aug 2013</a:t>
            </a:r>
            <a:endParaRPr lang="en-US" dirty="0"/>
          </a:p>
        </p:txBody>
      </p:sp>
      <p:sp>
        <p:nvSpPr>
          <p:cNvPr id="3" name="Slide Number Placeholder 2"/>
          <p:cNvSpPr>
            <a:spLocks noGrp="1"/>
          </p:cNvSpPr>
          <p:nvPr>
            <p:ph type="sldNum" sz="quarter" idx="11"/>
          </p:nvPr>
        </p:nvSpPr>
        <p:spPr/>
        <p:txBody>
          <a:bodyPr/>
          <a:lstStyle/>
          <a:p>
            <a:pPr>
              <a:defRPr/>
            </a:pPr>
            <a:fld id="{D81A8F4D-9F11-4C3F-B199-E4FED77FDE2E}" type="slidenum">
              <a:rPr lang="en-US" smtClean="0"/>
              <a:pPr>
                <a:defRPr/>
              </a:pPr>
              <a:t>15</a:t>
            </a:fld>
            <a:endParaRPr lang="en-US" dirty="0"/>
          </a:p>
        </p:txBody>
      </p:sp>
      <p:sp>
        <p:nvSpPr>
          <p:cNvPr id="4" name="Title 3"/>
          <p:cNvSpPr>
            <a:spLocks noGrp="1"/>
          </p:cNvSpPr>
          <p:nvPr>
            <p:ph type="title"/>
          </p:nvPr>
        </p:nvSpPr>
        <p:spPr/>
        <p:txBody>
          <a:bodyPr/>
          <a:lstStyle/>
          <a:p>
            <a:r>
              <a:rPr lang="en-US" dirty="0" smtClean="0"/>
              <a:t>Gain with MIP’s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609600"/>
            <a:ext cx="7823200" cy="5867400"/>
          </a:xfrm>
          <a:prstGeom prst="rect">
            <a:avLst/>
          </a:prstGeom>
        </p:spPr>
      </p:pic>
    </p:spTree>
    <p:extLst>
      <p:ext uri="{BB962C8B-B14F-4D97-AF65-F5344CB8AC3E}">
        <p14:creationId xmlns:p14="http://schemas.microsoft.com/office/powerpoint/2010/main" val="252912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Hartmut F.-W. Sadrozinski: UFSD DPF UCSC Aug 2013</a:t>
            </a:r>
            <a:endParaRPr lang="en-US" dirty="0"/>
          </a:p>
        </p:txBody>
      </p:sp>
      <p:sp>
        <p:nvSpPr>
          <p:cNvPr id="3" name="Slide Number Placeholder 2"/>
          <p:cNvSpPr>
            <a:spLocks noGrp="1"/>
          </p:cNvSpPr>
          <p:nvPr>
            <p:ph type="sldNum" sz="quarter" idx="11"/>
          </p:nvPr>
        </p:nvSpPr>
        <p:spPr/>
        <p:txBody>
          <a:bodyPr/>
          <a:lstStyle/>
          <a:p>
            <a:pPr>
              <a:defRPr/>
            </a:pPr>
            <a:fld id="{D81A8F4D-9F11-4C3F-B199-E4FED77FDE2E}" type="slidenum">
              <a:rPr lang="en-US" smtClean="0"/>
              <a:pPr>
                <a:defRPr/>
              </a:pPr>
              <a:t>16</a:t>
            </a:fld>
            <a:endParaRPr lang="en-US" dirty="0"/>
          </a:p>
        </p:txBody>
      </p:sp>
      <p:sp>
        <p:nvSpPr>
          <p:cNvPr id="4" name="Title 3"/>
          <p:cNvSpPr>
            <a:spLocks noGrp="1"/>
          </p:cNvSpPr>
          <p:nvPr>
            <p:ph type="title"/>
          </p:nvPr>
        </p:nvSpPr>
        <p:spPr>
          <a:xfrm>
            <a:off x="1066800" y="0"/>
            <a:ext cx="7315200" cy="609600"/>
          </a:xfrm>
        </p:spPr>
        <p:txBody>
          <a:bodyPr/>
          <a:lstStyle/>
          <a:p>
            <a:r>
              <a:rPr lang="en-US" dirty="0" smtClean="0"/>
              <a:t>Charge Collection with </a:t>
            </a:r>
            <a:r>
              <a:rPr lang="en-US" dirty="0" smtClean="0">
                <a:latin typeface="Symbol" pitchFamily="18" charset="2"/>
              </a:rPr>
              <a:t>a</a:t>
            </a:r>
            <a:r>
              <a:rPr lang="en-US" dirty="0" smtClean="0"/>
              <a:t>’s from Am(241) </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977" y="2802152"/>
            <a:ext cx="5096298" cy="3674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0"/>
            <a:ext cx="3682577" cy="24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bwMode="auto">
          <a:xfrm flipH="1">
            <a:off x="3962400" y="1600200"/>
            <a:ext cx="6858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flipH="1">
            <a:off x="4114800" y="1752600"/>
            <a:ext cx="6858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flipH="1">
            <a:off x="4267200" y="1905000"/>
            <a:ext cx="6858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flipH="1">
            <a:off x="4419600" y="2057400"/>
            <a:ext cx="6858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itle 3"/>
          <p:cNvSpPr txBox="1">
            <a:spLocks/>
          </p:cNvSpPr>
          <p:nvPr/>
        </p:nvSpPr>
        <p:spPr bwMode="auto">
          <a:xfrm>
            <a:off x="5104434" y="1405971"/>
            <a:ext cx="3048966" cy="609600"/>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r>
              <a:rPr lang="en-US" kern="0" dirty="0" smtClean="0"/>
              <a:t>Am(241) </a:t>
            </a:r>
          </a:p>
          <a:p>
            <a:r>
              <a:rPr lang="en-US" sz="1800" kern="0" dirty="0" smtClean="0"/>
              <a:t>illuminating the back, range ~few  um</a:t>
            </a:r>
          </a:p>
          <a:p>
            <a:r>
              <a:rPr lang="en-US" sz="1800" kern="0" dirty="0" smtClean="0"/>
              <a:t>“electron injection”</a:t>
            </a:r>
          </a:p>
          <a:p>
            <a:r>
              <a:rPr lang="en-US" sz="1800" kern="0" dirty="0" smtClean="0"/>
              <a:t>signal drifts and is then amplified in high field </a:t>
            </a:r>
            <a:endParaRPr lang="en-US" sz="1800" kern="0" dirty="0"/>
          </a:p>
        </p:txBody>
      </p:sp>
      <p:sp>
        <p:nvSpPr>
          <p:cNvPr id="10" name="Rectangle 9"/>
          <p:cNvSpPr/>
          <p:nvPr/>
        </p:nvSpPr>
        <p:spPr>
          <a:xfrm>
            <a:off x="4061924" y="1076539"/>
            <a:ext cx="522900" cy="369332"/>
          </a:xfrm>
          <a:prstGeom prst="rect">
            <a:avLst/>
          </a:prstGeom>
        </p:spPr>
        <p:txBody>
          <a:bodyPr wrap="none">
            <a:spAutoFit/>
          </a:bodyPr>
          <a:lstStyle/>
          <a:p>
            <a:r>
              <a:rPr lang="en-US" b="1" kern="0" dirty="0">
                <a:latin typeface="Symbol" pitchFamily="18" charset="2"/>
              </a:rPr>
              <a:t>a</a:t>
            </a:r>
            <a:r>
              <a:rPr lang="en-US" b="1" kern="0" dirty="0"/>
              <a:t>’s</a:t>
            </a:r>
            <a:endParaRPr lang="en-US" b="1" dirty="0"/>
          </a:p>
        </p:txBody>
      </p:sp>
      <p:sp>
        <p:nvSpPr>
          <p:cNvPr id="16" name="Title 3"/>
          <p:cNvSpPr txBox="1">
            <a:spLocks/>
          </p:cNvSpPr>
          <p:nvPr/>
        </p:nvSpPr>
        <p:spPr bwMode="auto">
          <a:xfrm>
            <a:off x="0" y="3581399"/>
            <a:ext cx="3878239" cy="2895599"/>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algn="l"/>
            <a:r>
              <a:rPr lang="en-US" sz="2000" kern="0" dirty="0"/>
              <a:t>F</a:t>
            </a:r>
            <a:r>
              <a:rPr lang="en-US" sz="2000" kern="0" dirty="0" smtClean="0"/>
              <a:t>ast signals!</a:t>
            </a:r>
          </a:p>
          <a:p>
            <a:pPr algn="l"/>
            <a:endParaRPr lang="en-US" sz="2000" kern="0" dirty="0" smtClean="0"/>
          </a:p>
          <a:p>
            <a:pPr algn="l"/>
            <a:r>
              <a:rPr lang="en-US" sz="2000" kern="0" dirty="0" smtClean="0"/>
              <a:t>Observed rise times ≈ 400 </a:t>
            </a:r>
            <a:r>
              <a:rPr lang="en-US" sz="2000" kern="0" dirty="0" err="1" smtClean="0"/>
              <a:t>ps</a:t>
            </a:r>
            <a:endParaRPr lang="en-US" sz="2000" kern="0" dirty="0" smtClean="0"/>
          </a:p>
          <a:p>
            <a:pPr algn="l"/>
            <a:r>
              <a:rPr lang="en-US" sz="2000" kern="0" dirty="0"/>
              <a:t>a</a:t>
            </a:r>
            <a:r>
              <a:rPr lang="en-US" sz="2000" kern="0" dirty="0" smtClean="0"/>
              <a:t>llowing time-resolved current transient (TCT) analysis .</a:t>
            </a:r>
          </a:p>
          <a:p>
            <a:pPr algn="l"/>
            <a:endParaRPr lang="en-US" sz="2000" kern="0" dirty="0" smtClean="0"/>
          </a:p>
          <a:p>
            <a:pPr algn="l"/>
            <a:r>
              <a:rPr lang="en-US" sz="2000" kern="0" dirty="0" smtClean="0"/>
              <a:t>Don’t know yet where the </a:t>
            </a:r>
          </a:p>
          <a:p>
            <a:pPr algn="l"/>
            <a:r>
              <a:rPr lang="en-US" sz="2000" kern="0" dirty="0"/>
              <a:t>l</a:t>
            </a:r>
            <a:r>
              <a:rPr lang="en-US" sz="2000" kern="0" dirty="0" smtClean="0"/>
              <a:t>ower limit is.</a:t>
            </a:r>
          </a:p>
          <a:p>
            <a:endParaRPr lang="en-US" sz="2000" kern="0" dirty="0"/>
          </a:p>
        </p:txBody>
      </p:sp>
      <p:sp>
        <p:nvSpPr>
          <p:cNvPr id="5" name="TextBox 4"/>
          <p:cNvSpPr txBox="1"/>
          <p:nvPr/>
        </p:nvSpPr>
        <p:spPr>
          <a:xfrm>
            <a:off x="294265" y="2892623"/>
            <a:ext cx="1170513" cy="307777"/>
          </a:xfrm>
          <a:prstGeom prst="rect">
            <a:avLst/>
          </a:prstGeom>
          <a:noFill/>
        </p:spPr>
        <p:txBody>
          <a:bodyPr wrap="none" rtlCol="0">
            <a:spAutoFit/>
          </a:bodyPr>
          <a:lstStyle/>
          <a:p>
            <a:r>
              <a:rPr lang="en-US" sz="1400" dirty="0" smtClean="0"/>
              <a:t>Colin Parker</a:t>
            </a:r>
            <a:endParaRPr lang="en-US" sz="1400" dirty="0"/>
          </a:p>
        </p:txBody>
      </p:sp>
    </p:spTree>
    <p:extLst>
      <p:ext uri="{BB962C8B-B14F-4D97-AF65-F5344CB8AC3E}">
        <p14:creationId xmlns:p14="http://schemas.microsoft.com/office/powerpoint/2010/main" val="574861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Hartmut F.-W. Sadrozinski: UFSD DPF UCSC Aug 2013</a:t>
            </a:r>
            <a:endParaRPr lang="en-US" dirty="0"/>
          </a:p>
        </p:txBody>
      </p:sp>
      <p:sp>
        <p:nvSpPr>
          <p:cNvPr id="3" name="Slide Number Placeholder 2"/>
          <p:cNvSpPr>
            <a:spLocks noGrp="1"/>
          </p:cNvSpPr>
          <p:nvPr>
            <p:ph type="sldNum" sz="quarter" idx="11"/>
          </p:nvPr>
        </p:nvSpPr>
        <p:spPr/>
        <p:txBody>
          <a:bodyPr/>
          <a:lstStyle/>
          <a:p>
            <a:pPr>
              <a:defRPr/>
            </a:pPr>
            <a:fld id="{D81A8F4D-9F11-4C3F-B199-E4FED77FDE2E}" type="slidenum">
              <a:rPr lang="en-US" smtClean="0"/>
              <a:pPr>
                <a:defRPr/>
              </a:pPr>
              <a:t>17</a:t>
            </a:fld>
            <a:endParaRPr lang="en-US" dirty="0"/>
          </a:p>
        </p:txBody>
      </p:sp>
      <p:sp>
        <p:nvSpPr>
          <p:cNvPr id="4" name="Title 3"/>
          <p:cNvSpPr>
            <a:spLocks noGrp="1"/>
          </p:cNvSpPr>
          <p:nvPr>
            <p:ph type="title"/>
          </p:nvPr>
        </p:nvSpPr>
        <p:spPr/>
        <p:txBody>
          <a:bodyPr/>
          <a:lstStyle/>
          <a:p>
            <a:r>
              <a:rPr lang="en-US" dirty="0" smtClean="0"/>
              <a:t>Observed TCT shapes from</a:t>
            </a:r>
            <a:r>
              <a:rPr lang="en-US" dirty="0"/>
              <a:t> </a:t>
            </a:r>
            <a:r>
              <a:rPr lang="en-US" dirty="0" smtClean="0">
                <a:latin typeface="Symbol" pitchFamily="18" charset="2"/>
              </a:rPr>
              <a:t>a</a:t>
            </a:r>
            <a:r>
              <a:rPr lang="en-US" dirty="0" smtClean="0"/>
              <a:t>’s </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4441" r="2913" b="8058"/>
          <a:stretch/>
        </p:blipFill>
        <p:spPr>
          <a:xfrm>
            <a:off x="644324" y="1099594"/>
            <a:ext cx="8068068" cy="5453605"/>
          </a:xfrm>
          <a:prstGeom prst="rect">
            <a:avLst/>
          </a:prstGeom>
        </p:spPr>
      </p:pic>
    </p:spTree>
    <p:extLst>
      <p:ext uri="{BB962C8B-B14F-4D97-AF65-F5344CB8AC3E}">
        <p14:creationId xmlns:p14="http://schemas.microsoft.com/office/powerpoint/2010/main" val="217187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57200" y="993058"/>
            <a:ext cx="8476977" cy="1138773"/>
          </a:xfrm>
          <a:prstGeom prst="rect">
            <a:avLst/>
          </a:prstGeom>
          <a:solidFill>
            <a:schemeClr val="bg1"/>
          </a:solidFill>
        </p:spPr>
        <p:txBody>
          <a:bodyPr wrap="square" rtlCol="0">
            <a:spAutoFit/>
          </a:bodyPr>
          <a:lstStyle/>
          <a:p>
            <a:r>
              <a:rPr lang="en-US" sz="2400" dirty="0" smtClean="0">
                <a:latin typeface="Arial" pitchFamily="34" charset="0"/>
                <a:cs typeface="Arial" pitchFamily="34" charset="0"/>
              </a:rPr>
              <a:t>Total Gain = I</a:t>
            </a:r>
            <a:r>
              <a:rPr lang="en-US" sz="2400" baseline="-25000" dirty="0" smtClean="0">
                <a:latin typeface="Arial" pitchFamily="34" charset="0"/>
                <a:cs typeface="Arial" pitchFamily="34" charset="0"/>
              </a:rPr>
              <a:t>M</a:t>
            </a:r>
            <a:r>
              <a:rPr lang="en-US" sz="2400" dirty="0" smtClean="0">
                <a:latin typeface="Arial" pitchFamily="34" charset="0"/>
                <a:cs typeface="Arial" pitchFamily="34" charset="0"/>
              </a:rPr>
              <a:t>(a) / </a:t>
            </a:r>
            <a:r>
              <a:rPr lang="en-US" sz="2400" dirty="0">
                <a:latin typeface="Arial" pitchFamily="34" charset="0"/>
                <a:cs typeface="Arial" pitchFamily="34" charset="0"/>
              </a:rPr>
              <a:t>I(a</a:t>
            </a:r>
            <a:r>
              <a:rPr lang="en-US" sz="2400" dirty="0" smtClean="0">
                <a:latin typeface="Arial" pitchFamily="34" charset="0"/>
                <a:cs typeface="Arial" pitchFamily="34" charset="0"/>
              </a:rPr>
              <a:t>)*</a:t>
            </a:r>
            <a:r>
              <a:rPr lang="en-US" sz="2400" dirty="0" smtClean="0">
                <a:latin typeface="Symbol" pitchFamily="18" charset="2"/>
                <a:cs typeface="Arial" pitchFamily="34" charset="0"/>
              </a:rPr>
              <a:t>D</a:t>
            </a:r>
            <a:r>
              <a:rPr lang="en-US" sz="2400" dirty="0" smtClean="0">
                <a:latin typeface="Arial" pitchFamily="34" charset="0"/>
                <a:cs typeface="Arial" pitchFamily="34" charset="0"/>
              </a:rPr>
              <a:t>T</a:t>
            </a:r>
            <a:r>
              <a:rPr lang="en-US" sz="2400" baseline="-25000" dirty="0" smtClean="0">
                <a:latin typeface="Arial" pitchFamily="34" charset="0"/>
                <a:cs typeface="Arial" pitchFamily="34" charset="0"/>
              </a:rPr>
              <a:t>M</a:t>
            </a:r>
            <a:r>
              <a:rPr lang="en-US" sz="2400" dirty="0" smtClean="0">
                <a:latin typeface="Arial" pitchFamily="34" charset="0"/>
                <a:cs typeface="Arial" pitchFamily="34" charset="0"/>
              </a:rPr>
              <a:t>/</a:t>
            </a:r>
            <a:r>
              <a:rPr lang="en-US" sz="2400" dirty="0" smtClean="0">
                <a:latin typeface="Symbol" pitchFamily="18" charset="2"/>
                <a:cs typeface="Arial" pitchFamily="34" charset="0"/>
              </a:rPr>
              <a:t>D</a:t>
            </a:r>
            <a:r>
              <a:rPr lang="en-US" sz="2400" dirty="0" smtClean="0">
                <a:latin typeface="Arial" pitchFamily="34" charset="0"/>
                <a:cs typeface="Arial" pitchFamily="34" charset="0"/>
              </a:rPr>
              <a:t>T~5*2=10</a:t>
            </a:r>
          </a:p>
          <a:p>
            <a:endParaRPr lang="en-US" sz="2400" dirty="0"/>
          </a:p>
          <a:p>
            <a:r>
              <a:rPr lang="en-US" sz="2000" dirty="0" smtClean="0">
                <a:latin typeface="Arial" pitchFamily="34" charset="0"/>
                <a:cs typeface="Arial" pitchFamily="34" charset="0"/>
              </a:rPr>
              <a:t>(N.B.: For thin sensors, both </a:t>
            </a:r>
            <a:r>
              <a:rPr lang="en-US" sz="2000" dirty="0" smtClean="0">
                <a:latin typeface="Symbol" pitchFamily="18" charset="2"/>
                <a:cs typeface="Arial" pitchFamily="34" charset="0"/>
              </a:rPr>
              <a:t>D</a:t>
            </a:r>
            <a:r>
              <a:rPr lang="en-US" sz="2000" dirty="0" smtClean="0">
                <a:latin typeface="Arial" pitchFamily="34" charset="0"/>
                <a:cs typeface="Arial" pitchFamily="34" charset="0"/>
              </a:rPr>
              <a:t>T</a:t>
            </a:r>
            <a:r>
              <a:rPr lang="en-US" sz="2000" baseline="-25000" dirty="0" smtClean="0">
                <a:latin typeface="Arial" pitchFamily="34" charset="0"/>
                <a:cs typeface="Arial" pitchFamily="34" charset="0"/>
              </a:rPr>
              <a:t>M</a:t>
            </a:r>
            <a:r>
              <a:rPr lang="en-US" sz="2000" dirty="0" smtClean="0">
                <a:latin typeface="Arial" pitchFamily="34" charset="0"/>
                <a:cs typeface="Arial" pitchFamily="34" charset="0"/>
              </a:rPr>
              <a:t> and </a:t>
            </a:r>
            <a:r>
              <a:rPr lang="en-US" sz="2000" dirty="0" smtClean="0">
                <a:latin typeface="Symbol" pitchFamily="18" charset="2"/>
                <a:cs typeface="Arial" pitchFamily="34" charset="0"/>
              </a:rPr>
              <a:t>D</a:t>
            </a:r>
            <a:r>
              <a:rPr lang="en-US" sz="2000" dirty="0" smtClean="0">
                <a:latin typeface="Arial" pitchFamily="34" charset="0"/>
                <a:cs typeface="Arial" pitchFamily="34" charset="0"/>
              </a:rPr>
              <a:t>T are shortened) </a:t>
            </a:r>
            <a:endParaRPr lang="en-US" sz="2000" dirty="0">
              <a:latin typeface="Arial" pitchFamily="34" charset="0"/>
              <a:cs typeface="Arial"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6668" t="32864" r="2295" b="2546"/>
          <a:stretch/>
        </p:blipFill>
        <p:spPr>
          <a:xfrm>
            <a:off x="1447799" y="2303890"/>
            <a:ext cx="6495777" cy="4429527"/>
          </a:xfrm>
          <a:prstGeom prst="rect">
            <a:avLst/>
          </a:prstGeom>
        </p:spPr>
      </p:pic>
      <p:sp>
        <p:nvSpPr>
          <p:cNvPr id="4" name="Title 3"/>
          <p:cNvSpPr>
            <a:spLocks noGrp="1"/>
          </p:cNvSpPr>
          <p:nvPr>
            <p:ph type="title"/>
          </p:nvPr>
        </p:nvSpPr>
        <p:spPr/>
        <p:txBody>
          <a:bodyPr/>
          <a:lstStyle/>
          <a:p>
            <a:r>
              <a:rPr lang="en-US" dirty="0" smtClean="0"/>
              <a:t>Estimation of Gain with </a:t>
            </a:r>
            <a:r>
              <a:rPr lang="en-US" dirty="0" smtClean="0">
                <a:latin typeface="Symbol" pitchFamily="18" charset="2"/>
              </a:rPr>
              <a:t>a</a:t>
            </a:r>
            <a:r>
              <a:rPr lang="en-US" dirty="0" smtClean="0"/>
              <a:t> </a:t>
            </a:r>
            <a:r>
              <a:rPr lang="en-US" dirty="0"/>
              <a:t>TCT</a:t>
            </a:r>
          </a:p>
        </p:txBody>
      </p:sp>
    </p:spTree>
    <p:extLst>
      <p:ext uri="{BB962C8B-B14F-4D97-AF65-F5344CB8AC3E}">
        <p14:creationId xmlns:p14="http://schemas.microsoft.com/office/powerpoint/2010/main" val="1359248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Hartmut F.-W. Sadrozinski: UFSD DPF UCSC Aug 2013</a:t>
            </a:r>
            <a:endParaRPr lang="en-US" dirty="0"/>
          </a:p>
        </p:txBody>
      </p:sp>
      <p:sp>
        <p:nvSpPr>
          <p:cNvPr id="3" name="Slide Number Placeholder 2"/>
          <p:cNvSpPr>
            <a:spLocks noGrp="1"/>
          </p:cNvSpPr>
          <p:nvPr>
            <p:ph type="sldNum" sz="quarter" idx="11"/>
          </p:nvPr>
        </p:nvSpPr>
        <p:spPr/>
        <p:txBody>
          <a:bodyPr/>
          <a:lstStyle/>
          <a:p>
            <a:pPr>
              <a:defRPr/>
            </a:pPr>
            <a:fld id="{D81A8F4D-9F11-4C3F-B199-E4FED77FDE2E}" type="slidenum">
              <a:rPr lang="en-US" smtClean="0"/>
              <a:pPr>
                <a:defRPr/>
              </a:pPr>
              <a:t>19</a:t>
            </a:fld>
            <a:endParaRPr lang="en-US" dirty="0"/>
          </a:p>
        </p:txBody>
      </p:sp>
      <p:sp>
        <p:nvSpPr>
          <p:cNvPr id="4" name="Title 3"/>
          <p:cNvSpPr>
            <a:spLocks noGrp="1"/>
          </p:cNvSpPr>
          <p:nvPr>
            <p:ph type="title"/>
          </p:nvPr>
        </p:nvSpPr>
        <p:spPr/>
        <p:txBody>
          <a:bodyPr/>
          <a:lstStyle/>
          <a:p>
            <a:r>
              <a:rPr lang="en-US" dirty="0" smtClean="0"/>
              <a:t>From pads to strips and pixels </a:t>
            </a:r>
            <a:endParaRPr lang="en-US" dirty="0"/>
          </a:p>
        </p:txBody>
      </p:sp>
      <p:pic>
        <p:nvPicPr>
          <p:cNvPr id="133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535" t="12547" r="16535" b="8275"/>
          <a:stretch/>
        </p:blipFill>
        <p:spPr bwMode="auto">
          <a:xfrm>
            <a:off x="304800" y="910233"/>
            <a:ext cx="3550634" cy="3150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918317" y="3352800"/>
            <a:ext cx="6225683" cy="2769989"/>
          </a:xfrm>
          <a:prstGeom prst="rect">
            <a:avLst/>
          </a:prstGeom>
        </p:spPr>
        <p:txBody>
          <a:bodyPr wrap="square">
            <a:spAutoFit/>
          </a:bodyPr>
          <a:lstStyle/>
          <a:p>
            <a:r>
              <a:rPr lang="en-US" sz="2400" b="1" dirty="0" smtClean="0"/>
              <a:t>New CNM production (RD50)</a:t>
            </a:r>
          </a:p>
          <a:p>
            <a:r>
              <a:rPr lang="en-US" sz="2400" b="1" dirty="0" smtClean="0"/>
              <a:t>14 </a:t>
            </a:r>
            <a:r>
              <a:rPr lang="en-US" sz="2400" b="1" dirty="0"/>
              <a:t>p-type wafers</a:t>
            </a:r>
          </a:p>
          <a:p>
            <a:endParaRPr lang="en-US" dirty="0"/>
          </a:p>
          <a:p>
            <a:r>
              <a:rPr lang="en-US" dirty="0"/>
              <a:t>Thick        Resistivity           Substrate             </a:t>
            </a:r>
            <a:r>
              <a:rPr lang="en-US" dirty="0" err="1"/>
              <a:t>Substrate</a:t>
            </a:r>
            <a:endParaRPr lang="en-US" dirty="0"/>
          </a:p>
          <a:p>
            <a:r>
              <a:rPr lang="en-US" dirty="0"/>
              <a:t>(µm)            (Ωcm)         resistivity (Ωcm)   thickness (µm)</a:t>
            </a:r>
          </a:p>
          <a:p>
            <a:r>
              <a:rPr lang="en-US" dirty="0"/>
              <a:t>9.8              110.5                  0.006                     525</a:t>
            </a:r>
          </a:p>
          <a:p>
            <a:r>
              <a:rPr lang="en-US" dirty="0"/>
              <a:t>50.4             96.7                   0.006                     525</a:t>
            </a:r>
          </a:p>
          <a:p>
            <a:r>
              <a:rPr lang="en-US" dirty="0"/>
              <a:t>75.2             104.6                  0.006                     </a:t>
            </a:r>
            <a:r>
              <a:rPr lang="en-US" dirty="0" smtClean="0"/>
              <a:t>525</a:t>
            </a:r>
          </a:p>
          <a:p>
            <a:pPr algn="l"/>
            <a:r>
              <a:rPr lang="en-US" dirty="0" smtClean="0"/>
              <a:t>285 </a:t>
            </a:r>
            <a:r>
              <a:rPr lang="en-US" dirty="0"/>
              <a:t>(FZ)    12000 ± 7000</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6531" y="1219200"/>
            <a:ext cx="4452938" cy="168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176531" y="6096000"/>
            <a:ext cx="4100332" cy="369332"/>
          </a:xfrm>
          <a:prstGeom prst="rect">
            <a:avLst/>
          </a:prstGeom>
          <a:noFill/>
        </p:spPr>
        <p:txBody>
          <a:bodyPr wrap="square" rtlCol="0">
            <a:spAutoFit/>
          </a:bodyPr>
          <a:lstStyle/>
          <a:p>
            <a:pPr algn="l"/>
            <a:r>
              <a:rPr lang="en-US" dirty="0" smtClean="0"/>
              <a:t>Width/Pitch varies from 0.3 to 0.8 </a:t>
            </a:r>
          </a:p>
        </p:txBody>
      </p:sp>
    </p:spTree>
    <p:extLst>
      <p:ext uri="{BB962C8B-B14F-4D97-AF65-F5344CB8AC3E}">
        <p14:creationId xmlns:p14="http://schemas.microsoft.com/office/powerpoint/2010/main" val="548203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2"/>
                </a:solidFill>
              </a:rPr>
              <a:t>“4D</a:t>
            </a:r>
            <a:r>
              <a:rPr lang="en-US" dirty="0" smtClean="0">
                <a:solidFill>
                  <a:schemeClr val="tx2"/>
                </a:solidFill>
              </a:rPr>
              <a:t>”</a:t>
            </a:r>
            <a:endParaRPr lang="en-US" dirty="0"/>
          </a:p>
        </p:txBody>
      </p:sp>
      <p:sp>
        <p:nvSpPr>
          <p:cNvPr id="49156" name="Rectangle 4"/>
          <p:cNvSpPr>
            <a:spLocks noChangeArrowheads="1"/>
          </p:cNvSpPr>
          <p:nvPr/>
        </p:nvSpPr>
        <p:spPr bwMode="auto">
          <a:xfrm>
            <a:off x="102540" y="990600"/>
            <a:ext cx="894873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2400" dirty="0" smtClean="0">
                <a:solidFill>
                  <a:schemeClr val="tx2"/>
                </a:solidFill>
              </a:rPr>
              <a:t>Ultra-Fast </a:t>
            </a:r>
            <a:r>
              <a:rPr lang="en-US" sz="2400" dirty="0">
                <a:solidFill>
                  <a:schemeClr val="tx2"/>
                </a:solidFill>
              </a:rPr>
              <a:t>Silicon Detectors (UFSD) incorporate the time-domain into the excellent position resolution of semiconductor sensors</a:t>
            </a:r>
          </a:p>
          <a:p>
            <a:pPr algn="l"/>
            <a:r>
              <a:rPr lang="en-US" sz="2400" dirty="0">
                <a:solidFill>
                  <a:schemeClr val="tx2"/>
                </a:solidFill>
              </a:rPr>
              <a:t>	</a:t>
            </a:r>
            <a:r>
              <a:rPr lang="en-US" sz="2400" dirty="0" smtClean="0">
                <a:solidFill>
                  <a:schemeClr val="tx2"/>
                </a:solidFill>
              </a:rPr>
              <a:t>They </a:t>
            </a:r>
            <a:r>
              <a:rPr lang="en-US" sz="2400" dirty="0">
                <a:solidFill>
                  <a:schemeClr val="tx2"/>
                </a:solidFill>
              </a:rPr>
              <a:t>provide in the same detector and readout chain</a:t>
            </a:r>
          </a:p>
          <a:p>
            <a:pPr lvl="3" algn="l">
              <a:buFontTx/>
              <a:buChar char="•"/>
            </a:pPr>
            <a:r>
              <a:rPr lang="en-US" sz="2400" dirty="0">
                <a:solidFill>
                  <a:schemeClr val="tx2"/>
                </a:solidFill>
              </a:rPr>
              <a:t>   </a:t>
            </a:r>
            <a:r>
              <a:rPr lang="en-US" sz="2400" dirty="0">
                <a:solidFill>
                  <a:srgbClr val="FF0000"/>
                </a:solidFill>
              </a:rPr>
              <a:t>ultra-fast timing resolution [10’s of </a:t>
            </a:r>
            <a:r>
              <a:rPr lang="en-US" sz="2400" dirty="0" err="1">
                <a:solidFill>
                  <a:srgbClr val="FF0000"/>
                </a:solidFill>
              </a:rPr>
              <a:t>ps</a:t>
            </a:r>
            <a:r>
              <a:rPr lang="en-US" sz="2400" dirty="0">
                <a:solidFill>
                  <a:srgbClr val="FF0000"/>
                </a:solidFill>
              </a:rPr>
              <a:t>]</a:t>
            </a:r>
          </a:p>
          <a:p>
            <a:pPr lvl="3" algn="l">
              <a:buFontTx/>
              <a:buChar char="•"/>
            </a:pPr>
            <a:r>
              <a:rPr lang="en-US" sz="2400" dirty="0">
                <a:solidFill>
                  <a:srgbClr val="FF0000"/>
                </a:solidFill>
              </a:rPr>
              <a:t>   precision location information [10’s of </a:t>
            </a:r>
            <a:r>
              <a:rPr lang="en-US" sz="2400" dirty="0">
                <a:solidFill>
                  <a:srgbClr val="FF0000"/>
                </a:solidFill>
                <a:latin typeface="Symbol" pitchFamily="18" charset="2"/>
              </a:rPr>
              <a:t>m</a:t>
            </a:r>
            <a:r>
              <a:rPr lang="en-US" sz="2400" dirty="0">
                <a:solidFill>
                  <a:srgbClr val="FF0000"/>
                </a:solidFill>
              </a:rPr>
              <a:t>m</a:t>
            </a:r>
            <a:r>
              <a:rPr lang="en-US" sz="2400" dirty="0" smtClean="0">
                <a:solidFill>
                  <a:srgbClr val="FF0000"/>
                </a:solidFill>
              </a:rPr>
              <a:t>]</a:t>
            </a:r>
            <a:endParaRPr lang="en-US" sz="2400" dirty="0">
              <a:solidFill>
                <a:srgbClr val="FF0000"/>
              </a:solidFill>
            </a:endParaRPr>
          </a:p>
        </p:txBody>
      </p:sp>
      <p:sp>
        <p:nvSpPr>
          <p:cNvPr id="49159" name="Rectangle 7"/>
          <p:cNvSpPr>
            <a:spLocks noChangeArrowheads="1"/>
          </p:cNvSpPr>
          <p:nvPr/>
        </p:nvSpPr>
        <p:spPr bwMode="auto">
          <a:xfrm>
            <a:off x="181615" y="3124200"/>
            <a:ext cx="89487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2400" dirty="0">
                <a:solidFill>
                  <a:schemeClr val="tx2"/>
                </a:solidFill>
              </a:rPr>
              <a:t>A crucial element for UFSD is the </a:t>
            </a:r>
            <a:r>
              <a:rPr lang="en-US" sz="2400" b="1" dirty="0">
                <a:solidFill>
                  <a:srgbClr val="FF0000"/>
                </a:solidFill>
              </a:rPr>
              <a:t>charge multiplication </a:t>
            </a:r>
            <a:r>
              <a:rPr lang="en-US" sz="2400" dirty="0">
                <a:solidFill>
                  <a:schemeClr val="tx2"/>
                </a:solidFill>
              </a:rPr>
              <a:t>in silicon sensors </a:t>
            </a:r>
            <a:r>
              <a:rPr lang="en-US" sz="2400" dirty="0" smtClean="0">
                <a:solidFill>
                  <a:schemeClr val="tx2"/>
                </a:solidFill>
              </a:rPr>
              <a:t>investigated </a:t>
            </a:r>
            <a:r>
              <a:rPr lang="en-US" sz="2400" dirty="0">
                <a:solidFill>
                  <a:schemeClr val="tx2"/>
                </a:solidFill>
              </a:rPr>
              <a:t>by RD50, which permits the use of </a:t>
            </a:r>
            <a:r>
              <a:rPr lang="en-US" sz="2400" b="1" dirty="0">
                <a:solidFill>
                  <a:srgbClr val="FF0000"/>
                </a:solidFill>
              </a:rPr>
              <a:t>very thin </a:t>
            </a:r>
            <a:r>
              <a:rPr lang="en-US" sz="2400" dirty="0">
                <a:solidFill>
                  <a:schemeClr val="tx2"/>
                </a:solidFill>
              </a:rPr>
              <a:t>detectors without loss of </a:t>
            </a:r>
            <a:r>
              <a:rPr lang="en-US" sz="2400" dirty="0" smtClean="0">
                <a:solidFill>
                  <a:schemeClr val="tx2"/>
                </a:solidFill>
              </a:rPr>
              <a:t>signal-to-noise.</a:t>
            </a:r>
            <a:endParaRPr lang="en-US" sz="2400" dirty="0">
              <a:solidFill>
                <a:schemeClr val="tx2"/>
              </a:solidFill>
            </a:endParaRPr>
          </a:p>
        </p:txBody>
      </p:sp>
      <p:sp>
        <p:nvSpPr>
          <p:cNvPr id="4" name="Footer Placeholder 3"/>
          <p:cNvSpPr>
            <a:spLocks noGrp="1"/>
          </p:cNvSpPr>
          <p:nvPr>
            <p:ph type="ftr" sz="quarter" idx="10"/>
          </p:nvPr>
        </p:nvSpPr>
        <p:spPr/>
        <p:txBody>
          <a:bodyPr/>
          <a:lstStyle/>
          <a:p>
            <a:pPr>
              <a:defRPr/>
            </a:pPr>
            <a:r>
              <a:rPr lang="en-US" dirty="0" smtClean="0"/>
              <a:t>Hartmut F.-W. Sadrozinski: UFSD DPF UCSC Aug 2013</a:t>
            </a:r>
            <a:endParaRPr lang="en-US" dirty="0"/>
          </a:p>
        </p:txBody>
      </p:sp>
      <p:sp>
        <p:nvSpPr>
          <p:cNvPr id="5" name="Slide Number Placeholder 4"/>
          <p:cNvSpPr>
            <a:spLocks noGrp="1"/>
          </p:cNvSpPr>
          <p:nvPr>
            <p:ph type="sldNum" sz="quarter" idx="11"/>
          </p:nvPr>
        </p:nvSpPr>
        <p:spPr/>
        <p:txBody>
          <a:bodyPr/>
          <a:lstStyle/>
          <a:p>
            <a:pPr>
              <a:defRPr/>
            </a:pPr>
            <a:fld id="{D81A8F4D-9F11-4C3F-B199-E4FED77FDE2E}" type="slidenum">
              <a:rPr lang="en-US" smtClean="0"/>
              <a:pPr>
                <a:defRPr/>
              </a:pPr>
              <a:t>2</a:t>
            </a:fld>
            <a:endParaRPr lang="en-US" dirty="0"/>
          </a:p>
        </p:txBody>
      </p:sp>
      <p:sp>
        <p:nvSpPr>
          <p:cNvPr id="2" name="TextBox 1"/>
          <p:cNvSpPr txBox="1"/>
          <p:nvPr/>
        </p:nvSpPr>
        <p:spPr>
          <a:xfrm>
            <a:off x="404422" y="5410200"/>
            <a:ext cx="8292655" cy="861774"/>
          </a:xfrm>
          <a:prstGeom prst="rect">
            <a:avLst/>
          </a:prstGeom>
          <a:noFill/>
        </p:spPr>
        <p:txBody>
          <a:bodyPr wrap="none" rtlCol="0">
            <a:spAutoFit/>
          </a:bodyPr>
          <a:lstStyle/>
          <a:p>
            <a:r>
              <a:rPr lang="en-US" sz="1600" dirty="0"/>
              <a:t>Hartmut Sadrozinski, “Exploring charge multiplication for fast timing with silicon </a:t>
            </a:r>
            <a:r>
              <a:rPr lang="en-US" sz="1600" dirty="0" smtClean="0"/>
              <a:t>sensors”, </a:t>
            </a:r>
          </a:p>
          <a:p>
            <a:r>
              <a:rPr lang="en-US" sz="1600" dirty="0" smtClean="0"/>
              <a:t>20</a:t>
            </a:r>
            <a:r>
              <a:rPr lang="en-US" sz="1600" baseline="30000" dirty="0" smtClean="0"/>
              <a:t>th</a:t>
            </a:r>
            <a:r>
              <a:rPr lang="en-US" sz="1600" dirty="0" smtClean="0"/>
              <a:t> RD50 Workshop, May 30 to June 2, 2012, Bari, Italy</a:t>
            </a:r>
          </a:p>
          <a:p>
            <a:r>
              <a:rPr lang="en-US" sz="1200" dirty="0"/>
              <a:t>https://</a:t>
            </a:r>
            <a:r>
              <a:rPr lang="en-US" sz="1200" dirty="0" smtClean="0"/>
              <a:t>indico.cern.ch/getFile.py/access?contribId=18&amp;sessionId=8&amp;resId=1&amp;materialId=slides&amp;confId=175330</a:t>
            </a:r>
            <a:r>
              <a:rPr lang="en-US" dirty="0" smtClean="0"/>
              <a:t> </a:t>
            </a:r>
            <a:endParaRPr lang="en-US" dirty="0"/>
          </a:p>
        </p:txBody>
      </p:sp>
    </p:spTree>
    <p:extLst>
      <p:ext uri="{BB962C8B-B14F-4D97-AF65-F5344CB8AC3E}">
        <p14:creationId xmlns:p14="http://schemas.microsoft.com/office/powerpoint/2010/main" val="3281270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solidFill>
            <a:schemeClr val="accent2">
              <a:lumMod val="60000"/>
              <a:lumOff val="40000"/>
            </a:schemeClr>
          </a:solidFill>
        </p:spPr>
        <p:txBody>
          <a:bodyPr/>
          <a:lstStyle/>
          <a:p>
            <a:r>
              <a:rPr lang="en-US" sz="2800" b="1" dirty="0"/>
              <a:t>What about fast </a:t>
            </a:r>
            <a:r>
              <a:rPr lang="en-US" sz="2800" b="1" dirty="0" smtClean="0"/>
              <a:t>readout?</a:t>
            </a:r>
            <a:endParaRPr lang="en-US" sz="2800" b="1" dirty="0"/>
          </a:p>
        </p:txBody>
      </p:sp>
      <p:sp>
        <p:nvSpPr>
          <p:cNvPr id="16387" name="Rectangle 3"/>
          <p:cNvSpPr>
            <a:spLocks noGrp="1" noChangeArrowheads="1"/>
          </p:cNvSpPr>
          <p:nvPr>
            <p:ph type="body" idx="4294967295"/>
          </p:nvPr>
        </p:nvSpPr>
        <p:spPr>
          <a:xfrm>
            <a:off x="0" y="990600"/>
            <a:ext cx="8229600" cy="2286000"/>
          </a:xfrm>
        </p:spPr>
        <p:txBody>
          <a:bodyPr/>
          <a:lstStyle/>
          <a:p>
            <a:r>
              <a:rPr lang="en-US" sz="2000" dirty="0"/>
              <a:t>CERN fixed-target experiment (NA62) needs very fast pixel sensors: </a:t>
            </a:r>
            <a:r>
              <a:rPr lang="en-US" sz="2000" dirty="0" err="1"/>
              <a:t>Gigatracker</a:t>
            </a:r>
            <a:r>
              <a:rPr lang="en-US" sz="2000" dirty="0"/>
              <a:t> (GTK</a:t>
            </a:r>
            <a:r>
              <a:rPr lang="en-US" sz="2000" dirty="0" smtClean="0"/>
              <a:t>)</a:t>
            </a:r>
            <a:endParaRPr lang="en-US" sz="2000" dirty="0"/>
          </a:p>
          <a:p>
            <a:r>
              <a:rPr lang="en-US" sz="2000" dirty="0"/>
              <a:t>Prototype CFD system (INFN Torino) has ~ 100 </a:t>
            </a:r>
            <a:r>
              <a:rPr lang="en-US" sz="2000" dirty="0" err="1"/>
              <a:t>ps</a:t>
            </a:r>
            <a:r>
              <a:rPr lang="en-US" sz="2000" dirty="0"/>
              <a:t> resolution, predicted to be 30 </a:t>
            </a:r>
            <a:r>
              <a:rPr lang="en-US" sz="2000" dirty="0" err="1"/>
              <a:t>ps</a:t>
            </a:r>
            <a:r>
              <a:rPr lang="en-US" sz="2000" dirty="0"/>
              <a:t> in next iteration.</a:t>
            </a:r>
          </a:p>
          <a:p>
            <a:r>
              <a:rPr lang="en-US" sz="2000" dirty="0"/>
              <a:t>Optimized for 200</a:t>
            </a:r>
            <a:r>
              <a:rPr lang="en-US" sz="2000" dirty="0">
                <a:latin typeface="Symbol" pitchFamily="18" charset="2"/>
              </a:rPr>
              <a:t>m</a:t>
            </a:r>
            <a:r>
              <a:rPr lang="en-US" sz="2000" dirty="0"/>
              <a:t>m sensors and hole collection (?), could it be re-designed for electron collection from 2 – 10</a:t>
            </a:r>
            <a:r>
              <a:rPr lang="en-US" sz="2000" dirty="0">
                <a:latin typeface="Symbol" pitchFamily="18" charset="2"/>
              </a:rPr>
              <a:t>m</a:t>
            </a:r>
            <a:r>
              <a:rPr lang="en-US" sz="2000" dirty="0"/>
              <a:t>m sensors?</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250426"/>
            <a:ext cx="3558780" cy="3469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999" y="3250427"/>
            <a:ext cx="4579065" cy="346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0"/>
          </p:nvPr>
        </p:nvSpPr>
        <p:spPr/>
        <p:txBody>
          <a:bodyPr/>
          <a:lstStyle/>
          <a:p>
            <a:pPr>
              <a:defRPr/>
            </a:pPr>
            <a:r>
              <a:rPr lang="en-US" smtClean="0"/>
              <a:t>Hartmut F.-W. Sadrozinski: UFSD DPF UCSC Aug 2013</a:t>
            </a:r>
            <a:endParaRPr lang="en-US" dirty="0"/>
          </a:p>
        </p:txBody>
      </p:sp>
      <p:sp>
        <p:nvSpPr>
          <p:cNvPr id="4" name="Slide Number Placeholder 3"/>
          <p:cNvSpPr>
            <a:spLocks noGrp="1"/>
          </p:cNvSpPr>
          <p:nvPr>
            <p:ph type="sldNum" sz="quarter" idx="11"/>
          </p:nvPr>
        </p:nvSpPr>
        <p:spPr/>
        <p:txBody>
          <a:bodyPr/>
          <a:lstStyle/>
          <a:p>
            <a:pPr>
              <a:defRPr/>
            </a:pPr>
            <a:fld id="{D81A8F4D-9F11-4C3F-B199-E4FED77FDE2E}" type="slidenum">
              <a:rPr lang="en-US" smtClean="0"/>
              <a:pPr>
                <a:defRPr/>
              </a:pPr>
              <a:t>20</a:t>
            </a:fld>
            <a:endParaRPr lang="en-US" dirty="0"/>
          </a:p>
        </p:txBody>
      </p:sp>
    </p:spTree>
    <p:extLst>
      <p:ext uri="{BB962C8B-B14F-4D97-AF65-F5344CB8AC3E}">
        <p14:creationId xmlns:p14="http://schemas.microsoft.com/office/powerpoint/2010/main" val="752806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68"/>
            <a:ext cx="9144357" cy="6857732"/>
          </a:xfrm>
          <a:prstGeom prst="rect">
            <a:avLst/>
          </a:prstGeom>
        </p:spPr>
      </p:pic>
      <p:sp>
        <p:nvSpPr>
          <p:cNvPr id="3" name="Footer Placeholder 2"/>
          <p:cNvSpPr>
            <a:spLocks noGrp="1"/>
          </p:cNvSpPr>
          <p:nvPr>
            <p:ph type="ftr" sz="quarter" idx="11"/>
          </p:nvPr>
        </p:nvSpPr>
        <p:spPr/>
        <p:txBody>
          <a:bodyPr/>
          <a:lstStyle/>
          <a:p>
            <a:pPr>
              <a:defRPr/>
            </a:pPr>
            <a:r>
              <a:rPr lang="en-US" smtClean="0"/>
              <a:t>Hartmut F.-W. Sadrozinski: UFSD DPF UCSC Aug 2013</a:t>
            </a:r>
            <a:endParaRPr lang="en-US" dirty="0"/>
          </a:p>
        </p:txBody>
      </p:sp>
      <p:sp>
        <p:nvSpPr>
          <p:cNvPr id="4" name="Slide Number Placeholder 3"/>
          <p:cNvSpPr>
            <a:spLocks noGrp="1"/>
          </p:cNvSpPr>
          <p:nvPr>
            <p:ph type="sldNum" sz="quarter" idx="12"/>
          </p:nvPr>
        </p:nvSpPr>
        <p:spPr/>
        <p:txBody>
          <a:bodyPr/>
          <a:lstStyle/>
          <a:p>
            <a:fld id="{92856B1B-602B-4440-A897-551B2DBE0E37}" type="slidenum">
              <a:rPr lang="en-US" smtClean="0"/>
              <a:t>21</a:t>
            </a:fld>
            <a:endParaRPr lang="en-US"/>
          </a:p>
        </p:txBody>
      </p:sp>
      <p:sp>
        <p:nvSpPr>
          <p:cNvPr id="5" name="TextBox 4"/>
          <p:cNvSpPr txBox="1"/>
          <p:nvPr/>
        </p:nvSpPr>
        <p:spPr>
          <a:xfrm rot="1800000">
            <a:off x="219121" y="3305540"/>
            <a:ext cx="8022388" cy="830997"/>
          </a:xfrm>
          <a:prstGeom prst="rect">
            <a:avLst/>
          </a:prstGeom>
          <a:noFill/>
        </p:spPr>
        <p:txBody>
          <a:bodyPr wrap="none" rtlCol="0">
            <a:spAutoFit/>
          </a:bodyPr>
          <a:lstStyle/>
          <a:p>
            <a:r>
              <a:rPr lang="en-US" sz="2400" dirty="0" smtClean="0">
                <a:solidFill>
                  <a:srgbClr val="FF0000"/>
                </a:solidFill>
              </a:rPr>
              <a:t>Example of ASIC development for fast signal processing: </a:t>
            </a:r>
          </a:p>
          <a:p>
            <a:r>
              <a:rPr lang="en-US" sz="2400" dirty="0" smtClean="0">
                <a:solidFill>
                  <a:srgbClr val="FF0000"/>
                </a:solidFill>
              </a:rPr>
              <a:t>Here much larger dynamic range</a:t>
            </a:r>
            <a:endParaRPr lang="en-US" sz="2400" dirty="0">
              <a:solidFill>
                <a:srgbClr val="FF0000"/>
              </a:solidFill>
            </a:endParaRPr>
          </a:p>
        </p:txBody>
      </p:sp>
      <p:sp>
        <p:nvSpPr>
          <p:cNvPr id="6" name="Oval 5"/>
          <p:cNvSpPr/>
          <p:nvPr/>
        </p:nvSpPr>
        <p:spPr bwMode="auto">
          <a:xfrm>
            <a:off x="3886200" y="2057400"/>
            <a:ext cx="1981200" cy="304800"/>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7" name="Oval 6"/>
          <p:cNvSpPr/>
          <p:nvPr/>
        </p:nvSpPr>
        <p:spPr bwMode="auto">
          <a:xfrm>
            <a:off x="3352800" y="2443946"/>
            <a:ext cx="1981200" cy="299254"/>
          </a:xfrm>
          <a:prstGeom prst="ellips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664833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0262" y="989611"/>
            <a:ext cx="9144000" cy="4953000"/>
          </a:xfrm>
        </p:spPr>
        <p:txBody>
          <a:bodyPr/>
          <a:lstStyle/>
          <a:p>
            <a:pPr algn="ctr"/>
            <a:endParaRPr lang="en-US" sz="2000" dirty="0"/>
          </a:p>
        </p:txBody>
      </p:sp>
      <p:sp>
        <p:nvSpPr>
          <p:cNvPr id="3" name="Rectangle 2"/>
          <p:cNvSpPr/>
          <p:nvPr/>
        </p:nvSpPr>
        <p:spPr>
          <a:xfrm>
            <a:off x="113818" y="2057400"/>
            <a:ext cx="8953982" cy="2923877"/>
          </a:xfrm>
          <a:prstGeom prst="rect">
            <a:avLst/>
          </a:prstGeom>
          <a:solidFill>
            <a:schemeClr val="accent2">
              <a:lumMod val="60000"/>
              <a:lumOff val="40000"/>
            </a:schemeClr>
          </a:solidFill>
        </p:spPr>
        <p:txBody>
          <a:bodyPr wrap="square">
            <a:spAutoFit/>
          </a:bodyPr>
          <a:lstStyle/>
          <a:p>
            <a:r>
              <a:rPr lang="en-US" sz="2800" b="1" kern="0" dirty="0">
                <a:solidFill>
                  <a:srgbClr val="000000"/>
                </a:solidFill>
                <a:latin typeface="Arial"/>
                <a:ea typeface="+mj-ea"/>
                <a:cs typeface="+mj-cs"/>
              </a:rPr>
              <a:t>4D Sensors: </a:t>
            </a:r>
            <a:br>
              <a:rPr lang="en-US" sz="2800" b="1" kern="0" dirty="0">
                <a:solidFill>
                  <a:srgbClr val="000000"/>
                </a:solidFill>
                <a:latin typeface="Arial"/>
                <a:ea typeface="+mj-ea"/>
                <a:cs typeface="+mj-cs"/>
              </a:rPr>
            </a:br>
            <a:r>
              <a:rPr lang="en-US" sz="2800" b="1" kern="0" dirty="0">
                <a:solidFill>
                  <a:srgbClr val="000000"/>
                </a:solidFill>
                <a:latin typeface="Arial"/>
                <a:ea typeface="+mj-ea"/>
                <a:cs typeface="+mj-cs"/>
              </a:rPr>
              <a:t>Unifying the Space and Time Domain with </a:t>
            </a:r>
            <a:endParaRPr lang="en-US" sz="2800" b="1" kern="0" dirty="0" smtClean="0">
              <a:solidFill>
                <a:srgbClr val="000000"/>
              </a:solidFill>
              <a:latin typeface="Arial"/>
              <a:ea typeface="+mj-ea"/>
              <a:cs typeface="+mj-cs"/>
            </a:endParaRPr>
          </a:p>
          <a:p>
            <a:r>
              <a:rPr lang="en-US" sz="2800" b="1" kern="0" dirty="0" smtClean="0">
                <a:solidFill>
                  <a:srgbClr val="000000"/>
                </a:solidFill>
                <a:latin typeface="Arial"/>
                <a:ea typeface="+mj-ea"/>
                <a:cs typeface="+mj-cs"/>
              </a:rPr>
              <a:t>Ultra-Fast </a:t>
            </a:r>
            <a:r>
              <a:rPr lang="en-US" sz="2800" b="1" kern="0" dirty="0">
                <a:solidFill>
                  <a:srgbClr val="000000"/>
                </a:solidFill>
                <a:latin typeface="Arial"/>
                <a:ea typeface="+mj-ea"/>
                <a:cs typeface="+mj-cs"/>
              </a:rPr>
              <a:t>Silicon Detectors </a:t>
            </a:r>
            <a:r>
              <a:rPr lang="en-US" sz="2800" b="1" kern="0" dirty="0" smtClean="0">
                <a:solidFill>
                  <a:srgbClr val="000000"/>
                </a:solidFill>
                <a:latin typeface="Arial"/>
                <a:ea typeface="+mj-ea"/>
                <a:cs typeface="+mj-cs"/>
              </a:rPr>
              <a:t>UFSD</a:t>
            </a:r>
          </a:p>
          <a:p>
            <a:pPr algn="l"/>
            <a:r>
              <a:rPr lang="en-US" sz="2000" b="1" kern="0" dirty="0" smtClean="0">
                <a:solidFill>
                  <a:srgbClr val="000000"/>
                </a:solidFill>
                <a:latin typeface="Arial"/>
                <a:ea typeface="+mj-ea"/>
                <a:cs typeface="+mj-cs"/>
              </a:rPr>
              <a:t>Sensor Production: </a:t>
            </a:r>
            <a:r>
              <a:rPr lang="en-US" sz="2000" kern="0" dirty="0" smtClean="0">
                <a:solidFill>
                  <a:srgbClr val="000000"/>
                </a:solidFill>
                <a:latin typeface="Arial"/>
                <a:ea typeface="+mj-ea"/>
                <a:cs typeface="+mj-cs"/>
              </a:rPr>
              <a:t>CNM Barcelona</a:t>
            </a:r>
          </a:p>
          <a:p>
            <a:pPr algn="l"/>
            <a:r>
              <a:rPr lang="en-US" sz="2000" b="1" kern="0" dirty="0" smtClean="0">
                <a:solidFill>
                  <a:srgbClr val="000000"/>
                </a:solidFill>
                <a:latin typeface="Arial"/>
                <a:ea typeface="+mj-ea"/>
                <a:cs typeface="+mj-cs"/>
              </a:rPr>
              <a:t>Sensor Testing: </a:t>
            </a:r>
            <a:r>
              <a:rPr lang="en-US" sz="2000" kern="0" dirty="0" smtClean="0">
                <a:solidFill>
                  <a:srgbClr val="000000"/>
                </a:solidFill>
                <a:latin typeface="Arial"/>
                <a:ea typeface="+mj-ea"/>
                <a:cs typeface="+mj-cs"/>
              </a:rPr>
              <a:t>UC Santa Cruz, Freiburg U., Florence U., SJI </a:t>
            </a:r>
            <a:r>
              <a:rPr lang="en-US" sz="2000" kern="0" dirty="0" err="1" smtClean="0">
                <a:solidFill>
                  <a:srgbClr val="000000"/>
                </a:solidFill>
                <a:latin typeface="Arial"/>
                <a:ea typeface="+mj-ea"/>
                <a:cs typeface="+mj-cs"/>
              </a:rPr>
              <a:t>Ljublejana</a:t>
            </a:r>
            <a:r>
              <a:rPr lang="en-US" sz="2000" kern="0" dirty="0" smtClean="0">
                <a:solidFill>
                  <a:srgbClr val="000000"/>
                </a:solidFill>
                <a:latin typeface="Arial"/>
                <a:ea typeface="+mj-ea"/>
                <a:cs typeface="+mj-cs"/>
              </a:rPr>
              <a:t>, 	Trento U.</a:t>
            </a:r>
          </a:p>
          <a:p>
            <a:pPr algn="l"/>
            <a:r>
              <a:rPr lang="en-US" sz="2000" b="1" kern="0" dirty="0" smtClean="0">
                <a:solidFill>
                  <a:srgbClr val="000000"/>
                </a:solidFill>
                <a:latin typeface="Arial"/>
                <a:ea typeface="+mj-ea"/>
                <a:cs typeface="+mj-cs"/>
              </a:rPr>
              <a:t>Readout ASIC: </a:t>
            </a:r>
            <a:r>
              <a:rPr lang="en-US" sz="2000" kern="0" dirty="0" smtClean="0">
                <a:solidFill>
                  <a:srgbClr val="000000"/>
                </a:solidFill>
                <a:latin typeface="Arial"/>
                <a:ea typeface="+mj-ea"/>
                <a:cs typeface="+mj-cs"/>
              </a:rPr>
              <a:t>INFN Torino, UC Santa Cruz, </a:t>
            </a:r>
          </a:p>
          <a:p>
            <a:pPr algn="l"/>
            <a:r>
              <a:rPr lang="en-US" sz="2000" b="1" kern="0" dirty="0" smtClean="0">
                <a:solidFill>
                  <a:srgbClr val="000000"/>
                </a:solidFill>
                <a:latin typeface="Arial"/>
                <a:ea typeface="+mj-ea"/>
                <a:cs typeface="+mj-cs"/>
              </a:rPr>
              <a:t>Data Acquisition DAQ: </a:t>
            </a:r>
            <a:r>
              <a:rPr lang="en-US" sz="2000" kern="0" dirty="0" smtClean="0">
                <a:solidFill>
                  <a:srgbClr val="000000"/>
                </a:solidFill>
                <a:latin typeface="Arial"/>
                <a:ea typeface="+mj-ea"/>
                <a:cs typeface="+mj-cs"/>
              </a:rPr>
              <a:t>HEPHY Vienna</a:t>
            </a:r>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64" y="56971"/>
            <a:ext cx="1318260" cy="1866900"/>
          </a:xfrm>
          <a:prstGeom prst="rect">
            <a:avLst/>
          </a:prstGeom>
          <a:solidFill>
            <a:schemeClr val="bg1"/>
          </a:solidFill>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6540" y="150316"/>
            <a:ext cx="1600200" cy="168021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9815" y="5114981"/>
            <a:ext cx="1647985" cy="166681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1472" y="5154085"/>
            <a:ext cx="2102736" cy="157705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927" y="5028783"/>
            <a:ext cx="1566862" cy="167681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0978" y="914400"/>
            <a:ext cx="2541822" cy="981375"/>
          </a:xfrm>
          <a:prstGeom prst="rect">
            <a:avLst/>
          </a:prstGeom>
        </p:spPr>
      </p:pic>
      <p:grpSp>
        <p:nvGrpSpPr>
          <p:cNvPr id="11" name="Group 10"/>
          <p:cNvGrpSpPr/>
          <p:nvPr/>
        </p:nvGrpSpPr>
        <p:grpSpPr>
          <a:xfrm>
            <a:off x="1632030" y="76200"/>
            <a:ext cx="3844724" cy="768350"/>
            <a:chOff x="1157468" y="2438400"/>
            <a:chExt cx="3844724" cy="768350"/>
          </a:xfrm>
        </p:grpSpPr>
        <p:pic>
          <p:nvPicPr>
            <p:cNvPr id="7" name="Picture 6"/>
            <p:cNvPicPr>
              <a:picLocks noChangeAspect="1"/>
            </p:cNvPicPr>
            <p:nvPr/>
          </p:nvPicPr>
          <p:blipFill rotWithShape="1">
            <a:blip r:embed="rId8">
              <a:extLst>
                <a:ext uri="{28A0092B-C50C-407E-A947-70E740481C1C}">
                  <a14:useLocalDpi xmlns:a14="http://schemas.microsoft.com/office/drawing/2010/main" val="0"/>
                </a:ext>
              </a:extLst>
            </a:blip>
            <a:srcRect l="9325" r="59916"/>
            <a:stretch/>
          </p:blipFill>
          <p:spPr>
            <a:xfrm>
              <a:off x="1157468" y="2438400"/>
              <a:ext cx="2812648" cy="767953"/>
            </a:xfrm>
            <a:prstGeom prst="rect">
              <a:avLst/>
            </a:prstGeom>
          </p:spPr>
        </p:pic>
        <p:pic>
          <p:nvPicPr>
            <p:cNvPr id="12292"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l="88713"/>
            <a:stretch/>
          </p:blipFill>
          <p:spPr bwMode="auto">
            <a:xfrm>
              <a:off x="3970116" y="2438400"/>
              <a:ext cx="1032076"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293" name="Picture 5" descr="C:\Users\Hartmut\Documents\UFSD\4DProposal\Uni_Freiburg_Logo_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88733" y="5742515"/>
            <a:ext cx="2955523" cy="963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910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Hartmut F.-W. Sadrozinski: UFSD DPF UCSC Aug 2013</a:t>
            </a:r>
            <a:endParaRPr lang="en-US" dirty="0"/>
          </a:p>
        </p:txBody>
      </p:sp>
      <p:sp>
        <p:nvSpPr>
          <p:cNvPr id="3" name="Slide Number Placeholder 2"/>
          <p:cNvSpPr>
            <a:spLocks noGrp="1"/>
          </p:cNvSpPr>
          <p:nvPr>
            <p:ph type="sldNum" sz="quarter" idx="11"/>
          </p:nvPr>
        </p:nvSpPr>
        <p:spPr/>
        <p:txBody>
          <a:bodyPr/>
          <a:lstStyle/>
          <a:p>
            <a:pPr>
              <a:defRPr/>
            </a:pPr>
            <a:fld id="{D81A8F4D-9F11-4C3F-B199-E4FED77FDE2E}" type="slidenum">
              <a:rPr lang="en-US" smtClean="0"/>
              <a:pPr>
                <a:defRPr/>
              </a:pPr>
              <a:t>23</a:t>
            </a:fld>
            <a:endParaRPr lang="en-US" dirty="0"/>
          </a:p>
        </p:txBody>
      </p:sp>
      <p:sp>
        <p:nvSpPr>
          <p:cNvPr id="4" name="Title 3"/>
          <p:cNvSpPr>
            <a:spLocks noGrp="1"/>
          </p:cNvSpPr>
          <p:nvPr>
            <p:ph type="title"/>
          </p:nvPr>
        </p:nvSpPr>
        <p:spPr/>
        <p:txBody>
          <a:bodyPr/>
          <a:lstStyle/>
          <a:p>
            <a:r>
              <a:rPr lang="en-US" dirty="0" smtClean="0"/>
              <a:t>Conclusions</a:t>
            </a:r>
            <a:endParaRPr lang="en-US" dirty="0"/>
          </a:p>
        </p:txBody>
      </p:sp>
      <p:sp>
        <p:nvSpPr>
          <p:cNvPr id="5" name="TextBox 4"/>
          <p:cNvSpPr txBox="1"/>
          <p:nvPr/>
        </p:nvSpPr>
        <p:spPr>
          <a:xfrm>
            <a:off x="304800" y="838200"/>
            <a:ext cx="8557151" cy="3416320"/>
          </a:xfrm>
          <a:prstGeom prst="rect">
            <a:avLst/>
          </a:prstGeom>
          <a:noFill/>
        </p:spPr>
        <p:txBody>
          <a:bodyPr wrap="none" rtlCol="0">
            <a:spAutoFit/>
          </a:bodyPr>
          <a:lstStyle/>
          <a:p>
            <a:pPr algn="l"/>
            <a:r>
              <a:rPr lang="en-US" sz="2400" dirty="0" smtClean="0"/>
              <a:t>Timing precision in silicon sensors </a:t>
            </a:r>
          </a:p>
          <a:p>
            <a:pPr algn="l"/>
            <a:r>
              <a:rPr lang="en-US" sz="2400" dirty="0" smtClean="0"/>
              <a:t>has been the young Cinderella of instrumentation, </a:t>
            </a:r>
          </a:p>
          <a:p>
            <a:pPr algn="l"/>
            <a:r>
              <a:rPr lang="en-US" sz="2400" dirty="0" smtClean="0"/>
              <a:t>in </a:t>
            </a:r>
            <a:r>
              <a:rPr lang="en-US" sz="2400" dirty="0"/>
              <a:t>contrast to photon </a:t>
            </a:r>
            <a:r>
              <a:rPr lang="en-US" sz="2400" dirty="0" smtClean="0"/>
              <a:t>detectors</a:t>
            </a:r>
            <a:r>
              <a:rPr lang="en-US" sz="2400" dirty="0"/>
              <a:t>.</a:t>
            </a:r>
            <a:r>
              <a:rPr lang="en-US" sz="2400" dirty="0" smtClean="0"/>
              <a:t> </a:t>
            </a:r>
          </a:p>
          <a:p>
            <a:pPr algn="l"/>
            <a:r>
              <a:rPr lang="en-US" sz="2400" dirty="0" smtClean="0"/>
              <a:t>(Sherwood Parker has been the only voice in the wilderness).</a:t>
            </a:r>
            <a:endParaRPr lang="en-US" sz="2400" dirty="0"/>
          </a:p>
          <a:p>
            <a:pPr algn="l"/>
            <a:endParaRPr lang="en-US" sz="2400" dirty="0" smtClean="0"/>
          </a:p>
          <a:p>
            <a:pPr algn="l"/>
            <a:r>
              <a:rPr lang="en-US" sz="2400" dirty="0" smtClean="0"/>
              <a:t>With Ultra-Fast Silicon Detectors </a:t>
            </a:r>
          </a:p>
          <a:p>
            <a:pPr algn="l"/>
            <a:r>
              <a:rPr lang="en-US" sz="2400" dirty="0" smtClean="0"/>
              <a:t>we want to reach the same happy ending as the fairy tale.</a:t>
            </a:r>
          </a:p>
          <a:p>
            <a:pPr algn="l"/>
            <a:endParaRPr lang="en-US" sz="2400" dirty="0"/>
          </a:p>
          <a:p>
            <a:pPr algn="l"/>
            <a:endParaRPr lang="en-US" sz="2400" dirty="0"/>
          </a:p>
        </p:txBody>
      </p:sp>
      <p:sp>
        <p:nvSpPr>
          <p:cNvPr id="6" name="Rectangle 5"/>
          <p:cNvSpPr/>
          <p:nvPr/>
        </p:nvSpPr>
        <p:spPr>
          <a:xfrm>
            <a:off x="160503" y="3886200"/>
            <a:ext cx="9001694" cy="1631216"/>
          </a:xfrm>
          <a:prstGeom prst="rect">
            <a:avLst/>
          </a:prstGeom>
        </p:spPr>
        <p:txBody>
          <a:bodyPr wrap="square">
            <a:spAutoFit/>
          </a:bodyPr>
          <a:lstStyle/>
          <a:p>
            <a:pPr algn="l"/>
            <a:r>
              <a:rPr lang="en-US" sz="2000" b="1" dirty="0">
                <a:solidFill>
                  <a:schemeClr val="tx2"/>
                </a:solidFill>
                <a:cs typeface="Arial" pitchFamily="34" charset="0"/>
              </a:rPr>
              <a:t>We </a:t>
            </a:r>
            <a:r>
              <a:rPr lang="en-US" sz="2000" b="1" dirty="0" smtClean="0">
                <a:solidFill>
                  <a:schemeClr val="tx2"/>
                </a:solidFill>
                <a:cs typeface="Arial" pitchFamily="34" charset="0"/>
              </a:rPr>
              <a:t>made quite a lot of progress in one year:</a:t>
            </a:r>
          </a:p>
          <a:p>
            <a:pPr algn="l"/>
            <a:endParaRPr lang="en-US" sz="2000" b="1" dirty="0">
              <a:solidFill>
                <a:schemeClr val="tx2"/>
              </a:solidFill>
              <a:cs typeface="Arial" pitchFamily="34" charset="0"/>
            </a:endParaRPr>
          </a:p>
          <a:p>
            <a:pPr marL="514350" indent="-514350" algn="l">
              <a:buFont typeface="+mj-lt"/>
              <a:buAutoNum type="romanUcPeriod"/>
            </a:pPr>
            <a:r>
              <a:rPr lang="en-US" sz="2000" dirty="0">
                <a:solidFill>
                  <a:schemeClr val="tx2"/>
                </a:solidFill>
                <a:cs typeface="Arial" pitchFamily="34" charset="0"/>
              </a:rPr>
              <a:t>Charge </a:t>
            </a:r>
            <a:r>
              <a:rPr lang="en-US" sz="2000" dirty="0" smtClean="0">
                <a:solidFill>
                  <a:schemeClr val="tx2"/>
                </a:solidFill>
                <a:cs typeface="Arial" pitchFamily="34" charset="0"/>
              </a:rPr>
              <a:t>Multiplication           Achieved  </a:t>
            </a:r>
            <a:r>
              <a:rPr lang="en-US" sz="2000" dirty="0">
                <a:solidFill>
                  <a:schemeClr val="tx2"/>
                </a:solidFill>
                <a:cs typeface="Arial" pitchFamily="34" charset="0"/>
              </a:rPr>
              <a:t>gain </a:t>
            </a:r>
            <a:r>
              <a:rPr lang="en-US" sz="2000" dirty="0" smtClean="0">
                <a:solidFill>
                  <a:schemeClr val="tx2"/>
                </a:solidFill>
                <a:cs typeface="Arial" pitchFamily="34" charset="0"/>
              </a:rPr>
              <a:t>10 </a:t>
            </a:r>
            <a:r>
              <a:rPr lang="en-US" sz="2000" dirty="0">
                <a:solidFill>
                  <a:schemeClr val="tx2"/>
                </a:solidFill>
                <a:cs typeface="Arial" pitchFamily="34" charset="0"/>
              </a:rPr>
              <a:t>-</a:t>
            </a:r>
            <a:r>
              <a:rPr lang="en-US" sz="2000" dirty="0" smtClean="0">
                <a:solidFill>
                  <a:schemeClr val="tx2"/>
                </a:solidFill>
                <a:cs typeface="Arial" pitchFamily="34" charset="0"/>
              </a:rPr>
              <a:t>15 with pad detectors</a:t>
            </a:r>
            <a:endParaRPr lang="en-US" sz="2000" dirty="0">
              <a:solidFill>
                <a:schemeClr val="tx2"/>
              </a:solidFill>
              <a:cs typeface="Arial" pitchFamily="34" charset="0"/>
            </a:endParaRPr>
          </a:p>
          <a:p>
            <a:pPr marL="514350" indent="-514350" algn="l">
              <a:buFont typeface="+mj-lt"/>
              <a:buAutoNum type="romanUcPeriod"/>
            </a:pPr>
            <a:r>
              <a:rPr lang="en-US" sz="2000" dirty="0">
                <a:solidFill>
                  <a:schemeClr val="tx2"/>
                </a:solidFill>
                <a:cs typeface="Arial" pitchFamily="34" charset="0"/>
              </a:rPr>
              <a:t>Thin segmented </a:t>
            </a:r>
            <a:r>
              <a:rPr lang="en-US" sz="2000" dirty="0" smtClean="0">
                <a:solidFill>
                  <a:schemeClr val="tx2"/>
                </a:solidFill>
                <a:cs typeface="Arial" pitchFamily="34" charset="0"/>
              </a:rPr>
              <a:t>sensors	</a:t>
            </a:r>
            <a:r>
              <a:rPr lang="en-US" sz="2000" dirty="0">
                <a:solidFill>
                  <a:schemeClr val="tx2"/>
                </a:solidFill>
                <a:cs typeface="Arial" pitchFamily="34" charset="0"/>
              </a:rPr>
              <a:t>R</a:t>
            </a:r>
            <a:r>
              <a:rPr lang="en-US" sz="2000" dirty="0" smtClean="0">
                <a:solidFill>
                  <a:schemeClr val="tx2"/>
                </a:solidFill>
                <a:cs typeface="Arial" pitchFamily="34" charset="0"/>
              </a:rPr>
              <a:t>eceived 10 um – 75 um </a:t>
            </a:r>
            <a:r>
              <a:rPr lang="en-US" sz="2000" dirty="0" err="1" smtClean="0">
                <a:solidFill>
                  <a:schemeClr val="tx2"/>
                </a:solidFill>
                <a:cs typeface="Arial" pitchFamily="34" charset="0"/>
              </a:rPr>
              <a:t>epi</a:t>
            </a:r>
            <a:r>
              <a:rPr lang="en-US" sz="2000" dirty="0" smtClean="0">
                <a:solidFill>
                  <a:schemeClr val="tx2"/>
                </a:solidFill>
                <a:cs typeface="Arial" pitchFamily="34" charset="0"/>
              </a:rPr>
              <a:t> strips/pixels</a:t>
            </a:r>
            <a:endParaRPr lang="en-US" sz="2000" dirty="0">
              <a:solidFill>
                <a:schemeClr val="tx2"/>
              </a:solidFill>
              <a:cs typeface="Arial" pitchFamily="34" charset="0"/>
            </a:endParaRPr>
          </a:p>
          <a:p>
            <a:pPr marL="514350" indent="-514350" algn="l">
              <a:buFont typeface="+mj-lt"/>
              <a:buAutoNum type="romanUcPeriod"/>
            </a:pPr>
            <a:r>
              <a:rPr lang="en-US" sz="2000" dirty="0">
                <a:solidFill>
                  <a:schemeClr val="tx2"/>
                </a:solidFill>
                <a:cs typeface="Arial" pitchFamily="34" charset="0"/>
              </a:rPr>
              <a:t>Fast </a:t>
            </a:r>
            <a:r>
              <a:rPr lang="en-US" sz="2000" dirty="0" smtClean="0">
                <a:solidFill>
                  <a:schemeClr val="tx2"/>
                </a:solidFill>
                <a:cs typeface="Arial" pitchFamily="34" charset="0"/>
              </a:rPr>
              <a:t>readout		Area of next big push</a:t>
            </a:r>
            <a:endParaRPr lang="en-US" sz="2000" dirty="0">
              <a:solidFill>
                <a:schemeClr val="tx2"/>
              </a:solidFill>
              <a:cs typeface="Arial" pitchFamily="34" charset="0"/>
            </a:endParaRPr>
          </a:p>
        </p:txBody>
      </p:sp>
    </p:spTree>
    <p:extLst>
      <p:ext uri="{BB962C8B-B14F-4D97-AF65-F5344CB8AC3E}">
        <p14:creationId xmlns:p14="http://schemas.microsoft.com/office/powerpoint/2010/main" val="2661738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Hartmut F.-W. Sadrozinski: UFSD DPF UCSC Aug 2013</a:t>
            </a:r>
            <a:endParaRPr lang="en-US" dirty="0"/>
          </a:p>
        </p:txBody>
      </p:sp>
      <p:sp>
        <p:nvSpPr>
          <p:cNvPr id="3" name="Slide Number Placeholder 2"/>
          <p:cNvSpPr>
            <a:spLocks noGrp="1"/>
          </p:cNvSpPr>
          <p:nvPr>
            <p:ph type="sldNum" sz="quarter" idx="11"/>
          </p:nvPr>
        </p:nvSpPr>
        <p:spPr/>
        <p:txBody>
          <a:bodyPr/>
          <a:lstStyle/>
          <a:p>
            <a:pPr>
              <a:defRPr/>
            </a:pPr>
            <a:fld id="{D81A8F4D-9F11-4C3F-B199-E4FED77FDE2E}" type="slidenum">
              <a:rPr lang="en-US" smtClean="0"/>
              <a:pPr>
                <a:defRPr/>
              </a:pPr>
              <a:t>24</a:t>
            </a:fld>
            <a:endParaRPr lang="en-US" dirty="0"/>
          </a:p>
        </p:txBody>
      </p:sp>
      <p:sp>
        <p:nvSpPr>
          <p:cNvPr id="4" name="Title 3"/>
          <p:cNvSpPr>
            <a:spLocks noGrp="1"/>
          </p:cNvSpPr>
          <p:nvPr>
            <p:ph type="title"/>
          </p:nvPr>
        </p:nvSpPr>
        <p:spPr/>
        <p:txBody>
          <a:bodyPr/>
          <a:lstStyle/>
          <a:p>
            <a:r>
              <a:rPr lang="en-US" dirty="0" smtClean="0"/>
              <a:t>More Applications for 4D UFSD</a:t>
            </a:r>
            <a:endParaRPr lang="en-US" dirty="0"/>
          </a:p>
        </p:txBody>
      </p:sp>
    </p:spTree>
    <p:extLst>
      <p:ext uri="{BB962C8B-B14F-4D97-AF65-F5344CB8AC3E}">
        <p14:creationId xmlns:p14="http://schemas.microsoft.com/office/powerpoint/2010/main" val="2901124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458200" cy="609600"/>
          </a:xfrm>
        </p:spPr>
        <p:txBody>
          <a:bodyPr/>
          <a:lstStyle/>
          <a:p>
            <a:r>
              <a:rPr lang="en-US" dirty="0"/>
              <a:t>Time of Flight for Particle Identification in Space</a:t>
            </a:r>
            <a:r>
              <a:rPr lang="en-US" dirty="0" smtClean="0"/>
              <a:t>.</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056" y="2514600"/>
            <a:ext cx="5538744"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42900" y="914400"/>
            <a:ext cx="8610600" cy="1477328"/>
          </a:xfrm>
          <a:prstGeom prst="rect">
            <a:avLst/>
          </a:prstGeom>
        </p:spPr>
        <p:txBody>
          <a:bodyPr wrap="square">
            <a:spAutoFit/>
          </a:bodyPr>
          <a:lstStyle/>
          <a:p>
            <a:pPr algn="l"/>
            <a:r>
              <a:rPr lang="en-US" dirty="0" smtClean="0"/>
              <a:t>The </a:t>
            </a:r>
            <a:r>
              <a:rPr lang="en-US" dirty="0"/>
              <a:t>Alpha Magnetic Spectrometer (AMS) detector, operating in the International Space Station since 2011, performs precision measurements of cosmic ray composition and flux. </a:t>
            </a:r>
            <a:endParaRPr lang="en-US" dirty="0" smtClean="0"/>
          </a:p>
          <a:p>
            <a:pPr algn="l"/>
            <a:r>
              <a:rPr lang="en-US" dirty="0" smtClean="0"/>
              <a:t>The </a:t>
            </a:r>
            <a:r>
              <a:rPr lang="en-US" dirty="0"/>
              <a:t>momentum of the particles is measured with high-resolution silicon sensors inside a magnetic field of about 1 m length. </a:t>
            </a:r>
            <a:endParaRPr lang="en-US" dirty="0" smtClean="0"/>
          </a:p>
        </p:txBody>
      </p:sp>
      <p:sp>
        <p:nvSpPr>
          <p:cNvPr id="6" name="Rectangle 5"/>
          <p:cNvSpPr/>
          <p:nvPr/>
        </p:nvSpPr>
        <p:spPr>
          <a:xfrm>
            <a:off x="89704" y="2971800"/>
            <a:ext cx="3567896" cy="2308324"/>
          </a:xfrm>
          <a:prstGeom prst="rect">
            <a:avLst/>
          </a:prstGeom>
        </p:spPr>
        <p:txBody>
          <a:bodyPr wrap="square">
            <a:spAutoFit/>
          </a:bodyPr>
          <a:lstStyle/>
          <a:p>
            <a:pPr algn="l"/>
            <a:r>
              <a:rPr lang="en-US" dirty="0"/>
              <a:t>A</a:t>
            </a:r>
            <a:r>
              <a:rPr lang="en-US" dirty="0" smtClean="0"/>
              <a:t> </a:t>
            </a:r>
            <a:r>
              <a:rPr lang="en-US" dirty="0"/>
              <a:t>time resolution </a:t>
            </a:r>
            <a:endParaRPr lang="en-US" dirty="0" smtClean="0"/>
          </a:p>
          <a:p>
            <a:pPr algn="l"/>
            <a:r>
              <a:rPr lang="en-US" dirty="0" smtClean="0"/>
              <a:t>of </a:t>
            </a:r>
            <a:r>
              <a:rPr lang="en-US" dirty="0"/>
              <a:t>10 picoseconds</a:t>
            </a:r>
            <a:r>
              <a:rPr lang="en-US" dirty="0" smtClean="0"/>
              <a:t>, </a:t>
            </a:r>
          </a:p>
          <a:p>
            <a:pPr algn="l"/>
            <a:r>
              <a:rPr lang="en-US" dirty="0" smtClean="0"/>
              <a:t>the </a:t>
            </a:r>
            <a:r>
              <a:rPr lang="en-US" dirty="0"/>
              <a:t>“Holy Grail” of </a:t>
            </a:r>
            <a:endParaRPr lang="en-US" dirty="0" smtClean="0"/>
          </a:p>
          <a:p>
            <a:pPr algn="l"/>
            <a:r>
              <a:rPr lang="en-US" dirty="0" smtClean="0"/>
              <a:t>Cosmic </a:t>
            </a:r>
            <a:r>
              <a:rPr lang="en-US" dirty="0"/>
              <a:t>Ray Physics: </a:t>
            </a:r>
            <a:endParaRPr lang="en-US" dirty="0" smtClean="0"/>
          </a:p>
          <a:p>
            <a:pPr algn="l"/>
            <a:r>
              <a:rPr lang="en-US" dirty="0" smtClean="0"/>
              <a:t>the </a:t>
            </a:r>
            <a:r>
              <a:rPr lang="en-US" dirty="0"/>
              <a:t>distinction between </a:t>
            </a:r>
            <a:endParaRPr lang="en-US" dirty="0" smtClean="0"/>
          </a:p>
          <a:p>
            <a:pPr algn="l"/>
            <a:r>
              <a:rPr lang="en-US" dirty="0" smtClean="0"/>
              <a:t>anti-carbon </a:t>
            </a:r>
            <a:r>
              <a:rPr lang="en-US" dirty="0"/>
              <a:t>ions and </a:t>
            </a:r>
            <a:endParaRPr lang="en-US" dirty="0" smtClean="0"/>
          </a:p>
          <a:p>
            <a:pPr algn="l"/>
            <a:r>
              <a:rPr lang="en-US" dirty="0" smtClean="0"/>
              <a:t>anti-protons can be achieved </a:t>
            </a:r>
          </a:p>
          <a:p>
            <a:pPr algn="l"/>
            <a:r>
              <a:rPr lang="en-US" dirty="0" smtClean="0"/>
              <a:t>up </a:t>
            </a:r>
            <a:r>
              <a:rPr lang="en-US" dirty="0"/>
              <a:t>to a momentum of 200 </a:t>
            </a:r>
            <a:r>
              <a:rPr lang="en-US" dirty="0" err="1" smtClean="0"/>
              <a:t>GeV</a:t>
            </a:r>
            <a:r>
              <a:rPr lang="en-US" dirty="0" smtClean="0"/>
              <a:t>/c.</a:t>
            </a:r>
          </a:p>
        </p:txBody>
      </p:sp>
    </p:spTree>
    <p:extLst>
      <p:ext uri="{BB962C8B-B14F-4D97-AF65-F5344CB8AC3E}">
        <p14:creationId xmlns:p14="http://schemas.microsoft.com/office/powerpoint/2010/main" val="2797199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81A8F4D-9F11-4C3F-B199-E4FED77FDE2E}" type="slidenum">
              <a:rPr lang="en-US" smtClean="0"/>
              <a:pPr>
                <a:defRPr/>
              </a:pPr>
              <a:t>26</a:t>
            </a:fld>
            <a:endParaRPr lang="en-US"/>
          </a:p>
        </p:txBody>
      </p:sp>
      <p:pic>
        <p:nvPicPr>
          <p:cNvPr id="645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5" t="3514" r="8325"/>
          <a:stretch/>
        </p:blipFill>
        <p:spPr bwMode="auto">
          <a:xfrm>
            <a:off x="4397898" y="2044353"/>
            <a:ext cx="3928196" cy="3223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5029200" y="3505200"/>
            <a:ext cx="3679240" cy="276999"/>
            <a:chOff x="5159960" y="4247512"/>
            <a:chExt cx="3679240" cy="276999"/>
          </a:xfrm>
        </p:grpSpPr>
        <p:cxnSp>
          <p:nvCxnSpPr>
            <p:cNvPr id="8" name="Straight Connector 7"/>
            <p:cNvCxnSpPr/>
            <p:nvPr/>
          </p:nvCxnSpPr>
          <p:spPr bwMode="auto">
            <a:xfrm>
              <a:off x="5181600" y="4495800"/>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p:cNvSpPr/>
            <p:nvPr/>
          </p:nvSpPr>
          <p:spPr>
            <a:xfrm>
              <a:off x="5159960" y="4247512"/>
              <a:ext cx="2666114" cy="276999"/>
            </a:xfrm>
            <a:prstGeom prst="rect">
              <a:avLst/>
            </a:prstGeom>
          </p:spPr>
          <p:txBody>
            <a:bodyPr wrap="none">
              <a:spAutoFit/>
            </a:bodyPr>
            <a:lstStyle/>
            <a:p>
              <a:r>
                <a:rPr lang="en-US" sz="1200" dirty="0" smtClean="0"/>
                <a:t>Range </a:t>
              </a:r>
              <a:r>
                <a:rPr lang="en-US" sz="1200" dirty="0"/>
                <a:t>straggling limit for </a:t>
              </a:r>
              <a:r>
                <a:rPr lang="en-US" sz="1200" dirty="0" smtClean="0"/>
                <a:t>200 MeV p</a:t>
              </a:r>
              <a:endParaRPr lang="en-US" sz="1200" dirty="0"/>
            </a:p>
          </p:txBody>
        </p:sp>
      </p:grpSp>
      <p:sp>
        <p:nvSpPr>
          <p:cNvPr id="12" name="Rectangle 11"/>
          <p:cNvSpPr/>
          <p:nvPr/>
        </p:nvSpPr>
        <p:spPr>
          <a:xfrm>
            <a:off x="1066800" y="48173"/>
            <a:ext cx="7641640" cy="523220"/>
          </a:xfrm>
          <a:prstGeom prst="rect">
            <a:avLst/>
          </a:prstGeom>
          <a:solidFill>
            <a:schemeClr val="accent2">
              <a:lumMod val="60000"/>
              <a:lumOff val="40000"/>
            </a:schemeClr>
          </a:solidFill>
        </p:spPr>
        <p:txBody>
          <a:bodyPr wrap="square">
            <a:spAutoFit/>
          </a:bodyPr>
          <a:lstStyle/>
          <a:p>
            <a:r>
              <a:rPr lang="en-US" sz="2800" b="1" kern="0" dirty="0" smtClean="0">
                <a:solidFill>
                  <a:srgbClr val="002060"/>
                </a:solidFill>
                <a:latin typeface="Arial"/>
                <a:ea typeface="+mj-ea"/>
                <a:cs typeface="+mj-cs"/>
              </a:rPr>
              <a:t>Future: 4-D Ultra-Fast Si Detectors in </a:t>
            </a:r>
            <a:r>
              <a:rPr lang="en-US" sz="2800" b="1" kern="0" dirty="0" err="1" smtClean="0">
                <a:solidFill>
                  <a:srgbClr val="002060"/>
                </a:solidFill>
                <a:latin typeface="Arial"/>
                <a:ea typeface="+mj-ea"/>
                <a:cs typeface="+mj-cs"/>
              </a:rPr>
              <a:t>pCT</a:t>
            </a:r>
            <a:endParaRPr lang="en-US" dirty="0">
              <a:solidFill>
                <a:srgbClr val="002060"/>
              </a:solidFill>
            </a:endParaRPr>
          </a:p>
        </p:txBody>
      </p:sp>
      <p:sp>
        <p:nvSpPr>
          <p:cNvPr id="13" name="Down Arrow 12"/>
          <p:cNvSpPr/>
          <p:nvPr/>
        </p:nvSpPr>
        <p:spPr bwMode="auto">
          <a:xfrm rot="19821212">
            <a:off x="1877028" y="3408271"/>
            <a:ext cx="378108" cy="586603"/>
          </a:xfrm>
          <a:prstGeom prst="downArrow">
            <a:avLst/>
          </a:prstGeom>
          <a:solidFill>
            <a:srgbClr val="FF00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9315" t="7727" r="21825" b="8866"/>
          <a:stretch/>
        </p:blipFill>
        <p:spPr>
          <a:xfrm flipH="1">
            <a:off x="104653" y="1013301"/>
            <a:ext cx="3629147" cy="2394970"/>
          </a:xfrm>
          <a:prstGeom prst="rect">
            <a:avLst/>
          </a:prstGeom>
        </p:spPr>
      </p:pic>
      <p:pic>
        <p:nvPicPr>
          <p:cNvPr id="665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034" y="4065847"/>
            <a:ext cx="3644096" cy="2403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pPr>
              <a:defRPr/>
            </a:pPr>
            <a:r>
              <a:rPr lang="en-US" smtClean="0"/>
              <a:t>Hartmut F.-W. Sadrozinski: UFSD DPF UCSC Aug 2013</a:t>
            </a:r>
            <a:endParaRPr lang="en-US" dirty="0"/>
          </a:p>
        </p:txBody>
      </p:sp>
      <p:sp>
        <p:nvSpPr>
          <p:cNvPr id="5" name="Rectangle 4"/>
          <p:cNvSpPr/>
          <p:nvPr/>
        </p:nvSpPr>
        <p:spPr>
          <a:xfrm>
            <a:off x="3766594" y="720913"/>
            <a:ext cx="5257801" cy="1323439"/>
          </a:xfrm>
          <a:prstGeom prst="rect">
            <a:avLst/>
          </a:prstGeom>
        </p:spPr>
        <p:txBody>
          <a:bodyPr wrap="square">
            <a:spAutoFit/>
          </a:bodyPr>
          <a:lstStyle/>
          <a:p>
            <a:pPr algn="l"/>
            <a:r>
              <a:rPr lang="en-US" sz="1600" dirty="0">
                <a:solidFill>
                  <a:schemeClr val="tx2"/>
                </a:solidFill>
              </a:rPr>
              <a:t>P</a:t>
            </a:r>
            <a:r>
              <a:rPr lang="en-US" sz="1600" dirty="0" smtClean="0">
                <a:solidFill>
                  <a:schemeClr val="tx2"/>
                </a:solidFill>
              </a:rPr>
              <a:t>rotons of 200 MeV have a range of  ~  </a:t>
            </a:r>
            <a:r>
              <a:rPr lang="en-US" sz="1600" dirty="0">
                <a:solidFill>
                  <a:schemeClr val="tx2"/>
                </a:solidFill>
              </a:rPr>
              <a:t>30 cm </a:t>
            </a:r>
            <a:r>
              <a:rPr lang="en-US" sz="1600" dirty="0" smtClean="0">
                <a:solidFill>
                  <a:schemeClr val="tx2"/>
                </a:solidFill>
              </a:rPr>
              <a:t>in plastic scintillator. The straggling limits the WEPL resolution.</a:t>
            </a:r>
          </a:p>
          <a:p>
            <a:pPr algn="l"/>
            <a:endParaRPr lang="en-US" sz="1600" dirty="0">
              <a:solidFill>
                <a:schemeClr val="tx2"/>
              </a:solidFill>
            </a:endParaRPr>
          </a:p>
          <a:p>
            <a:pPr algn="l"/>
            <a:r>
              <a:rPr lang="en-US" sz="1600" b="1" dirty="0">
                <a:solidFill>
                  <a:schemeClr val="tx2"/>
                </a:solidFill>
              </a:rPr>
              <a:t>Replace calorimeter/range counter by TOF:</a:t>
            </a:r>
          </a:p>
          <a:p>
            <a:pPr algn="l"/>
            <a:r>
              <a:rPr lang="en-US" sz="1600" dirty="0" smtClean="0">
                <a:solidFill>
                  <a:schemeClr val="tx2"/>
                </a:solidFill>
              </a:rPr>
              <a:t>Light-weight</a:t>
            </a:r>
            <a:r>
              <a:rPr lang="en-US" sz="1600" dirty="0">
                <a:solidFill>
                  <a:schemeClr val="tx2"/>
                </a:solidFill>
              </a:rPr>
              <a:t>, combine tracking with WEPL </a:t>
            </a:r>
            <a:r>
              <a:rPr lang="en-US" sz="1600" dirty="0" smtClean="0">
                <a:solidFill>
                  <a:schemeClr val="tx2"/>
                </a:solidFill>
              </a:rPr>
              <a:t>determination</a:t>
            </a:r>
            <a:endParaRPr lang="en-US" sz="1600" dirty="0">
              <a:solidFill>
                <a:schemeClr val="tx2"/>
              </a:solidFill>
            </a:endParaRPr>
          </a:p>
        </p:txBody>
      </p:sp>
    </p:spTree>
    <p:extLst>
      <p:ext uri="{BB962C8B-B14F-4D97-AF65-F5344CB8AC3E}">
        <p14:creationId xmlns:p14="http://schemas.microsoft.com/office/powerpoint/2010/main" val="335687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81A8F4D-9F11-4C3F-B199-E4FED77FDE2E}" type="slidenum">
              <a:rPr lang="en-US" smtClean="0"/>
              <a:pPr>
                <a:defRPr/>
              </a:pPr>
              <a:t>27</a:t>
            </a:fld>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923" t="24796" r="8462" b="15541"/>
          <a:stretch/>
        </p:blipFill>
        <p:spPr>
          <a:xfrm>
            <a:off x="0" y="5171315"/>
            <a:ext cx="2590800" cy="1321935"/>
          </a:xfrm>
          <a:prstGeom prst="rect">
            <a:avLst/>
          </a:prstGeom>
        </p:spPr>
      </p:pic>
      <p:sp>
        <p:nvSpPr>
          <p:cNvPr id="6" name="Rectangle 5"/>
          <p:cNvSpPr/>
          <p:nvPr/>
        </p:nvSpPr>
        <p:spPr>
          <a:xfrm>
            <a:off x="6066977" y="6244466"/>
            <a:ext cx="2743200" cy="276999"/>
          </a:xfrm>
          <a:prstGeom prst="rect">
            <a:avLst/>
          </a:prstGeom>
        </p:spPr>
        <p:txBody>
          <a:bodyPr wrap="square">
            <a:spAutoFit/>
          </a:bodyPr>
          <a:lstStyle/>
          <a:p>
            <a:r>
              <a:rPr lang="en-US" sz="1200" dirty="0" smtClean="0"/>
              <a:t>A. Del Guerra, RESMDD12</a:t>
            </a:r>
            <a:endParaRPr lang="en-US" sz="12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0501" t="21940" r="57000" b="29721"/>
          <a:stretch/>
        </p:blipFill>
        <p:spPr>
          <a:xfrm>
            <a:off x="97543" y="2071420"/>
            <a:ext cx="2885980" cy="303398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7333" t="25623" r="48167" b="10985"/>
          <a:stretch/>
        </p:blipFill>
        <p:spPr>
          <a:xfrm>
            <a:off x="3124200" y="2071420"/>
            <a:ext cx="2924450" cy="3033980"/>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7834" t="23816" r="51332" b="14616"/>
          <a:stretch/>
        </p:blipFill>
        <p:spPr>
          <a:xfrm>
            <a:off x="6219811" y="2071420"/>
            <a:ext cx="2847989" cy="3033980"/>
          </a:xfrm>
          <a:prstGeom prst="rect">
            <a:avLst/>
          </a:prstGeom>
        </p:spPr>
      </p:pic>
      <p:sp>
        <p:nvSpPr>
          <p:cNvPr id="10" name="Rectangle 9"/>
          <p:cNvSpPr/>
          <p:nvPr/>
        </p:nvSpPr>
        <p:spPr>
          <a:xfrm>
            <a:off x="1497622" y="76200"/>
            <a:ext cx="6350977" cy="523220"/>
          </a:xfrm>
          <a:prstGeom prst="rect">
            <a:avLst/>
          </a:prstGeom>
          <a:solidFill>
            <a:schemeClr val="accent2">
              <a:lumMod val="60000"/>
              <a:lumOff val="40000"/>
            </a:schemeClr>
          </a:solidFill>
        </p:spPr>
        <p:txBody>
          <a:bodyPr wrap="square">
            <a:spAutoFit/>
          </a:bodyPr>
          <a:lstStyle/>
          <a:p>
            <a:pPr lvl="0"/>
            <a:r>
              <a:rPr lang="en-US" sz="2800" b="1" dirty="0" smtClean="0">
                <a:solidFill>
                  <a:srgbClr val="000066"/>
                </a:solidFill>
              </a:rPr>
              <a:t>Positron Emission Tomography PET</a:t>
            </a:r>
            <a:endParaRPr lang="en-US" sz="2800" b="1" dirty="0">
              <a:solidFill>
                <a:srgbClr val="000066"/>
              </a:solidFill>
            </a:endParaRPr>
          </a:p>
        </p:txBody>
      </p:sp>
      <p:sp>
        <p:nvSpPr>
          <p:cNvPr id="11" name="TextBox 10"/>
          <p:cNvSpPr txBox="1"/>
          <p:nvPr/>
        </p:nvSpPr>
        <p:spPr>
          <a:xfrm>
            <a:off x="110182" y="685800"/>
            <a:ext cx="8836586" cy="923330"/>
          </a:xfrm>
          <a:prstGeom prst="rect">
            <a:avLst/>
          </a:prstGeom>
          <a:noFill/>
        </p:spPr>
        <p:txBody>
          <a:bodyPr wrap="none" rtlCol="0">
            <a:spAutoFit/>
          </a:bodyPr>
          <a:lstStyle/>
          <a:p>
            <a:pPr algn="l"/>
            <a:r>
              <a:rPr lang="en-US" dirty="0" smtClean="0"/>
              <a:t>Study accumulation of radioactive tracers in specific organs. </a:t>
            </a:r>
          </a:p>
          <a:p>
            <a:pPr algn="l"/>
            <a:r>
              <a:rPr lang="en-US" dirty="0" smtClean="0"/>
              <a:t>The tracer has radioactive positron decay, and the positron annihilates within a short </a:t>
            </a:r>
          </a:p>
          <a:p>
            <a:pPr algn="l"/>
            <a:r>
              <a:rPr lang="en-US" dirty="0" smtClean="0"/>
              <a:t>Distance with emission of 511 </a:t>
            </a:r>
            <a:r>
              <a:rPr lang="en-US" dirty="0" err="1" smtClean="0"/>
              <a:t>keV</a:t>
            </a:r>
            <a:r>
              <a:rPr lang="en-US" dirty="0" smtClean="0"/>
              <a:t> </a:t>
            </a:r>
            <a:r>
              <a:rPr lang="el-GR" dirty="0" smtClean="0"/>
              <a:t>γ</a:t>
            </a:r>
            <a:r>
              <a:rPr lang="en-US" dirty="0" smtClean="0"/>
              <a:t> pair, which are observed in coincidence.</a:t>
            </a:r>
            <a:endParaRPr lang="en-US" dirty="0"/>
          </a:p>
        </p:txBody>
      </p:sp>
      <p:sp>
        <p:nvSpPr>
          <p:cNvPr id="12" name="Rectangle 11"/>
          <p:cNvSpPr/>
          <p:nvPr/>
        </p:nvSpPr>
        <p:spPr>
          <a:xfrm>
            <a:off x="2983523" y="5182637"/>
            <a:ext cx="3112477" cy="1200329"/>
          </a:xfrm>
          <a:prstGeom prst="rect">
            <a:avLst/>
          </a:prstGeom>
        </p:spPr>
        <p:txBody>
          <a:bodyPr wrap="square">
            <a:spAutoFit/>
          </a:bodyPr>
          <a:lstStyle/>
          <a:p>
            <a:pPr algn="l"/>
            <a:r>
              <a:rPr lang="en-US" dirty="0" smtClean="0"/>
              <a:t>Resolution of detector (pitch)</a:t>
            </a:r>
          </a:p>
          <a:p>
            <a:pPr algn="l"/>
            <a:r>
              <a:rPr lang="en-US" dirty="0" smtClean="0"/>
              <a:t>Positron </a:t>
            </a:r>
            <a:r>
              <a:rPr lang="en-US" dirty="0"/>
              <a:t>r</a:t>
            </a:r>
            <a:r>
              <a:rPr lang="en-US" dirty="0" smtClean="0"/>
              <a:t>ange</a:t>
            </a:r>
          </a:p>
          <a:p>
            <a:pPr algn="l"/>
            <a:r>
              <a:rPr lang="en-US" dirty="0" smtClean="0"/>
              <a:t>A-collinearity</a:t>
            </a:r>
          </a:p>
          <a:p>
            <a:pPr algn="l"/>
            <a:r>
              <a:rPr lang="en-US" dirty="0" smtClean="0"/>
              <a:t>Parallax (depth)</a:t>
            </a:r>
            <a:endParaRPr lang="en-US" dirty="0"/>
          </a:p>
        </p:txBody>
      </p:sp>
      <p:sp>
        <p:nvSpPr>
          <p:cNvPr id="13" name="Rectangle 12"/>
          <p:cNvSpPr/>
          <p:nvPr/>
        </p:nvSpPr>
        <p:spPr>
          <a:xfrm>
            <a:off x="6220691" y="5218310"/>
            <a:ext cx="2923309" cy="923330"/>
          </a:xfrm>
          <a:prstGeom prst="rect">
            <a:avLst/>
          </a:prstGeom>
        </p:spPr>
        <p:txBody>
          <a:bodyPr wrap="square">
            <a:spAutoFit/>
          </a:bodyPr>
          <a:lstStyle/>
          <a:p>
            <a:pPr algn="l"/>
            <a:r>
              <a:rPr lang="en-US" dirty="0" smtClean="0"/>
              <a:t>T: true event </a:t>
            </a:r>
          </a:p>
          <a:p>
            <a:pPr algn="l"/>
            <a:r>
              <a:rPr lang="en-US" dirty="0" smtClean="0"/>
              <a:t>S: Compton Scatter</a:t>
            </a:r>
          </a:p>
          <a:p>
            <a:pPr algn="l"/>
            <a:r>
              <a:rPr lang="en-US" dirty="0" smtClean="0"/>
              <a:t>R: Random Coincidence</a:t>
            </a:r>
            <a:endParaRPr lang="en-US" dirty="0"/>
          </a:p>
        </p:txBody>
      </p:sp>
      <p:sp>
        <p:nvSpPr>
          <p:cNvPr id="14" name="TextBox 13"/>
          <p:cNvSpPr txBox="1"/>
          <p:nvPr/>
        </p:nvSpPr>
        <p:spPr>
          <a:xfrm>
            <a:off x="4124530" y="1609130"/>
            <a:ext cx="3942939" cy="461665"/>
          </a:xfrm>
          <a:prstGeom prst="rect">
            <a:avLst/>
          </a:prstGeom>
          <a:noFill/>
        </p:spPr>
        <p:txBody>
          <a:bodyPr wrap="none" rtlCol="0">
            <a:spAutoFit/>
          </a:bodyPr>
          <a:lstStyle/>
          <a:p>
            <a:pPr algn="l"/>
            <a:r>
              <a:rPr lang="en-US" sz="2400" dirty="0" smtClean="0"/>
              <a:t>Resolution and S/N Effects:</a:t>
            </a:r>
            <a:endParaRPr lang="en-US" sz="2400" dirty="0"/>
          </a:p>
        </p:txBody>
      </p:sp>
      <p:sp>
        <p:nvSpPr>
          <p:cNvPr id="5" name="Footer Placeholder 4"/>
          <p:cNvSpPr>
            <a:spLocks noGrp="1"/>
          </p:cNvSpPr>
          <p:nvPr>
            <p:ph type="ftr" sz="quarter" idx="10"/>
          </p:nvPr>
        </p:nvSpPr>
        <p:spPr/>
        <p:txBody>
          <a:bodyPr/>
          <a:lstStyle/>
          <a:p>
            <a:pPr>
              <a:defRPr/>
            </a:pPr>
            <a:r>
              <a:rPr lang="en-US" smtClean="0"/>
              <a:t>Hartmut F.-W. Sadrozinski: UFSD DPF UCSC Aug 2013</a:t>
            </a:r>
            <a:endParaRPr lang="en-US" dirty="0"/>
          </a:p>
        </p:txBody>
      </p:sp>
      <p:sp>
        <p:nvSpPr>
          <p:cNvPr id="15" name="TextBox 14"/>
          <p:cNvSpPr txBox="1"/>
          <p:nvPr/>
        </p:nvSpPr>
        <p:spPr>
          <a:xfrm>
            <a:off x="97543" y="1609129"/>
            <a:ext cx="2287806" cy="461665"/>
          </a:xfrm>
          <a:prstGeom prst="rect">
            <a:avLst/>
          </a:prstGeom>
          <a:noFill/>
        </p:spPr>
        <p:txBody>
          <a:bodyPr wrap="none" rtlCol="0">
            <a:spAutoFit/>
          </a:bodyPr>
          <a:lstStyle/>
          <a:p>
            <a:pPr algn="l"/>
            <a:r>
              <a:rPr lang="en-US" sz="2400" dirty="0" smtClean="0"/>
              <a:t>Perfect Picture:</a:t>
            </a:r>
            <a:endParaRPr lang="en-US" sz="2400" dirty="0"/>
          </a:p>
        </p:txBody>
      </p:sp>
    </p:spTree>
    <p:extLst>
      <p:ext uri="{BB962C8B-B14F-4D97-AF65-F5344CB8AC3E}">
        <p14:creationId xmlns:p14="http://schemas.microsoft.com/office/powerpoint/2010/main" val="4262397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3044" name="Rectangle 4"/>
          <p:cNvSpPr>
            <a:spLocks noChangeArrowheads="1"/>
          </p:cNvSpPr>
          <p:nvPr/>
        </p:nvSpPr>
        <p:spPr bwMode="auto">
          <a:xfrm>
            <a:off x="574675" y="152400"/>
            <a:ext cx="8569325" cy="503238"/>
          </a:xfrm>
          <a:prstGeom prst="rect">
            <a:avLst/>
          </a:prstGeom>
          <a:solidFill>
            <a:schemeClr val="accent2">
              <a:lumMod val="60000"/>
              <a:lumOff val="40000"/>
            </a:schemeClr>
          </a:solidFill>
          <a:ln w="9525">
            <a:noFill/>
            <a:miter lim="800000"/>
            <a:headEnd/>
            <a:tailEnd/>
          </a:ln>
          <a:effectLst/>
        </p:spPr>
        <p:txBody>
          <a:bodyPr/>
          <a:lstStyle/>
          <a:p>
            <a:pPr marL="342900" indent="-342900" eaLnBrk="0" hangingPunct="0">
              <a:spcBef>
                <a:spcPct val="20000"/>
              </a:spcBef>
              <a:defRPr/>
            </a:pPr>
            <a:r>
              <a:rPr lang="en-US" altLang="ja-JP" sz="2800" b="1" dirty="0" smtClean="0">
                <a:solidFill>
                  <a:srgbClr val="002060"/>
                </a:solidFill>
                <a:effectLst>
                  <a:outerShdw blurRad="38100" dist="38100" dir="2700000" algn="tl">
                    <a:srgbClr val="C0C0C0"/>
                  </a:outerShdw>
                </a:effectLst>
              </a:rPr>
              <a:t>Reduce Accidentals &amp; Improve Image: TOF-PET  </a:t>
            </a:r>
            <a:endParaRPr lang="ja-JP" altLang="en-US" sz="2800" b="1" dirty="0">
              <a:solidFill>
                <a:srgbClr val="002060"/>
              </a:solidFill>
              <a:effectLst>
                <a:outerShdw blurRad="38100" dist="38100" dir="2700000" algn="tl">
                  <a:srgbClr val="C0C0C0"/>
                </a:outerShdw>
              </a:effectLst>
            </a:endParaRPr>
          </a:p>
        </p:txBody>
      </p:sp>
      <p:pic>
        <p:nvPicPr>
          <p:cNvPr id="717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0038" y="1062038"/>
            <a:ext cx="3368675"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172" name="Text Box 7"/>
          <p:cNvSpPr txBox="1">
            <a:spLocks noChangeArrowheads="1"/>
          </p:cNvSpPr>
          <p:nvPr/>
        </p:nvSpPr>
        <p:spPr bwMode="auto">
          <a:xfrm>
            <a:off x="6100763" y="1038225"/>
            <a:ext cx="504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ＭＳ Ｐゴシック" pitchFamily="50" charset="-128"/>
              </a:defRPr>
            </a:lvl1pPr>
            <a:lvl2pPr marL="742950" indent="-285750" eaLnBrk="0" hangingPunct="0">
              <a:defRPr kumimoji="1" sz="2400" b="1">
                <a:solidFill>
                  <a:schemeClr val="tx1"/>
                </a:solidFill>
                <a:latin typeface="Times New Roman" pitchFamily="18" charset="0"/>
                <a:ea typeface="ＭＳ Ｐゴシック" pitchFamily="50" charset="-128"/>
              </a:defRPr>
            </a:lvl2pPr>
            <a:lvl3pPr marL="1143000" indent="-228600" eaLnBrk="0" hangingPunct="0">
              <a:defRPr kumimoji="1" sz="2400" b="1">
                <a:solidFill>
                  <a:schemeClr val="tx1"/>
                </a:solidFill>
                <a:latin typeface="Times New Roman" pitchFamily="18" charset="0"/>
                <a:ea typeface="ＭＳ Ｐゴシック" pitchFamily="50" charset="-128"/>
              </a:defRPr>
            </a:lvl3pPr>
            <a:lvl4pPr marL="1600200" indent="-228600" eaLnBrk="0" hangingPunct="0">
              <a:defRPr kumimoji="1" sz="2400" b="1">
                <a:solidFill>
                  <a:schemeClr val="tx1"/>
                </a:solidFill>
                <a:latin typeface="Times New Roman" pitchFamily="18" charset="0"/>
                <a:ea typeface="ＭＳ Ｐゴシック" pitchFamily="50" charset="-128"/>
              </a:defRPr>
            </a:lvl4pPr>
            <a:lvl5pPr marL="2057400" indent="-228600" eaLnBrk="0" hangingPunct="0">
              <a:defRPr kumimoji="1" sz="24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ＭＳ Ｐゴシック" pitchFamily="50" charset="-128"/>
              </a:defRPr>
            </a:lvl9pPr>
          </a:lstStyle>
          <a:p>
            <a:pPr eaLnBrk="1" hangingPunct="1"/>
            <a:r>
              <a:rPr lang="en-US" altLang="ja-JP" sz="2000">
                <a:latin typeface="Arial" charset="0"/>
                <a:ea typeface="Arial Unicode MS" pitchFamily="50" charset="-128"/>
                <a:cs typeface="Arial Unicode MS" pitchFamily="50" charset="-128"/>
              </a:rPr>
              <a:t>t1</a:t>
            </a:r>
            <a:endParaRPr lang="en-US" altLang="ja-JP" sz="2000" baseline="30000">
              <a:latin typeface="Arial" charset="0"/>
              <a:cs typeface="Arial" charset="0"/>
            </a:endParaRPr>
          </a:p>
        </p:txBody>
      </p:sp>
      <p:sp>
        <p:nvSpPr>
          <p:cNvPr id="7173" name="Text Box 8"/>
          <p:cNvSpPr txBox="1">
            <a:spLocks noChangeArrowheads="1"/>
          </p:cNvSpPr>
          <p:nvPr/>
        </p:nvSpPr>
        <p:spPr bwMode="auto">
          <a:xfrm>
            <a:off x="7467600" y="1636713"/>
            <a:ext cx="504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ＭＳ Ｐゴシック" pitchFamily="50" charset="-128"/>
              </a:defRPr>
            </a:lvl1pPr>
            <a:lvl2pPr marL="742950" indent="-285750" eaLnBrk="0" hangingPunct="0">
              <a:defRPr kumimoji="1" sz="2400" b="1">
                <a:solidFill>
                  <a:schemeClr val="tx1"/>
                </a:solidFill>
                <a:latin typeface="Times New Roman" pitchFamily="18" charset="0"/>
                <a:ea typeface="ＭＳ Ｐゴシック" pitchFamily="50" charset="-128"/>
              </a:defRPr>
            </a:lvl2pPr>
            <a:lvl3pPr marL="1143000" indent="-228600" eaLnBrk="0" hangingPunct="0">
              <a:defRPr kumimoji="1" sz="2400" b="1">
                <a:solidFill>
                  <a:schemeClr val="tx1"/>
                </a:solidFill>
                <a:latin typeface="Times New Roman" pitchFamily="18" charset="0"/>
                <a:ea typeface="ＭＳ Ｐゴシック" pitchFamily="50" charset="-128"/>
              </a:defRPr>
            </a:lvl3pPr>
            <a:lvl4pPr marL="1600200" indent="-228600" eaLnBrk="0" hangingPunct="0">
              <a:defRPr kumimoji="1" sz="2400" b="1">
                <a:solidFill>
                  <a:schemeClr val="tx1"/>
                </a:solidFill>
                <a:latin typeface="Times New Roman" pitchFamily="18" charset="0"/>
                <a:ea typeface="ＭＳ Ｐゴシック" pitchFamily="50" charset="-128"/>
              </a:defRPr>
            </a:lvl4pPr>
            <a:lvl5pPr marL="2057400" indent="-228600" eaLnBrk="0" hangingPunct="0">
              <a:defRPr kumimoji="1" sz="24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ＭＳ Ｐゴシック" pitchFamily="50" charset="-128"/>
              </a:defRPr>
            </a:lvl9pPr>
          </a:lstStyle>
          <a:p>
            <a:pPr eaLnBrk="1" hangingPunct="1"/>
            <a:r>
              <a:rPr lang="en-US" altLang="ja-JP" sz="2000">
                <a:latin typeface="Arial" charset="0"/>
                <a:ea typeface="Arial Unicode MS" pitchFamily="50" charset="-128"/>
                <a:cs typeface="Arial Unicode MS" pitchFamily="50" charset="-128"/>
              </a:rPr>
              <a:t>t2</a:t>
            </a:r>
            <a:endParaRPr lang="en-US" altLang="ja-JP" sz="2000" baseline="30000">
              <a:latin typeface="Arial" charset="0"/>
              <a:cs typeface="Arial" charset="0"/>
            </a:endParaRPr>
          </a:p>
        </p:txBody>
      </p:sp>
      <p:sp>
        <p:nvSpPr>
          <p:cNvPr id="343049" name="Text Box 9"/>
          <p:cNvSpPr txBox="1">
            <a:spLocks noChangeArrowheads="1"/>
          </p:cNvSpPr>
          <p:nvPr/>
        </p:nvSpPr>
        <p:spPr bwMode="auto">
          <a:xfrm>
            <a:off x="5334179" y="4114800"/>
            <a:ext cx="36163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ＭＳ Ｐゴシック" pitchFamily="50" charset="-128"/>
              </a:defRPr>
            </a:lvl1pPr>
            <a:lvl2pPr marL="742950" indent="-285750" eaLnBrk="0" hangingPunct="0">
              <a:defRPr kumimoji="1" sz="2400" b="1">
                <a:solidFill>
                  <a:schemeClr val="tx1"/>
                </a:solidFill>
                <a:latin typeface="Times New Roman" pitchFamily="18" charset="0"/>
                <a:ea typeface="ＭＳ Ｐゴシック" pitchFamily="50" charset="-128"/>
              </a:defRPr>
            </a:lvl2pPr>
            <a:lvl3pPr marL="1143000" indent="-228600" eaLnBrk="0" hangingPunct="0">
              <a:defRPr kumimoji="1" sz="2400" b="1">
                <a:solidFill>
                  <a:schemeClr val="tx1"/>
                </a:solidFill>
                <a:latin typeface="Times New Roman" pitchFamily="18" charset="0"/>
                <a:ea typeface="ＭＳ Ｐゴシック" pitchFamily="50" charset="-128"/>
              </a:defRPr>
            </a:lvl3pPr>
            <a:lvl4pPr marL="1600200" indent="-228600" eaLnBrk="0" hangingPunct="0">
              <a:defRPr kumimoji="1" sz="2400" b="1">
                <a:solidFill>
                  <a:schemeClr val="tx1"/>
                </a:solidFill>
                <a:latin typeface="Times New Roman" pitchFamily="18" charset="0"/>
                <a:ea typeface="ＭＳ Ｐゴシック" pitchFamily="50" charset="-128"/>
              </a:defRPr>
            </a:lvl4pPr>
            <a:lvl5pPr marL="2057400" indent="-228600" eaLnBrk="0" hangingPunct="0">
              <a:defRPr kumimoji="1" sz="24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ＭＳ Ｐゴシック" pitchFamily="50" charset="-128"/>
              </a:defRPr>
            </a:lvl9pPr>
          </a:lstStyle>
          <a:p>
            <a:pPr eaLnBrk="1" hangingPunct="1"/>
            <a:r>
              <a:rPr lang="en-US" altLang="ja-JP" sz="2000" b="0" dirty="0" smtClean="0">
                <a:latin typeface="Arial" pitchFamily="34" charset="0"/>
                <a:ea typeface="Arial Unicode MS" pitchFamily="50" charset="-128"/>
                <a:cs typeface="Arial" pitchFamily="34" charset="0"/>
              </a:rPr>
              <a:t>Localization uncertainty:</a:t>
            </a:r>
          </a:p>
          <a:p>
            <a:pPr eaLnBrk="1" hangingPunct="1"/>
            <a:r>
              <a:rPr lang="en-US" altLang="ja-JP" sz="2000" b="0" dirty="0" err="1" smtClean="0">
                <a:latin typeface="Symbol" pitchFamily="18" charset="2"/>
                <a:ea typeface="Arial Unicode MS" pitchFamily="50" charset="-128"/>
                <a:cs typeface="Arial Unicode MS" pitchFamily="50" charset="-128"/>
              </a:rPr>
              <a:t>D</a:t>
            </a:r>
            <a:r>
              <a:rPr lang="en-US" altLang="ja-JP" sz="2000" b="0" dirty="0" err="1" smtClean="0">
                <a:latin typeface="Arial" charset="0"/>
                <a:ea typeface="Arial Unicode MS" pitchFamily="50" charset="-128"/>
                <a:cs typeface="Arial Unicode MS" pitchFamily="50" charset="-128"/>
              </a:rPr>
              <a:t>d</a:t>
            </a:r>
            <a:r>
              <a:rPr lang="en-US" altLang="ja-JP" sz="2000" b="0" dirty="0" smtClean="0">
                <a:latin typeface="Arial" charset="0"/>
                <a:ea typeface="Arial Unicode MS" pitchFamily="50" charset="-128"/>
                <a:cs typeface="Arial Unicode MS" pitchFamily="50" charset="-128"/>
              </a:rPr>
              <a:t> </a:t>
            </a:r>
            <a:r>
              <a:rPr lang="en-US" altLang="ja-JP" sz="2000" b="0" dirty="0">
                <a:latin typeface="Arial" charset="0"/>
                <a:ea typeface="Arial Unicode MS" pitchFamily="50" charset="-128"/>
                <a:cs typeface="Arial Unicode MS" pitchFamily="50" charset="-128"/>
              </a:rPr>
              <a:t>= c x </a:t>
            </a:r>
            <a:r>
              <a:rPr lang="en-US" altLang="ja-JP" sz="2000" b="0" dirty="0" err="1">
                <a:latin typeface="Symbol" pitchFamily="18" charset="2"/>
                <a:ea typeface="Arial Unicode MS" pitchFamily="50" charset="-128"/>
                <a:cs typeface="Arial Unicode MS" pitchFamily="50" charset="-128"/>
              </a:rPr>
              <a:t>D</a:t>
            </a:r>
            <a:r>
              <a:rPr lang="en-US" altLang="ja-JP" sz="2000" b="0" dirty="0" err="1">
                <a:latin typeface="Arial" charset="0"/>
                <a:ea typeface="Arial Unicode MS" pitchFamily="50" charset="-128"/>
                <a:cs typeface="Arial Unicode MS" pitchFamily="50" charset="-128"/>
              </a:rPr>
              <a:t>t</a:t>
            </a:r>
            <a:r>
              <a:rPr lang="en-US" altLang="ja-JP" sz="2000" b="0" dirty="0">
                <a:latin typeface="Arial" charset="0"/>
                <a:ea typeface="Arial Unicode MS" pitchFamily="50" charset="-128"/>
                <a:cs typeface="Arial Unicode MS" pitchFamily="50" charset="-128"/>
              </a:rPr>
              <a:t> /2</a:t>
            </a:r>
          </a:p>
          <a:p>
            <a:pPr eaLnBrk="1" hangingPunct="1"/>
            <a:r>
              <a:rPr lang="en-US" altLang="ja-JP" sz="2000" b="0" dirty="0">
                <a:latin typeface="Arial" charset="0"/>
                <a:ea typeface="Arial Unicode MS" pitchFamily="50" charset="-128"/>
                <a:cs typeface="Arial Unicode MS" pitchFamily="50" charset="-128"/>
              </a:rPr>
              <a:t>When </a:t>
            </a:r>
            <a:r>
              <a:rPr lang="en-US" altLang="ja-JP" sz="2000" b="0" dirty="0" err="1">
                <a:latin typeface="Symbol" pitchFamily="18" charset="2"/>
                <a:ea typeface="Arial Unicode MS" pitchFamily="50" charset="-128"/>
                <a:cs typeface="Arial Unicode MS" pitchFamily="50" charset="-128"/>
              </a:rPr>
              <a:t>D</a:t>
            </a:r>
            <a:r>
              <a:rPr lang="en-US" altLang="ja-JP" sz="2000" b="0" dirty="0" err="1">
                <a:latin typeface="Arial" charset="0"/>
                <a:ea typeface="Arial Unicode MS" pitchFamily="50" charset="-128"/>
                <a:cs typeface="Arial Unicode MS" pitchFamily="50" charset="-128"/>
              </a:rPr>
              <a:t>t</a:t>
            </a:r>
            <a:r>
              <a:rPr lang="en-US" altLang="ja-JP" sz="2000" b="0" dirty="0">
                <a:latin typeface="Arial" charset="0"/>
                <a:ea typeface="Arial Unicode MS" pitchFamily="50" charset="-128"/>
                <a:cs typeface="Arial Unicode MS" pitchFamily="50" charset="-128"/>
              </a:rPr>
              <a:t> = </a:t>
            </a:r>
            <a:r>
              <a:rPr lang="en-US" altLang="ja-JP" sz="2000" b="0" dirty="0" smtClean="0">
                <a:latin typeface="Arial" charset="0"/>
                <a:ea typeface="Arial Unicode MS" pitchFamily="50" charset="-128"/>
                <a:cs typeface="Arial Unicode MS" pitchFamily="50" charset="-128"/>
              </a:rPr>
              <a:t>200 </a:t>
            </a:r>
            <a:r>
              <a:rPr lang="en-US" altLang="ja-JP" sz="2000" b="0" dirty="0" err="1">
                <a:latin typeface="Arial" charset="0"/>
                <a:ea typeface="Arial Unicode MS" pitchFamily="50" charset="-128"/>
                <a:cs typeface="Arial Unicode MS" pitchFamily="50" charset="-128"/>
              </a:rPr>
              <a:t>ps</a:t>
            </a:r>
            <a:endParaRPr lang="en-US" altLang="ja-JP" sz="2000" b="0" dirty="0">
              <a:latin typeface="Arial" charset="0"/>
              <a:ea typeface="Arial Unicode MS" pitchFamily="50" charset="-128"/>
              <a:cs typeface="Arial Unicode MS" pitchFamily="50" charset="-128"/>
            </a:endParaRPr>
          </a:p>
          <a:p>
            <a:pPr eaLnBrk="1" hangingPunct="1"/>
            <a:r>
              <a:rPr lang="en-US" altLang="ja-JP" sz="2000" b="0" dirty="0">
                <a:latin typeface="Arial" charset="0"/>
                <a:ea typeface="Arial Unicode MS" pitchFamily="50" charset="-128"/>
                <a:cs typeface="Arial Unicode MS" pitchFamily="50" charset="-128"/>
              </a:rPr>
              <a:t>      </a:t>
            </a:r>
            <a:r>
              <a:rPr lang="en-US" altLang="ja-JP" sz="2000" b="0" dirty="0">
                <a:latin typeface="Arial Unicode MS" pitchFamily="50" charset="-128"/>
                <a:ea typeface="Arial Unicode MS" pitchFamily="50" charset="-128"/>
                <a:cs typeface="Arial Unicode MS" pitchFamily="50" charset="-128"/>
              </a:rPr>
              <a:t>➔</a:t>
            </a:r>
            <a:r>
              <a:rPr lang="en-US" altLang="ja-JP" sz="2000" b="0" dirty="0">
                <a:latin typeface="Arial" charset="0"/>
                <a:ea typeface="Arial Unicode MS" pitchFamily="50" charset="-128"/>
                <a:cs typeface="Arial Unicode MS" pitchFamily="50" charset="-128"/>
              </a:rPr>
              <a:t> </a:t>
            </a:r>
            <a:r>
              <a:rPr lang="en-US" altLang="ja-JP" sz="2000" b="0" dirty="0" err="1">
                <a:latin typeface="Symbol" pitchFamily="18" charset="2"/>
                <a:ea typeface="Arial Unicode MS" pitchFamily="50" charset="-128"/>
                <a:cs typeface="Arial Unicode MS" pitchFamily="50" charset="-128"/>
              </a:rPr>
              <a:t>D</a:t>
            </a:r>
            <a:r>
              <a:rPr lang="en-US" altLang="ja-JP" sz="2000" b="0" dirty="0" err="1">
                <a:latin typeface="Arial" charset="0"/>
                <a:ea typeface="Arial Unicode MS" pitchFamily="50" charset="-128"/>
                <a:cs typeface="Arial Unicode MS" pitchFamily="50" charset="-128"/>
              </a:rPr>
              <a:t>d</a:t>
            </a:r>
            <a:r>
              <a:rPr lang="en-US" altLang="ja-JP" sz="2000" b="0" dirty="0">
                <a:latin typeface="Arial" charset="0"/>
                <a:ea typeface="Arial Unicode MS" pitchFamily="50" charset="-128"/>
                <a:cs typeface="Arial Unicode MS" pitchFamily="50" charset="-128"/>
              </a:rPr>
              <a:t> = </a:t>
            </a:r>
            <a:r>
              <a:rPr lang="en-US" altLang="ja-JP" sz="2000" b="0" dirty="0" smtClean="0">
                <a:latin typeface="Arial" charset="0"/>
                <a:ea typeface="Arial Unicode MS" pitchFamily="50" charset="-128"/>
                <a:cs typeface="Arial Unicode MS" pitchFamily="50" charset="-128"/>
              </a:rPr>
              <a:t>3 </a:t>
            </a:r>
            <a:r>
              <a:rPr lang="en-US" altLang="ja-JP" sz="2000" b="0" dirty="0">
                <a:latin typeface="Arial" charset="0"/>
                <a:ea typeface="Arial Unicode MS" pitchFamily="50" charset="-128"/>
                <a:cs typeface="Arial Unicode MS" pitchFamily="50" charset="-128"/>
              </a:rPr>
              <a:t>cm</a:t>
            </a:r>
          </a:p>
          <a:p>
            <a:pPr eaLnBrk="1" hangingPunct="1"/>
            <a:endParaRPr lang="en-US" altLang="ja-JP" baseline="30000" dirty="0">
              <a:latin typeface="Arial" charset="0"/>
              <a:cs typeface="Arial" charset="0"/>
            </a:endParaRPr>
          </a:p>
        </p:txBody>
      </p:sp>
      <p:pic>
        <p:nvPicPr>
          <p:cNvPr id="7176"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052513"/>
            <a:ext cx="1957388"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177" name="Text Box 19"/>
          <p:cNvSpPr txBox="1">
            <a:spLocks noChangeArrowheads="1"/>
          </p:cNvSpPr>
          <p:nvPr/>
        </p:nvSpPr>
        <p:spPr bwMode="auto">
          <a:xfrm>
            <a:off x="1763713" y="836613"/>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ＭＳ Ｐゴシック" pitchFamily="50" charset="-128"/>
              </a:defRPr>
            </a:lvl1pPr>
            <a:lvl2pPr marL="742950" indent="-285750" eaLnBrk="0" hangingPunct="0">
              <a:defRPr kumimoji="1" sz="2400" b="1">
                <a:solidFill>
                  <a:schemeClr val="tx1"/>
                </a:solidFill>
                <a:latin typeface="Times New Roman" pitchFamily="18" charset="0"/>
                <a:ea typeface="ＭＳ Ｐゴシック" pitchFamily="50" charset="-128"/>
              </a:defRPr>
            </a:lvl2pPr>
            <a:lvl3pPr marL="1143000" indent="-228600" eaLnBrk="0" hangingPunct="0">
              <a:defRPr kumimoji="1" sz="2400" b="1">
                <a:solidFill>
                  <a:schemeClr val="tx1"/>
                </a:solidFill>
                <a:latin typeface="Times New Roman" pitchFamily="18" charset="0"/>
                <a:ea typeface="ＭＳ Ｐゴシック" pitchFamily="50" charset="-128"/>
              </a:defRPr>
            </a:lvl3pPr>
            <a:lvl4pPr marL="1600200" indent="-228600" eaLnBrk="0" hangingPunct="0">
              <a:defRPr kumimoji="1" sz="2400" b="1">
                <a:solidFill>
                  <a:schemeClr val="tx1"/>
                </a:solidFill>
                <a:latin typeface="Times New Roman" pitchFamily="18" charset="0"/>
                <a:ea typeface="ＭＳ Ｐゴシック" pitchFamily="50" charset="-128"/>
              </a:defRPr>
            </a:lvl4pPr>
            <a:lvl5pPr marL="2057400" indent="-228600" eaLnBrk="0" hangingPunct="0">
              <a:defRPr kumimoji="1" sz="24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ＭＳ Ｐゴシック" pitchFamily="50" charset="-128"/>
              </a:defRPr>
            </a:lvl9pPr>
          </a:lstStyle>
          <a:p>
            <a:pPr eaLnBrk="1" hangingPunct="1"/>
            <a:r>
              <a:rPr lang="en-US" altLang="ja-JP" sz="2000">
                <a:latin typeface="Arial" charset="0"/>
                <a:ea typeface="Arial Unicode MS" pitchFamily="50" charset="-128"/>
                <a:cs typeface="Arial Unicode MS" pitchFamily="50" charset="-128"/>
              </a:rPr>
              <a:t>PET</a:t>
            </a:r>
            <a:endParaRPr lang="en-US" altLang="ja-JP" sz="2000" baseline="30000">
              <a:latin typeface="Arial" charset="0"/>
              <a:cs typeface="Arial" charset="0"/>
            </a:endParaRPr>
          </a:p>
        </p:txBody>
      </p:sp>
      <p:pic>
        <p:nvPicPr>
          <p:cNvPr id="7178"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478213"/>
            <a:ext cx="1957388"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179" name="Text Box 21"/>
          <p:cNvSpPr txBox="1">
            <a:spLocks noChangeArrowheads="1"/>
          </p:cNvSpPr>
          <p:nvPr/>
        </p:nvSpPr>
        <p:spPr bwMode="auto">
          <a:xfrm>
            <a:off x="1763713" y="3284538"/>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ＭＳ Ｐゴシック" pitchFamily="50" charset="-128"/>
              </a:defRPr>
            </a:lvl1pPr>
            <a:lvl2pPr marL="742950" indent="-285750" eaLnBrk="0" hangingPunct="0">
              <a:defRPr kumimoji="1" sz="2400" b="1">
                <a:solidFill>
                  <a:schemeClr val="tx1"/>
                </a:solidFill>
                <a:latin typeface="Times New Roman" pitchFamily="18" charset="0"/>
                <a:ea typeface="ＭＳ Ｐゴシック" pitchFamily="50" charset="-128"/>
              </a:defRPr>
            </a:lvl2pPr>
            <a:lvl3pPr marL="1143000" indent="-228600" eaLnBrk="0" hangingPunct="0">
              <a:defRPr kumimoji="1" sz="2400" b="1">
                <a:solidFill>
                  <a:schemeClr val="tx1"/>
                </a:solidFill>
                <a:latin typeface="Times New Roman" pitchFamily="18" charset="0"/>
                <a:ea typeface="ＭＳ Ｐゴシック" pitchFamily="50" charset="-128"/>
              </a:defRPr>
            </a:lvl3pPr>
            <a:lvl4pPr marL="1600200" indent="-228600" eaLnBrk="0" hangingPunct="0">
              <a:defRPr kumimoji="1" sz="2400" b="1">
                <a:solidFill>
                  <a:schemeClr val="tx1"/>
                </a:solidFill>
                <a:latin typeface="Times New Roman" pitchFamily="18" charset="0"/>
                <a:ea typeface="ＭＳ Ｐゴシック" pitchFamily="50" charset="-128"/>
              </a:defRPr>
            </a:lvl4pPr>
            <a:lvl5pPr marL="2057400" indent="-228600" eaLnBrk="0" hangingPunct="0">
              <a:defRPr kumimoji="1" sz="2400" b="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ＭＳ Ｐゴシック" pitchFamily="50" charset="-128"/>
              </a:defRPr>
            </a:lvl9pPr>
          </a:lstStyle>
          <a:p>
            <a:pPr eaLnBrk="1" hangingPunct="1"/>
            <a:r>
              <a:rPr lang="en-US" altLang="ja-JP" sz="2000">
                <a:latin typeface="Arial" charset="0"/>
                <a:ea typeface="Arial Unicode MS" pitchFamily="50" charset="-128"/>
                <a:cs typeface="Arial Unicode MS" pitchFamily="50" charset="-128"/>
              </a:rPr>
              <a:t>TOF-PET</a:t>
            </a:r>
            <a:endParaRPr lang="en-US" altLang="ja-JP" sz="2000" baseline="30000">
              <a:latin typeface="Arial" charset="0"/>
              <a:cs typeface="Arial" charset="0"/>
            </a:endParaRPr>
          </a:p>
        </p:txBody>
      </p:sp>
      <p:pic>
        <p:nvPicPr>
          <p:cNvPr id="7180" name="Picture 25"/>
          <p:cNvPicPr>
            <a:picLocks noChangeAspect="1" noChangeArrowheads="1"/>
          </p:cNvPicPr>
          <p:nvPr/>
        </p:nvPicPr>
        <p:blipFill>
          <a:blip r:embed="rId6">
            <a:extLst>
              <a:ext uri="{28A0092B-C50C-407E-A947-70E740481C1C}">
                <a14:useLocalDpi xmlns:a14="http://schemas.microsoft.com/office/drawing/2010/main" val="0"/>
              </a:ext>
            </a:extLst>
          </a:blip>
          <a:srcRect l="19125" t="21497" r="18704" b="18756"/>
          <a:stretch>
            <a:fillRect/>
          </a:stretch>
        </p:blipFill>
        <p:spPr bwMode="auto">
          <a:xfrm>
            <a:off x="2916238" y="1125538"/>
            <a:ext cx="18732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181"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2138" y="3860800"/>
            <a:ext cx="1349375"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182" name="Freeform 16"/>
          <p:cNvSpPr>
            <a:spLocks/>
          </p:cNvSpPr>
          <p:nvPr/>
        </p:nvSpPr>
        <p:spPr bwMode="auto">
          <a:xfrm>
            <a:off x="107950" y="908050"/>
            <a:ext cx="4968875" cy="2303463"/>
          </a:xfrm>
          <a:custGeom>
            <a:avLst/>
            <a:gdLst>
              <a:gd name="T0" fmla="*/ 0 w 3130"/>
              <a:gd name="T1" fmla="*/ 2147483647 h 1451"/>
              <a:gd name="T2" fmla="*/ 2147483647 w 3130"/>
              <a:gd name="T3" fmla="*/ 2147483647 h 1451"/>
              <a:gd name="T4" fmla="*/ 2147483647 w 3130"/>
              <a:gd name="T5" fmla="*/ 0 h 1451"/>
              <a:gd name="T6" fmla="*/ 0 60000 65536"/>
              <a:gd name="T7" fmla="*/ 0 60000 65536"/>
              <a:gd name="T8" fmla="*/ 0 60000 65536"/>
              <a:gd name="T9" fmla="*/ 0 w 3130"/>
              <a:gd name="T10" fmla="*/ 0 h 1451"/>
              <a:gd name="T11" fmla="*/ 3130 w 3130"/>
              <a:gd name="T12" fmla="*/ 1451 h 1451"/>
            </a:gdLst>
            <a:ahLst/>
            <a:cxnLst>
              <a:cxn ang="T6">
                <a:pos x="T0" y="T1"/>
              </a:cxn>
              <a:cxn ang="T7">
                <a:pos x="T2" y="T3"/>
              </a:cxn>
              <a:cxn ang="T8">
                <a:pos x="T4" y="T5"/>
              </a:cxn>
            </a:cxnLst>
            <a:rect l="T9" t="T10" r="T11" b="T12"/>
            <a:pathLst>
              <a:path w="3130" h="1451">
                <a:moveTo>
                  <a:pt x="0" y="1451"/>
                </a:moveTo>
                <a:lnTo>
                  <a:pt x="3130" y="1451"/>
                </a:lnTo>
                <a:lnTo>
                  <a:pt x="3130" y="0"/>
                </a:lnTo>
              </a:path>
            </a:pathLst>
          </a:custGeom>
          <a:noFill/>
          <a:ln w="9525" cap="flat">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 name="Rectangle 2"/>
          <p:cNvSpPr/>
          <p:nvPr/>
        </p:nvSpPr>
        <p:spPr>
          <a:xfrm>
            <a:off x="5640008" y="5715000"/>
            <a:ext cx="3032883" cy="523220"/>
          </a:xfrm>
          <a:prstGeom prst="rect">
            <a:avLst/>
          </a:prstGeom>
        </p:spPr>
        <p:txBody>
          <a:bodyPr wrap="none">
            <a:spAutoFit/>
          </a:bodyPr>
          <a:lstStyle/>
          <a:p>
            <a:r>
              <a:rPr lang="en-US" sz="1400" dirty="0"/>
              <a:t>@ </a:t>
            </a:r>
            <a:r>
              <a:rPr lang="en-US" sz="1400" dirty="0" smtClean="0"/>
              <a:t>VCI</a:t>
            </a:r>
          </a:p>
          <a:p>
            <a:r>
              <a:rPr lang="en-US" sz="1400" dirty="0" smtClean="0"/>
              <a:t>K</a:t>
            </a:r>
            <a:r>
              <a:rPr lang="en-US" sz="1400" dirty="0"/>
              <a:t>. </a:t>
            </a:r>
            <a:r>
              <a:rPr lang="en-US" sz="1400" dirty="0" smtClean="0"/>
              <a:t>Yamamoto 2012 IEEE NSS-MIC</a:t>
            </a:r>
          </a:p>
        </p:txBody>
      </p:sp>
      <p:sp>
        <p:nvSpPr>
          <p:cNvPr id="5" name="Footer Placeholder 4"/>
          <p:cNvSpPr>
            <a:spLocks noGrp="1"/>
          </p:cNvSpPr>
          <p:nvPr>
            <p:ph type="ftr" sz="quarter" idx="10"/>
          </p:nvPr>
        </p:nvSpPr>
        <p:spPr/>
        <p:txBody>
          <a:bodyPr/>
          <a:lstStyle/>
          <a:p>
            <a:pPr>
              <a:defRPr/>
            </a:pPr>
            <a:r>
              <a:rPr lang="en-US" altLang="ja-JP" smtClean="0"/>
              <a:t>Hartmut F.-W. Sadrozinski: UFSD DPF UCSC Aug 2013</a:t>
            </a:r>
            <a:endParaRPr lang="en-US" altLang="ja-JP" dirty="0"/>
          </a:p>
        </p:txBody>
      </p:sp>
      <p:sp>
        <p:nvSpPr>
          <p:cNvPr id="4" name="Slide Number Placeholder 3"/>
          <p:cNvSpPr>
            <a:spLocks noGrp="1"/>
          </p:cNvSpPr>
          <p:nvPr>
            <p:ph type="sldNum" sz="quarter" idx="11"/>
          </p:nvPr>
        </p:nvSpPr>
        <p:spPr/>
        <p:txBody>
          <a:bodyPr/>
          <a:lstStyle/>
          <a:p>
            <a:pPr>
              <a:defRPr/>
            </a:pPr>
            <a:fld id="{AFFF6205-2CEC-40D3-9613-DD21CA59AF2B}" type="slidenum">
              <a:rPr lang="ja-JP" altLang="en-US" smtClean="0"/>
              <a:pPr>
                <a:defRPr/>
              </a:pPr>
              <a:t>28</a:t>
            </a:fld>
            <a:endParaRPr lang="en-US" altLang="ja-JP" dirty="0"/>
          </a:p>
        </p:txBody>
      </p:sp>
      <p:pic>
        <p:nvPicPr>
          <p:cNvPr id="18" name="図 4" descr="copy.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02423" y="6400800"/>
            <a:ext cx="2744787"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126071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81A8F4D-9F11-4C3F-B199-E4FED77FDE2E}" type="slidenum">
              <a:rPr lang="en-US" smtClean="0"/>
              <a:pPr>
                <a:defRPr/>
              </a:pPr>
              <a:t>29</a:t>
            </a:fld>
            <a:endParaRPr lang="en-US" dirty="0"/>
          </a:p>
        </p:txBody>
      </p:sp>
      <p:sp>
        <p:nvSpPr>
          <p:cNvPr id="8" name="Rectangle 7"/>
          <p:cNvSpPr/>
          <p:nvPr/>
        </p:nvSpPr>
        <p:spPr>
          <a:xfrm>
            <a:off x="147741" y="2492276"/>
            <a:ext cx="4203604" cy="2308324"/>
          </a:xfrm>
          <a:prstGeom prst="rect">
            <a:avLst/>
          </a:prstGeom>
        </p:spPr>
        <p:txBody>
          <a:bodyPr wrap="square">
            <a:spAutoFit/>
          </a:bodyPr>
          <a:lstStyle/>
          <a:p>
            <a:pPr marL="342900" indent="-342900" algn="l">
              <a:buFont typeface="+mj-lt"/>
              <a:buAutoNum type="arabicPeriod"/>
            </a:pPr>
            <a:r>
              <a:rPr lang="en-US" sz="1600" dirty="0" smtClean="0"/>
              <a:t>For </a:t>
            </a:r>
            <a:r>
              <a:rPr lang="en-US" sz="1600" dirty="0"/>
              <a:t>a given acquisition time and dose to the patient, </a:t>
            </a:r>
            <a:r>
              <a:rPr lang="en-US" sz="1600" dirty="0" smtClean="0"/>
              <a:t>TOF can provide </a:t>
            </a:r>
            <a:r>
              <a:rPr lang="en-US" sz="1600" dirty="0"/>
              <a:t>better image </a:t>
            </a:r>
            <a:r>
              <a:rPr lang="en-US" sz="1600" dirty="0" smtClean="0"/>
              <a:t>quality and </a:t>
            </a:r>
            <a:r>
              <a:rPr lang="en-US" sz="1600" dirty="0"/>
              <a:t>improved lesion </a:t>
            </a:r>
            <a:r>
              <a:rPr lang="en-US" sz="1600" dirty="0" smtClean="0"/>
              <a:t>detection.</a:t>
            </a:r>
          </a:p>
          <a:p>
            <a:pPr algn="l"/>
            <a:r>
              <a:rPr lang="en-US" sz="1600" dirty="0" smtClean="0"/>
              <a:t>		OR</a:t>
            </a:r>
            <a:endParaRPr lang="en-US" sz="1600" dirty="0"/>
          </a:p>
          <a:p>
            <a:pPr marL="342900" indent="-342900" algn="l">
              <a:buFont typeface="+mj-lt"/>
              <a:buAutoNum type="arabicPeriod" startAt="2"/>
            </a:pPr>
            <a:r>
              <a:rPr lang="en-US" sz="1600" dirty="0" smtClean="0"/>
              <a:t>with TOF the </a:t>
            </a:r>
            <a:r>
              <a:rPr lang="en-US" sz="1600" dirty="0"/>
              <a:t>scan time </a:t>
            </a:r>
            <a:r>
              <a:rPr lang="en-US" sz="1600" dirty="0" smtClean="0"/>
              <a:t>and dose can </a:t>
            </a:r>
            <a:r>
              <a:rPr lang="en-US" sz="1600" dirty="0"/>
              <a:t>be </a:t>
            </a:r>
            <a:r>
              <a:rPr lang="en-US" sz="1600" dirty="0" smtClean="0"/>
              <a:t>reduced while keeping </a:t>
            </a:r>
            <a:r>
              <a:rPr lang="en-US" sz="1600" dirty="0"/>
              <a:t>the </a:t>
            </a:r>
            <a:r>
              <a:rPr lang="en-US" sz="1600" dirty="0" smtClean="0"/>
              <a:t>same image </a:t>
            </a:r>
            <a:r>
              <a:rPr lang="en-US" sz="1600" dirty="0"/>
              <a:t>quality </a:t>
            </a:r>
            <a:r>
              <a:rPr lang="en-US" sz="1600" dirty="0" smtClean="0"/>
              <a:t>( </a:t>
            </a:r>
            <a:r>
              <a:rPr lang="en-US" sz="1600" dirty="0"/>
              <a:t>better clinical workflow and </a:t>
            </a:r>
            <a:r>
              <a:rPr lang="en-US" sz="1600" dirty="0" smtClean="0"/>
              <a:t>added comfort </a:t>
            </a:r>
            <a:r>
              <a:rPr lang="en-US" sz="1600" dirty="0"/>
              <a:t>for the </a:t>
            </a:r>
            <a:r>
              <a:rPr lang="en-US" sz="1600" dirty="0" smtClean="0"/>
              <a:t>patient).</a:t>
            </a:r>
          </a:p>
        </p:txBody>
      </p:sp>
      <p:graphicFrame>
        <p:nvGraphicFramePr>
          <p:cNvPr id="14" name="Object 13"/>
          <p:cNvGraphicFramePr>
            <a:graphicFrameLocks noChangeAspect="1"/>
          </p:cNvGraphicFramePr>
          <p:nvPr>
            <p:extLst>
              <p:ext uri="{D42A27DB-BD31-4B8C-83A1-F6EECF244321}">
                <p14:modId xmlns:p14="http://schemas.microsoft.com/office/powerpoint/2010/main" val="898359577"/>
              </p:ext>
            </p:extLst>
          </p:nvPr>
        </p:nvGraphicFramePr>
        <p:xfrm>
          <a:off x="5822950" y="838200"/>
          <a:ext cx="1629747" cy="457200"/>
        </p:xfrm>
        <a:graphic>
          <a:graphicData uri="http://schemas.openxmlformats.org/presentationml/2006/ole">
            <mc:AlternateContent xmlns:mc="http://schemas.openxmlformats.org/markup-compatibility/2006">
              <mc:Choice xmlns:v="urn:schemas-microsoft-com:vml" Requires="v">
                <p:oleObj spid="_x0000_s12341" name="Equation" r:id="rId3" imgW="812520" imgH="228600" progId="Equation.3">
                  <p:embed/>
                </p:oleObj>
              </mc:Choice>
              <mc:Fallback>
                <p:oleObj name="Equation" r:id="rId3" imgW="812520" imgH="228600" progId="Equation.3">
                  <p:embed/>
                  <p:pic>
                    <p:nvPicPr>
                      <p:cNvPr id="0" name=""/>
                      <p:cNvPicPr/>
                      <p:nvPr/>
                    </p:nvPicPr>
                    <p:blipFill>
                      <a:blip r:embed="rId4"/>
                      <a:stretch>
                        <a:fillRect/>
                      </a:stretch>
                    </p:blipFill>
                    <p:spPr>
                      <a:xfrm>
                        <a:off x="5822950" y="838200"/>
                        <a:ext cx="1629747" cy="4572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8164896"/>
              </p:ext>
            </p:extLst>
          </p:nvPr>
        </p:nvGraphicFramePr>
        <p:xfrm>
          <a:off x="5334000" y="1340979"/>
          <a:ext cx="2184590" cy="624169"/>
        </p:xfrm>
        <a:graphic>
          <a:graphicData uri="http://schemas.openxmlformats.org/presentationml/2006/ole">
            <mc:AlternateContent xmlns:mc="http://schemas.openxmlformats.org/markup-compatibility/2006">
              <mc:Choice xmlns:v="urn:schemas-microsoft-com:vml" Requires="v">
                <p:oleObj spid="_x0000_s12342" name="Equation" r:id="rId5" imgW="1688760" imgH="482400" progId="Equation.3">
                  <p:embed/>
                </p:oleObj>
              </mc:Choice>
              <mc:Fallback>
                <p:oleObj name="Equation" r:id="rId5" imgW="1688760" imgH="482400" progId="Equation.3">
                  <p:embed/>
                  <p:pic>
                    <p:nvPicPr>
                      <p:cNvPr id="0" name=""/>
                      <p:cNvPicPr/>
                      <p:nvPr/>
                    </p:nvPicPr>
                    <p:blipFill>
                      <a:blip r:embed="rId6"/>
                      <a:stretch>
                        <a:fillRect/>
                      </a:stretch>
                    </p:blipFill>
                    <p:spPr>
                      <a:xfrm>
                        <a:off x="5334000" y="1340979"/>
                        <a:ext cx="2184590" cy="624169"/>
                      </a:xfrm>
                      <a:prstGeom prst="rect">
                        <a:avLst/>
                      </a:prstGeom>
                    </p:spPr>
                  </p:pic>
                </p:oleObj>
              </mc:Fallback>
            </mc:AlternateContent>
          </a:graphicData>
        </a:graphic>
      </p:graphicFrame>
      <p:sp>
        <p:nvSpPr>
          <p:cNvPr id="4" name="Rectangle 3"/>
          <p:cNvSpPr/>
          <p:nvPr/>
        </p:nvSpPr>
        <p:spPr>
          <a:xfrm>
            <a:off x="1066800" y="76200"/>
            <a:ext cx="6705600" cy="523220"/>
          </a:xfrm>
          <a:prstGeom prst="rect">
            <a:avLst/>
          </a:prstGeom>
          <a:solidFill>
            <a:schemeClr val="accent2">
              <a:lumMod val="60000"/>
              <a:lumOff val="40000"/>
            </a:schemeClr>
          </a:solidFill>
        </p:spPr>
        <p:txBody>
          <a:bodyPr wrap="square">
            <a:spAutoFit/>
          </a:bodyPr>
          <a:lstStyle/>
          <a:p>
            <a:pPr lvl="0"/>
            <a:r>
              <a:rPr lang="en-US" sz="2800" b="1" dirty="0" err="1" smtClean="0">
                <a:solidFill>
                  <a:srgbClr val="00007D"/>
                </a:solidFill>
                <a:latin typeface="Arial"/>
              </a:rPr>
              <a:t>ToF</a:t>
            </a:r>
            <a:r>
              <a:rPr lang="en-US" sz="2800" b="1" dirty="0" smtClean="0">
                <a:solidFill>
                  <a:srgbClr val="00007D"/>
                </a:solidFill>
                <a:latin typeface="Arial"/>
              </a:rPr>
              <a:t> – PET SNR Improvement</a:t>
            </a:r>
            <a:endParaRPr lang="en-US" sz="2800" b="1" dirty="0">
              <a:solidFill>
                <a:srgbClr val="002060"/>
              </a:solidFill>
              <a:effectLst>
                <a:outerShdw blurRad="38100" dist="38100" dir="2700000" algn="tl">
                  <a:srgbClr val="000000">
                    <a:alpha val="43137"/>
                  </a:srgbClr>
                </a:outerShdw>
              </a:effectLst>
            </a:endParaRPr>
          </a:p>
        </p:txBody>
      </p:sp>
      <p:pic>
        <p:nvPicPr>
          <p:cNvPr id="62535" name="Picture 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7923" y="2743200"/>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4620512" y="5639500"/>
            <a:ext cx="4385111" cy="276999"/>
          </a:xfrm>
          <a:prstGeom prst="rect">
            <a:avLst/>
          </a:prstGeom>
        </p:spPr>
        <p:txBody>
          <a:bodyPr wrap="none">
            <a:spAutoFit/>
          </a:bodyPr>
          <a:lstStyle/>
          <a:p>
            <a:r>
              <a:rPr lang="en-US" sz="1200" dirty="0" smtClean="0"/>
              <a:t>M. Conti, Eur. J. </a:t>
            </a:r>
            <a:r>
              <a:rPr lang="en-US" sz="1200" dirty="0" err="1" smtClean="0"/>
              <a:t>Nucl</a:t>
            </a:r>
            <a:r>
              <a:rPr lang="en-US" sz="1200" dirty="0" smtClean="0"/>
              <a:t>. Med. </a:t>
            </a:r>
            <a:r>
              <a:rPr lang="en-US" sz="1200" dirty="0" err="1" smtClean="0"/>
              <a:t>MoI</a:t>
            </a:r>
            <a:r>
              <a:rPr lang="en-US" sz="1200" dirty="0" smtClean="0"/>
              <a:t> Imaging (2011) 38:1147-1157</a:t>
            </a:r>
            <a:endParaRPr lang="en-US" sz="1200" dirty="0"/>
          </a:p>
        </p:txBody>
      </p:sp>
      <p:sp>
        <p:nvSpPr>
          <p:cNvPr id="6" name="Rectangle 5"/>
          <p:cNvSpPr/>
          <p:nvPr/>
        </p:nvSpPr>
        <p:spPr>
          <a:xfrm>
            <a:off x="152400" y="914400"/>
            <a:ext cx="6400799" cy="1477328"/>
          </a:xfrm>
          <a:prstGeom prst="rect">
            <a:avLst/>
          </a:prstGeom>
        </p:spPr>
        <p:txBody>
          <a:bodyPr wrap="square">
            <a:spAutoFit/>
          </a:bodyPr>
          <a:lstStyle/>
          <a:p>
            <a:pPr lvl="0" algn="l"/>
            <a:r>
              <a:rPr lang="en-US" dirty="0">
                <a:solidFill>
                  <a:schemeClr val="accent4"/>
                </a:solidFill>
                <a:latin typeface="Arial"/>
              </a:rPr>
              <a:t>The </a:t>
            </a:r>
            <a:r>
              <a:rPr lang="en-US" dirty="0" smtClean="0">
                <a:solidFill>
                  <a:schemeClr val="accent4"/>
                </a:solidFill>
                <a:latin typeface="Arial"/>
              </a:rPr>
              <a:t>improved </a:t>
            </a:r>
            <a:r>
              <a:rPr lang="en-US" dirty="0">
                <a:solidFill>
                  <a:schemeClr val="accent4"/>
                </a:solidFill>
                <a:latin typeface="Arial"/>
              </a:rPr>
              <a:t>source localization </a:t>
            </a:r>
            <a:r>
              <a:rPr lang="en-US" dirty="0" smtClean="0">
                <a:solidFill>
                  <a:schemeClr val="accent4"/>
                </a:solidFill>
                <a:latin typeface="Arial"/>
              </a:rPr>
              <a:t>due to timing</a:t>
            </a:r>
          </a:p>
          <a:p>
            <a:pPr lvl="0" algn="l"/>
            <a:endParaRPr lang="en-US" dirty="0" smtClean="0">
              <a:solidFill>
                <a:schemeClr val="accent4"/>
              </a:solidFill>
              <a:latin typeface="Arial"/>
            </a:endParaRPr>
          </a:p>
          <a:p>
            <a:pPr lvl="0" algn="l"/>
            <a:r>
              <a:rPr lang="en-US" dirty="0" smtClean="0">
                <a:solidFill>
                  <a:schemeClr val="accent4"/>
                </a:solidFill>
                <a:latin typeface="Arial"/>
              </a:rPr>
              <a:t>leads to an improvement in signal-to-noise</a:t>
            </a:r>
          </a:p>
          <a:p>
            <a:pPr lvl="0" algn="l"/>
            <a:endParaRPr lang="en-US" dirty="0" smtClean="0">
              <a:solidFill>
                <a:schemeClr val="accent4"/>
              </a:solidFill>
              <a:latin typeface="Arial"/>
            </a:endParaRPr>
          </a:p>
          <a:p>
            <a:pPr lvl="0" algn="l"/>
            <a:r>
              <a:rPr lang="en-US" dirty="0" smtClean="0">
                <a:solidFill>
                  <a:schemeClr val="accent4"/>
                </a:solidFill>
                <a:latin typeface="Arial"/>
              </a:rPr>
              <a:t>and an increase in Noise Equivalent Count NEC </a:t>
            </a:r>
            <a:endParaRPr lang="en-US" dirty="0">
              <a:solidFill>
                <a:schemeClr val="accent4"/>
              </a:solidFill>
              <a:effectLst>
                <a:outerShdw blurRad="38100" dist="38100" dir="2700000" algn="tl">
                  <a:srgbClr val="000000">
                    <a:alpha val="43137"/>
                  </a:srgbClr>
                </a:outerShdw>
              </a:effectLst>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913914912"/>
              </p:ext>
            </p:extLst>
          </p:nvPr>
        </p:nvGraphicFramePr>
        <p:xfrm>
          <a:off x="5486400" y="1981200"/>
          <a:ext cx="1498041" cy="599458"/>
        </p:xfrm>
        <a:graphic>
          <a:graphicData uri="http://schemas.openxmlformats.org/presentationml/2006/ole">
            <mc:AlternateContent xmlns:mc="http://schemas.openxmlformats.org/markup-compatibility/2006">
              <mc:Choice xmlns:v="urn:schemas-microsoft-com:vml" Requires="v">
                <p:oleObj spid="_x0000_s12343" name="Equation" r:id="rId8" imgW="1079280" imgH="431640" progId="Equation.3">
                  <p:embed/>
                </p:oleObj>
              </mc:Choice>
              <mc:Fallback>
                <p:oleObj name="Equation" r:id="rId8" imgW="107928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0" y="1981200"/>
                        <a:ext cx="1498041" cy="599458"/>
                      </a:xfrm>
                      <a:prstGeom prst="rect">
                        <a:avLst/>
                      </a:prstGeom>
                      <a:noFill/>
                      <a:ln>
                        <a:noFill/>
                      </a:ln>
                      <a:extLst/>
                    </p:spPr>
                  </p:pic>
                </p:oleObj>
              </mc:Fallback>
            </mc:AlternateContent>
          </a:graphicData>
        </a:graphic>
      </p:graphicFrame>
      <p:sp>
        <p:nvSpPr>
          <p:cNvPr id="5" name="Footer Placeholder 4"/>
          <p:cNvSpPr>
            <a:spLocks noGrp="1"/>
          </p:cNvSpPr>
          <p:nvPr>
            <p:ph type="ftr" sz="quarter" idx="10"/>
          </p:nvPr>
        </p:nvSpPr>
        <p:spPr/>
        <p:txBody>
          <a:bodyPr/>
          <a:lstStyle/>
          <a:p>
            <a:pPr>
              <a:defRPr/>
            </a:pPr>
            <a:r>
              <a:rPr lang="en-US" smtClean="0"/>
              <a:t>Hartmut F.-W. Sadrozinski: UFSD SCIPP 2013</a:t>
            </a:r>
            <a:endParaRPr lang="en-US" dirty="0"/>
          </a:p>
        </p:txBody>
      </p:sp>
      <p:pic>
        <p:nvPicPr>
          <p:cNvPr id="12" name="Picture 2" descr="C:\Users\Hartmut\Documents\UFSD\4DProposal\UFSF_Material\Pages from Proposal-SEP-210086785.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50775" t="10990" r="17188" b="75157"/>
          <a:stretch/>
        </p:blipFill>
        <p:spPr bwMode="auto">
          <a:xfrm>
            <a:off x="314639" y="4919826"/>
            <a:ext cx="2809561" cy="171909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7391400" y="3059668"/>
            <a:ext cx="0" cy="196953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5791200" y="3059668"/>
            <a:ext cx="0" cy="196953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5792716" y="2895600"/>
            <a:ext cx="1606530" cy="830997"/>
          </a:xfrm>
          <a:prstGeom prst="rect">
            <a:avLst/>
          </a:prstGeom>
          <a:noFill/>
        </p:spPr>
        <p:txBody>
          <a:bodyPr wrap="none" rtlCol="0">
            <a:spAutoFit/>
          </a:bodyPr>
          <a:lstStyle/>
          <a:p>
            <a:r>
              <a:rPr lang="en-US" sz="1600" dirty="0" smtClean="0">
                <a:solidFill>
                  <a:srgbClr val="FF0000"/>
                </a:solidFill>
              </a:rPr>
              <a:t>600 </a:t>
            </a:r>
            <a:r>
              <a:rPr lang="en-US" sz="1600" dirty="0" err="1" smtClean="0">
                <a:solidFill>
                  <a:srgbClr val="FF0000"/>
                </a:solidFill>
              </a:rPr>
              <a:t>ps</a:t>
            </a:r>
            <a:r>
              <a:rPr lang="en-US" sz="1600" dirty="0" smtClean="0">
                <a:solidFill>
                  <a:srgbClr val="FF0000"/>
                </a:solidFill>
              </a:rPr>
              <a:t> -&gt; 30 </a:t>
            </a:r>
            <a:r>
              <a:rPr lang="en-US" sz="1600" dirty="0" err="1" smtClean="0">
                <a:solidFill>
                  <a:srgbClr val="FF0000"/>
                </a:solidFill>
              </a:rPr>
              <a:t>ps</a:t>
            </a:r>
            <a:endParaRPr lang="en-US" sz="1600" dirty="0" smtClean="0">
              <a:solidFill>
                <a:srgbClr val="FF0000"/>
              </a:solidFill>
            </a:endParaRPr>
          </a:p>
          <a:p>
            <a:r>
              <a:rPr lang="en-US" sz="1600" dirty="0" smtClean="0">
                <a:solidFill>
                  <a:srgbClr val="FF0000"/>
                </a:solidFill>
              </a:rPr>
              <a:t>20x </a:t>
            </a:r>
          </a:p>
          <a:p>
            <a:r>
              <a:rPr lang="en-US" sz="1600" dirty="0" smtClean="0">
                <a:solidFill>
                  <a:srgbClr val="FF0000"/>
                </a:solidFill>
              </a:rPr>
              <a:t>Dose reduction</a:t>
            </a:r>
            <a:endParaRPr lang="en-US" sz="1600" dirty="0">
              <a:solidFill>
                <a:srgbClr val="FF0000"/>
              </a:solidFill>
            </a:endParaRPr>
          </a:p>
        </p:txBody>
      </p:sp>
      <p:cxnSp>
        <p:nvCxnSpPr>
          <p:cNvPr id="20" name="Straight Arrow Connector 19"/>
          <p:cNvCxnSpPr/>
          <p:nvPr/>
        </p:nvCxnSpPr>
        <p:spPr bwMode="auto">
          <a:xfrm flipH="1" flipV="1">
            <a:off x="5791200" y="4003417"/>
            <a:ext cx="1524000" cy="41017"/>
          </a:xfrm>
          <a:prstGeom prst="straightConnector1">
            <a:avLst/>
          </a:prstGeom>
          <a:solidFill>
            <a:schemeClr val="accent1"/>
          </a:solidFill>
          <a:ln w="25400" cap="flat" cmpd="sng" algn="ctr">
            <a:solidFill>
              <a:srgbClr val="FF0066"/>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tangle 22"/>
          <p:cNvSpPr/>
          <p:nvPr/>
        </p:nvSpPr>
        <p:spPr>
          <a:xfrm>
            <a:off x="3206633" y="6161523"/>
            <a:ext cx="5861167" cy="369332"/>
          </a:xfrm>
          <a:prstGeom prst="rect">
            <a:avLst/>
          </a:prstGeom>
          <a:solidFill>
            <a:schemeClr val="accent2">
              <a:lumMod val="60000"/>
              <a:lumOff val="40000"/>
            </a:schemeClr>
          </a:solidFill>
        </p:spPr>
        <p:txBody>
          <a:bodyPr wrap="square">
            <a:spAutoFit/>
          </a:bodyPr>
          <a:lstStyle/>
          <a:p>
            <a:pPr lvl="0"/>
            <a:r>
              <a:rPr lang="en-US" b="1" dirty="0" smtClean="0">
                <a:solidFill>
                  <a:srgbClr val="00007D"/>
                </a:solidFill>
                <a:latin typeface="Arial"/>
              </a:rPr>
              <a:t>Photon Timing improvement is a major R&amp;D Field</a:t>
            </a:r>
            <a:endParaRPr lang="en-US"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2404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2"/>
                </a:solidFill>
              </a:rPr>
              <a:t>“4D</a:t>
            </a:r>
            <a:r>
              <a:rPr lang="en-US" dirty="0" smtClean="0">
                <a:solidFill>
                  <a:schemeClr val="tx2"/>
                </a:solidFill>
              </a:rPr>
              <a:t>”</a:t>
            </a:r>
            <a:endParaRPr lang="en-US" dirty="0"/>
          </a:p>
        </p:txBody>
      </p:sp>
      <p:sp>
        <p:nvSpPr>
          <p:cNvPr id="49157" name="Rectangle 5"/>
          <p:cNvSpPr>
            <a:spLocks noChangeArrowheads="1"/>
          </p:cNvSpPr>
          <p:nvPr/>
        </p:nvSpPr>
        <p:spPr bwMode="auto">
          <a:xfrm>
            <a:off x="96838" y="838200"/>
            <a:ext cx="9047162" cy="52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2400" b="1" dirty="0">
                <a:solidFill>
                  <a:schemeClr val="tx2"/>
                </a:solidFill>
                <a:cs typeface="Arial" pitchFamily="34" charset="0"/>
              </a:rPr>
              <a:t>We “just” need 3 items:</a:t>
            </a:r>
          </a:p>
          <a:p>
            <a:pPr marL="1428750" lvl="2" indent="-514350" algn="l">
              <a:buFont typeface="+mj-lt"/>
              <a:buAutoNum type="romanUcPeriod"/>
            </a:pPr>
            <a:r>
              <a:rPr lang="en-US" sz="2000" b="1" dirty="0">
                <a:solidFill>
                  <a:schemeClr val="tx2"/>
                </a:solidFill>
                <a:cs typeface="Arial" pitchFamily="34" charset="0"/>
              </a:rPr>
              <a:t>Charge Multiplication</a:t>
            </a:r>
          </a:p>
          <a:p>
            <a:pPr marL="1428750" lvl="2" indent="-514350" algn="l">
              <a:buFont typeface="+mj-lt"/>
              <a:buAutoNum type="romanUcPeriod"/>
            </a:pPr>
            <a:r>
              <a:rPr lang="en-US" sz="2000" b="1" dirty="0">
                <a:solidFill>
                  <a:schemeClr val="tx2"/>
                </a:solidFill>
                <a:cs typeface="Arial" pitchFamily="34" charset="0"/>
              </a:rPr>
              <a:t>Thin segmented sensors</a:t>
            </a:r>
          </a:p>
          <a:p>
            <a:pPr marL="1428750" lvl="2" indent="-514350" algn="l">
              <a:buFont typeface="+mj-lt"/>
              <a:buAutoNum type="romanUcPeriod"/>
            </a:pPr>
            <a:r>
              <a:rPr lang="en-US" sz="2000" b="1" dirty="0">
                <a:solidFill>
                  <a:schemeClr val="tx2"/>
                </a:solidFill>
                <a:cs typeface="Arial" pitchFamily="34" charset="0"/>
              </a:rPr>
              <a:t>Fast </a:t>
            </a:r>
            <a:r>
              <a:rPr lang="en-US" sz="2000" b="1" dirty="0" smtClean="0">
                <a:solidFill>
                  <a:schemeClr val="tx2"/>
                </a:solidFill>
                <a:cs typeface="Arial" pitchFamily="34" charset="0"/>
              </a:rPr>
              <a:t>readout</a:t>
            </a:r>
          </a:p>
          <a:p>
            <a:pPr lvl="2" algn="l"/>
            <a:endParaRPr lang="en-US" sz="2000" b="1" dirty="0" smtClean="0">
              <a:solidFill>
                <a:schemeClr val="tx2"/>
              </a:solidFill>
              <a:cs typeface="Arial" pitchFamily="34" charset="0"/>
            </a:endParaRPr>
          </a:p>
          <a:p>
            <a:pPr algn="l"/>
            <a:r>
              <a:rPr lang="en-US" sz="2400" b="1" dirty="0" smtClean="0">
                <a:solidFill>
                  <a:schemeClr val="tx2"/>
                </a:solidFill>
              </a:rPr>
              <a:t>2 </a:t>
            </a:r>
            <a:r>
              <a:rPr lang="en-US" sz="2400" b="1" dirty="0">
                <a:solidFill>
                  <a:schemeClr val="tx2"/>
                </a:solidFill>
              </a:rPr>
              <a:t>questions need to be addressed for </a:t>
            </a:r>
            <a:r>
              <a:rPr lang="en-US" sz="2400" b="1" dirty="0" smtClean="0">
                <a:solidFill>
                  <a:schemeClr val="tx2"/>
                </a:solidFill>
              </a:rPr>
              <a:t>UFSD</a:t>
            </a:r>
            <a:r>
              <a:rPr lang="en-US" sz="2400" dirty="0" smtClean="0">
                <a:solidFill>
                  <a:schemeClr val="tx2"/>
                </a:solidFill>
              </a:rPr>
              <a:t>:</a:t>
            </a:r>
            <a:endParaRPr lang="en-US" sz="2400" dirty="0">
              <a:solidFill>
                <a:schemeClr val="tx2"/>
              </a:solidFill>
            </a:endParaRPr>
          </a:p>
          <a:p>
            <a:pPr algn="l">
              <a:buFontTx/>
              <a:buChar char="•"/>
            </a:pPr>
            <a:r>
              <a:rPr lang="en-US" sz="2400" dirty="0">
                <a:solidFill>
                  <a:schemeClr val="tx2"/>
                </a:solidFill>
              </a:rPr>
              <a:t>   can they work: </a:t>
            </a:r>
            <a:r>
              <a:rPr lang="en-US" sz="2000" dirty="0">
                <a:solidFill>
                  <a:schemeClr val="tx2"/>
                </a:solidFill>
              </a:rPr>
              <a:t>signal, capacitance, collection time vs. thickness </a:t>
            </a:r>
          </a:p>
          <a:p>
            <a:pPr algn="l">
              <a:buFontTx/>
              <a:buChar char="•"/>
            </a:pPr>
            <a:r>
              <a:rPr lang="en-US" sz="2400" dirty="0">
                <a:solidFill>
                  <a:schemeClr val="tx2"/>
                </a:solidFill>
              </a:rPr>
              <a:t>   will they work: </a:t>
            </a:r>
            <a:r>
              <a:rPr lang="en-US" sz="2000" dirty="0">
                <a:solidFill>
                  <a:schemeClr val="tx2"/>
                </a:solidFill>
              </a:rPr>
              <a:t>required gain and E-field, fast </a:t>
            </a:r>
            <a:r>
              <a:rPr lang="en-US" sz="2000" dirty="0" smtClean="0">
                <a:solidFill>
                  <a:schemeClr val="tx2"/>
                </a:solidFill>
              </a:rPr>
              <a:t>readout</a:t>
            </a:r>
          </a:p>
          <a:p>
            <a:pPr algn="l"/>
            <a:endParaRPr lang="en-US" dirty="0">
              <a:solidFill>
                <a:schemeClr val="tx2"/>
              </a:solidFill>
            </a:endParaRPr>
          </a:p>
          <a:p>
            <a:pPr algn="l"/>
            <a:r>
              <a:rPr lang="en-US" sz="2000" b="1" dirty="0" smtClean="0">
                <a:solidFill>
                  <a:schemeClr val="tx2"/>
                </a:solidFill>
                <a:cs typeface="Arial" pitchFamily="34" charset="0"/>
              </a:rPr>
              <a:t>	</a:t>
            </a:r>
            <a:endParaRPr lang="en-US" sz="2000" b="1" dirty="0">
              <a:solidFill>
                <a:schemeClr val="tx2"/>
              </a:solidFill>
              <a:cs typeface="Arial" pitchFamily="34" charset="0"/>
            </a:endParaRPr>
          </a:p>
          <a:p>
            <a:pPr algn="l"/>
            <a:r>
              <a:rPr lang="en-US" sz="2000" b="1" dirty="0" smtClean="0">
                <a:solidFill>
                  <a:schemeClr val="tx2"/>
                </a:solidFill>
                <a:cs typeface="Arial" pitchFamily="34" charset="0"/>
              </a:rPr>
              <a:t>In this talk:</a:t>
            </a:r>
          </a:p>
          <a:p>
            <a:pPr marL="2171700" lvl="4" indent="-342900" algn="l">
              <a:buFont typeface="Arial" pitchFamily="34" charset="0"/>
              <a:buChar char="•"/>
            </a:pPr>
            <a:r>
              <a:rPr lang="en-US" sz="2000" b="1" dirty="0" smtClean="0">
                <a:solidFill>
                  <a:schemeClr val="tx2"/>
                </a:solidFill>
                <a:cs typeface="Arial" pitchFamily="34" charset="0"/>
              </a:rPr>
              <a:t>Motivation</a:t>
            </a:r>
          </a:p>
          <a:p>
            <a:pPr marL="2171700" lvl="4" indent="-342900" algn="l">
              <a:buFont typeface="Arial" pitchFamily="34" charset="0"/>
              <a:buChar char="•"/>
            </a:pPr>
            <a:r>
              <a:rPr lang="en-US" sz="2000" b="1" dirty="0">
                <a:solidFill>
                  <a:schemeClr val="tx2"/>
                </a:solidFill>
                <a:cs typeface="Arial" pitchFamily="34" charset="0"/>
              </a:rPr>
              <a:t>C</a:t>
            </a:r>
            <a:r>
              <a:rPr lang="en-US" sz="2000" b="1" dirty="0" smtClean="0">
                <a:solidFill>
                  <a:schemeClr val="tx2"/>
                </a:solidFill>
                <a:cs typeface="Arial" pitchFamily="34" charset="0"/>
              </a:rPr>
              <a:t>harge collection in thin sensors</a:t>
            </a:r>
          </a:p>
          <a:p>
            <a:pPr marL="2171700" lvl="4" indent="-342900" algn="l">
              <a:buFont typeface="Arial" pitchFamily="34" charset="0"/>
              <a:buChar char="•"/>
            </a:pPr>
            <a:r>
              <a:rPr lang="en-US" sz="2000" b="1" dirty="0" smtClean="0">
                <a:solidFill>
                  <a:schemeClr val="tx2"/>
                </a:solidFill>
                <a:cs typeface="Arial" pitchFamily="34" charset="0"/>
              </a:rPr>
              <a:t>Low-Gain Avalanche Detectors (LGAD)</a:t>
            </a:r>
          </a:p>
          <a:p>
            <a:pPr marL="2171700" lvl="4" indent="-342900" algn="l">
              <a:buFont typeface="Arial" pitchFamily="34" charset="0"/>
              <a:buChar char="•"/>
            </a:pPr>
            <a:r>
              <a:rPr lang="en-US" sz="2000" b="1" dirty="0" smtClean="0">
                <a:solidFill>
                  <a:schemeClr val="tx2"/>
                </a:solidFill>
                <a:cs typeface="Arial" pitchFamily="34" charset="0"/>
              </a:rPr>
              <a:t>Charge multiplication data on pad detectors</a:t>
            </a:r>
          </a:p>
          <a:p>
            <a:pPr marL="2171700" lvl="4" indent="-342900" algn="l">
              <a:buFont typeface="Arial" pitchFamily="34" charset="0"/>
              <a:buChar char="•"/>
            </a:pPr>
            <a:r>
              <a:rPr lang="en-US" sz="2000" b="1" dirty="0" smtClean="0">
                <a:solidFill>
                  <a:schemeClr val="tx2"/>
                </a:solidFill>
                <a:cs typeface="Arial" pitchFamily="34" charset="0"/>
              </a:rPr>
              <a:t>R&amp;D Program</a:t>
            </a:r>
          </a:p>
        </p:txBody>
      </p:sp>
      <p:sp>
        <p:nvSpPr>
          <p:cNvPr id="4" name="Footer Placeholder 3"/>
          <p:cNvSpPr>
            <a:spLocks noGrp="1"/>
          </p:cNvSpPr>
          <p:nvPr>
            <p:ph type="ftr" sz="quarter" idx="10"/>
          </p:nvPr>
        </p:nvSpPr>
        <p:spPr/>
        <p:txBody>
          <a:bodyPr/>
          <a:lstStyle/>
          <a:p>
            <a:pPr>
              <a:defRPr/>
            </a:pPr>
            <a:r>
              <a:rPr lang="en-US" smtClean="0"/>
              <a:t>Hartmut F.-W. Sadrozinski: UFSD DPF UCSC Aug 2013</a:t>
            </a:r>
            <a:endParaRPr lang="en-US" dirty="0"/>
          </a:p>
        </p:txBody>
      </p:sp>
      <p:sp>
        <p:nvSpPr>
          <p:cNvPr id="5" name="Slide Number Placeholder 4"/>
          <p:cNvSpPr>
            <a:spLocks noGrp="1"/>
          </p:cNvSpPr>
          <p:nvPr>
            <p:ph type="sldNum" sz="quarter" idx="11"/>
          </p:nvPr>
        </p:nvSpPr>
        <p:spPr/>
        <p:txBody>
          <a:bodyPr/>
          <a:lstStyle/>
          <a:p>
            <a:pPr>
              <a:defRPr/>
            </a:pPr>
            <a:fld id="{D81A8F4D-9F11-4C3F-B199-E4FED77FDE2E}" type="slidenum">
              <a:rPr lang="en-US" smtClean="0"/>
              <a:pPr>
                <a:defRPr/>
              </a:pPr>
              <a:t>3</a:t>
            </a:fld>
            <a:endParaRPr lang="en-US" dirty="0"/>
          </a:p>
        </p:txBody>
      </p:sp>
    </p:spTree>
    <p:extLst>
      <p:ext uri="{BB962C8B-B14F-4D97-AF65-F5344CB8AC3E}">
        <p14:creationId xmlns:p14="http://schemas.microsoft.com/office/powerpoint/2010/main" val="1704661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Hartmut F.-W. Sadrozinski: UFSD DPF UCSC Aug 2013</a:t>
            </a:r>
            <a:endParaRPr lang="en-US" dirty="0"/>
          </a:p>
        </p:txBody>
      </p:sp>
      <p:sp>
        <p:nvSpPr>
          <p:cNvPr id="3" name="Slide Number Placeholder 2"/>
          <p:cNvSpPr>
            <a:spLocks noGrp="1"/>
          </p:cNvSpPr>
          <p:nvPr>
            <p:ph type="sldNum" sz="quarter" idx="11"/>
          </p:nvPr>
        </p:nvSpPr>
        <p:spPr/>
        <p:txBody>
          <a:bodyPr/>
          <a:lstStyle/>
          <a:p>
            <a:pPr>
              <a:defRPr/>
            </a:pPr>
            <a:fld id="{E2A32300-4CD0-450C-AEC1-F83F18888BD0}" type="slidenum">
              <a:rPr lang="en-US" smtClean="0"/>
              <a:pPr>
                <a:defRPr/>
              </a:pPr>
              <a:t>4</a:t>
            </a:fld>
            <a:endParaRPr lang="en-US" dirty="0"/>
          </a:p>
        </p:txBody>
      </p:sp>
      <p:sp>
        <p:nvSpPr>
          <p:cNvPr id="3074" name="Rectangle 2"/>
          <p:cNvSpPr>
            <a:spLocks noGrp="1" noChangeArrowheads="1"/>
          </p:cNvSpPr>
          <p:nvPr>
            <p:ph type="title"/>
          </p:nvPr>
        </p:nvSpPr>
        <p:spPr/>
        <p:txBody>
          <a:bodyPr/>
          <a:lstStyle/>
          <a:p>
            <a:r>
              <a:rPr lang="en-US" sz="2800" b="1" dirty="0" smtClean="0"/>
              <a:t>Motivation for 4D Detectors </a:t>
            </a:r>
            <a:endParaRPr lang="en-US" sz="2800" b="1" dirty="0"/>
          </a:p>
        </p:txBody>
      </p:sp>
      <p:sp>
        <p:nvSpPr>
          <p:cNvPr id="3075" name="Rectangle 3"/>
          <p:cNvSpPr>
            <a:spLocks noGrp="1" noChangeArrowheads="1"/>
          </p:cNvSpPr>
          <p:nvPr>
            <p:ph type="body" idx="4294967295"/>
          </p:nvPr>
        </p:nvSpPr>
        <p:spPr>
          <a:xfrm>
            <a:off x="0" y="923925"/>
            <a:ext cx="8229600" cy="5437188"/>
          </a:xfrm>
        </p:spPr>
        <p:txBody>
          <a:bodyPr/>
          <a:lstStyle/>
          <a:p>
            <a:pPr>
              <a:lnSpc>
                <a:spcPct val="80000"/>
              </a:lnSpc>
            </a:pPr>
            <a:r>
              <a:rPr lang="en-US" sz="1800" dirty="0"/>
              <a:t>Up to now, semiconductor sensors have supplied precision data only for the 3 space dimensions (diodes, strips, pixels, even “3D”), while the time dimension has had limited accuracy (e.g. to match the beam structure in the accelerator).</a:t>
            </a:r>
          </a:p>
          <a:p>
            <a:pPr>
              <a:lnSpc>
                <a:spcPct val="80000"/>
              </a:lnSpc>
            </a:pPr>
            <a:endParaRPr lang="en-US" sz="1800" dirty="0"/>
          </a:p>
          <a:p>
            <a:pPr>
              <a:lnSpc>
                <a:spcPct val="80000"/>
              </a:lnSpc>
            </a:pPr>
            <a:r>
              <a:rPr lang="en-US" sz="1800" dirty="0"/>
              <a:t>We believe that being able to resolve the </a:t>
            </a:r>
            <a:r>
              <a:rPr lang="en-US" sz="1800" b="1" dirty="0"/>
              <a:t>time dimension with </a:t>
            </a:r>
            <a:r>
              <a:rPr lang="en-US" sz="1800" b="1" dirty="0" err="1"/>
              <a:t>ps</a:t>
            </a:r>
            <a:r>
              <a:rPr lang="en-US" sz="1800" b="1" dirty="0"/>
              <a:t> accuracy </a:t>
            </a:r>
            <a:r>
              <a:rPr lang="en-US" sz="1800" dirty="0"/>
              <a:t>would open up  completely new applications not limited to HEP</a:t>
            </a:r>
          </a:p>
          <a:p>
            <a:pPr>
              <a:lnSpc>
                <a:spcPct val="80000"/>
              </a:lnSpc>
            </a:pPr>
            <a:endParaRPr lang="en-US" sz="1800" dirty="0"/>
          </a:p>
          <a:p>
            <a:pPr>
              <a:lnSpc>
                <a:spcPct val="80000"/>
              </a:lnSpc>
            </a:pPr>
            <a:r>
              <a:rPr lang="en-US" sz="1800" dirty="0"/>
              <a:t>An example in HEP are forward physics projects at the LHC, like the AFP. Scattered protons are tracked from stations 100’s of meters downstream back to the interaction region and the z-vertex is determined from the timing information. A </a:t>
            </a:r>
            <a:r>
              <a:rPr lang="en-US" sz="1800" b="1" dirty="0"/>
              <a:t>time resolution of 10ps </a:t>
            </a:r>
            <a:r>
              <a:rPr lang="en-US" sz="1800" dirty="0"/>
              <a:t>results in a resolution in the vertex resolution of 3 </a:t>
            </a:r>
            <a:r>
              <a:rPr lang="en-US" sz="1800" dirty="0" smtClean="0"/>
              <a:t>mm. 4D sensors can give the required good resolution both in position </a:t>
            </a:r>
            <a:r>
              <a:rPr lang="en-US" sz="1800" dirty="0"/>
              <a:t>resolution </a:t>
            </a:r>
            <a:r>
              <a:rPr lang="en-US" sz="1800" dirty="0" smtClean="0"/>
              <a:t>and </a:t>
            </a:r>
            <a:r>
              <a:rPr lang="en-US" sz="1800" dirty="0"/>
              <a:t>timing </a:t>
            </a:r>
            <a:r>
              <a:rPr lang="en-US" sz="1800" dirty="0" smtClean="0"/>
              <a:t>in one sensor, while </a:t>
            </a:r>
            <a:r>
              <a:rPr lang="en-US" sz="1800" dirty="0"/>
              <a:t>at the moment </a:t>
            </a:r>
            <a:r>
              <a:rPr lang="en-US" sz="1800" dirty="0" smtClean="0"/>
              <a:t>two </a:t>
            </a:r>
            <a:r>
              <a:rPr lang="en-US" sz="1800" dirty="0"/>
              <a:t>different detector technologies </a:t>
            </a:r>
            <a:r>
              <a:rPr lang="en-US" sz="1800" dirty="0" smtClean="0"/>
              <a:t>are required (e.g. pixels </a:t>
            </a:r>
            <a:r>
              <a:rPr lang="en-US" sz="1800" dirty="0"/>
              <a:t>and Micro-channel </a:t>
            </a:r>
            <a:r>
              <a:rPr lang="en-US" sz="1800" dirty="0" smtClean="0"/>
              <a:t>plates). </a:t>
            </a:r>
          </a:p>
          <a:p>
            <a:pPr>
              <a:lnSpc>
                <a:spcPct val="80000"/>
              </a:lnSpc>
            </a:pPr>
            <a:endParaRPr lang="en-US" sz="1800" dirty="0"/>
          </a:p>
          <a:p>
            <a:pPr>
              <a:lnSpc>
                <a:spcPct val="80000"/>
              </a:lnSpc>
            </a:pPr>
            <a:r>
              <a:rPr lang="en-US" sz="1800" b="1" dirty="0"/>
              <a:t>Proposal: Combined-function pixel detector will collect electrons from thin n-on-p pixel sensors read out with short shaping time </a:t>
            </a:r>
            <a:r>
              <a:rPr lang="en-US" sz="1800" b="1" dirty="0" smtClean="0"/>
              <a:t>electronics.</a:t>
            </a:r>
            <a:endParaRPr lang="en-US" sz="1800" b="1" dirty="0"/>
          </a:p>
          <a:p>
            <a:pPr>
              <a:lnSpc>
                <a:spcPct val="80000"/>
              </a:lnSpc>
            </a:pPr>
            <a:endParaRPr lang="en-US" sz="1800" dirty="0"/>
          </a:p>
          <a:p>
            <a:pPr>
              <a:lnSpc>
                <a:spcPct val="80000"/>
              </a:lnSpc>
            </a:pPr>
            <a:r>
              <a:rPr lang="en-US" sz="1800" dirty="0" smtClean="0"/>
              <a:t>4D sensors </a:t>
            </a:r>
            <a:r>
              <a:rPr lang="en-US" sz="1800" dirty="0" smtClean="0"/>
              <a:t>rely</a:t>
            </a:r>
            <a:r>
              <a:rPr lang="en-US" sz="1800" dirty="0" smtClean="0"/>
              <a:t> </a:t>
            </a:r>
            <a:r>
              <a:rPr lang="en-US" sz="1800" b="1" dirty="0" smtClean="0"/>
              <a:t>on internal charge </a:t>
            </a:r>
            <a:r>
              <a:rPr lang="en-US" sz="1800" b="1" dirty="0"/>
              <a:t>multiplication </a:t>
            </a:r>
            <a:r>
              <a:rPr lang="en-US" sz="1800" smtClean="0"/>
              <a:t>to </a:t>
            </a:r>
            <a:r>
              <a:rPr lang="en-US" sz="1800" smtClean="0"/>
              <a:t>increase the </a:t>
            </a:r>
            <a:r>
              <a:rPr lang="en-US" sz="1800" dirty="0"/>
              <a:t>collected signal</a:t>
            </a:r>
          </a:p>
          <a:p>
            <a:pPr marL="0" indent="0">
              <a:lnSpc>
                <a:spcPct val="80000"/>
              </a:lnSpc>
              <a:buNone/>
            </a:pPr>
            <a:endParaRPr lang="en-US" sz="1800" dirty="0"/>
          </a:p>
        </p:txBody>
      </p:sp>
    </p:spTree>
    <p:extLst>
      <p:ext uri="{BB962C8B-B14F-4D97-AF65-F5344CB8AC3E}">
        <p14:creationId xmlns:p14="http://schemas.microsoft.com/office/powerpoint/2010/main" val="1692440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Hartmut F.-W. Sadrozinski: UFSD DPF UCSC Aug 2013</a:t>
            </a:r>
            <a:endParaRPr lang="en-US" dirty="0"/>
          </a:p>
        </p:txBody>
      </p:sp>
      <p:sp>
        <p:nvSpPr>
          <p:cNvPr id="3" name="Slide Number Placeholder 2"/>
          <p:cNvSpPr>
            <a:spLocks noGrp="1"/>
          </p:cNvSpPr>
          <p:nvPr>
            <p:ph type="sldNum" sz="quarter" idx="11"/>
          </p:nvPr>
        </p:nvSpPr>
        <p:spPr/>
        <p:txBody>
          <a:bodyPr/>
          <a:lstStyle/>
          <a:p>
            <a:pPr>
              <a:defRPr/>
            </a:pPr>
            <a:fld id="{D81A8F4D-9F11-4C3F-B199-E4FED77FDE2E}" type="slidenum">
              <a:rPr lang="en-US" smtClean="0"/>
              <a:pPr>
                <a:defRPr/>
              </a:pPr>
              <a:t>5</a:t>
            </a:fld>
            <a:endParaRPr lang="en-US" dirty="0"/>
          </a:p>
        </p:txBody>
      </p:sp>
      <p:sp>
        <p:nvSpPr>
          <p:cNvPr id="4" name="Title 3"/>
          <p:cNvSpPr>
            <a:spLocks noGrp="1"/>
          </p:cNvSpPr>
          <p:nvPr>
            <p:ph type="title"/>
          </p:nvPr>
        </p:nvSpPr>
        <p:spPr>
          <a:xfrm>
            <a:off x="1066800" y="0"/>
            <a:ext cx="7315200" cy="609600"/>
          </a:xfrm>
        </p:spPr>
        <p:txBody>
          <a:bodyPr/>
          <a:lstStyle/>
          <a:p>
            <a:r>
              <a:rPr lang="en-US" dirty="0" smtClean="0"/>
              <a:t>Benefits of Ultra-Fast Silicon Detectors</a:t>
            </a:r>
            <a:endParaRPr lang="en-US" dirty="0"/>
          </a:p>
        </p:txBody>
      </p:sp>
      <p:sp>
        <p:nvSpPr>
          <p:cNvPr id="5" name="Rectangle 4"/>
          <p:cNvSpPr/>
          <p:nvPr/>
        </p:nvSpPr>
        <p:spPr>
          <a:xfrm>
            <a:off x="48228" y="914400"/>
            <a:ext cx="9144000" cy="4924425"/>
          </a:xfrm>
          <a:prstGeom prst="rect">
            <a:avLst/>
          </a:prstGeom>
        </p:spPr>
        <p:txBody>
          <a:bodyPr wrap="square">
            <a:spAutoFit/>
          </a:bodyPr>
          <a:lstStyle/>
          <a:p>
            <a:pPr algn="l"/>
            <a:r>
              <a:rPr lang="en-US" b="1" dirty="0" smtClean="0">
                <a:latin typeface="TimesNewRomanPS-BoldMT"/>
              </a:rPr>
              <a:t>- Tracking</a:t>
            </a:r>
            <a:r>
              <a:rPr lang="en-US" b="1" dirty="0">
                <a:latin typeface="TimesNewRomanPS-BoldMT"/>
              </a:rPr>
              <a:t>: </a:t>
            </a:r>
            <a:r>
              <a:rPr lang="en-US" sz="1600" dirty="0">
                <a:latin typeface="TimesNewRomanPSMT"/>
              </a:rPr>
              <a:t>Identifying with high precision the temporal signature of different events allows for </a:t>
            </a:r>
            <a:r>
              <a:rPr lang="en-US" sz="1600" dirty="0" smtClean="0">
                <a:latin typeface="TimesNewRomanPSMT"/>
              </a:rPr>
              <a:t>their association </a:t>
            </a:r>
            <a:r>
              <a:rPr lang="en-US" sz="1600" dirty="0">
                <a:latin typeface="TimesNewRomanPSMT"/>
              </a:rPr>
              <a:t>and it reduces random coincidences. Traditional tracking is often overwhelmed by </a:t>
            </a:r>
            <a:r>
              <a:rPr lang="en-US" sz="1600" dirty="0" smtClean="0">
                <a:latin typeface="TimesNewRomanPSMT"/>
              </a:rPr>
              <a:t>combinatorial backgrounds</a:t>
            </a:r>
            <a:r>
              <a:rPr lang="en-US" sz="1600" dirty="0">
                <a:latin typeface="TimesNewRomanPSMT"/>
              </a:rPr>
              <a:t>, which can be dramatically reduced by adding a 4th dimension (time) per point</a:t>
            </a:r>
            <a:r>
              <a:rPr lang="en-US" sz="1600" dirty="0" smtClean="0">
                <a:latin typeface="TimesNewRomanPSMT"/>
              </a:rPr>
              <a:t>.</a:t>
            </a:r>
            <a:endParaRPr lang="en-US" sz="1600" dirty="0" smtClean="0">
              <a:latin typeface="TimesNewRomanPSMT"/>
            </a:endParaRPr>
          </a:p>
          <a:p>
            <a:pPr algn="l"/>
            <a:r>
              <a:rPr lang="en-US" sz="1600" b="1" dirty="0" smtClean="0">
                <a:latin typeface="TimesNewRomanPSMT"/>
              </a:rPr>
              <a:t>-  </a:t>
            </a:r>
            <a:r>
              <a:rPr lang="en-US" b="1" dirty="0" smtClean="0">
                <a:latin typeface="TimesNewRomanPSMT"/>
              </a:rPr>
              <a:t>Vertex Locator: </a:t>
            </a:r>
            <a:r>
              <a:rPr lang="en-US" sz="1600" dirty="0" smtClean="0">
                <a:latin typeface="TimesNewRomanPSMT"/>
              </a:rPr>
              <a:t>Forward physics in AFP (ATLAS) and HRS (CMS)</a:t>
            </a:r>
            <a:endParaRPr lang="en-US" sz="1600" dirty="0">
              <a:latin typeface="TimesNewRomanPSMT"/>
            </a:endParaRPr>
          </a:p>
          <a:p>
            <a:pPr algn="l"/>
            <a:r>
              <a:rPr lang="en-US" b="1" dirty="0" smtClean="0">
                <a:latin typeface="TimesNewRomanPS-BoldMT"/>
              </a:rPr>
              <a:t>- Time </a:t>
            </a:r>
            <a:r>
              <a:rPr lang="en-US" b="1" dirty="0">
                <a:latin typeface="TimesNewRomanPS-BoldMT"/>
              </a:rPr>
              <a:t>of Flight (</a:t>
            </a:r>
            <a:r>
              <a:rPr lang="en-US" b="1" dirty="0" err="1">
                <a:latin typeface="TimesNewRomanPS-BoldMT"/>
              </a:rPr>
              <a:t>ToF</a:t>
            </a:r>
            <a:r>
              <a:rPr lang="en-US" b="1" dirty="0">
                <a:latin typeface="TimesNewRomanPS-BoldMT"/>
              </a:rPr>
              <a:t>): </a:t>
            </a:r>
            <a:r>
              <a:rPr lang="en-US" sz="1600" dirty="0" err="1">
                <a:latin typeface="TimesNewRomanPSMT"/>
              </a:rPr>
              <a:t>ToF</a:t>
            </a:r>
            <a:r>
              <a:rPr lang="en-US" sz="1600" dirty="0">
                <a:latin typeface="TimesNewRomanPSMT"/>
              </a:rPr>
              <a:t> is already used in many commercial applications such as </a:t>
            </a:r>
            <a:r>
              <a:rPr lang="en-US" sz="1600" dirty="0" err="1">
                <a:latin typeface="TimesNewRomanPSMT"/>
              </a:rPr>
              <a:t>ToF</a:t>
            </a:r>
            <a:r>
              <a:rPr lang="en-US" sz="1600" dirty="0">
                <a:latin typeface="TimesNewRomanPSMT"/>
              </a:rPr>
              <a:t>-enhanced </a:t>
            </a:r>
            <a:r>
              <a:rPr lang="en-US" sz="1600" dirty="0" smtClean="0">
                <a:latin typeface="TimesNewRomanPSMT"/>
              </a:rPr>
              <a:t>PET and </a:t>
            </a:r>
            <a:r>
              <a:rPr lang="en-US" sz="1600" dirty="0">
                <a:latin typeface="TimesNewRomanPSMT"/>
              </a:rPr>
              <a:t>Mass Spectroscopy </a:t>
            </a:r>
            <a:r>
              <a:rPr lang="en-US" sz="1600" dirty="0" err="1">
                <a:latin typeface="TimesNewRomanPSMT"/>
              </a:rPr>
              <a:t>ToF</a:t>
            </a:r>
            <a:r>
              <a:rPr lang="en-US" sz="1600" dirty="0">
                <a:latin typeface="TimesNewRomanPSMT"/>
              </a:rPr>
              <a:t>, however with precision one order of magnitude higher than the goal </a:t>
            </a:r>
            <a:r>
              <a:rPr lang="en-US" sz="1600" dirty="0" smtClean="0">
                <a:latin typeface="TimesNewRomanPSMT"/>
              </a:rPr>
              <a:t>of UFSD </a:t>
            </a:r>
            <a:r>
              <a:rPr lang="en-US" sz="1600" dirty="0">
                <a:latin typeface="TimesNewRomanPSMT"/>
              </a:rPr>
              <a:t>(~500 </a:t>
            </a:r>
            <a:r>
              <a:rPr lang="en-US" sz="1600" dirty="0" err="1">
                <a:latin typeface="TimesNewRomanPSMT"/>
              </a:rPr>
              <a:t>ps</a:t>
            </a:r>
            <a:r>
              <a:rPr lang="en-US" sz="1600" dirty="0">
                <a:latin typeface="TimesNewRomanPSMT"/>
              </a:rPr>
              <a:t> vs. ~50 </a:t>
            </a:r>
            <a:r>
              <a:rPr lang="en-US" sz="1600" dirty="0" err="1">
                <a:latin typeface="TimesNewRomanPSMT"/>
              </a:rPr>
              <a:t>ps</a:t>
            </a:r>
            <a:r>
              <a:rPr lang="en-US" sz="1600" dirty="0">
                <a:latin typeface="TimesNewRomanPSMT"/>
              </a:rPr>
              <a:t>). </a:t>
            </a:r>
            <a:r>
              <a:rPr lang="en-US" sz="1600" dirty="0" err="1">
                <a:latin typeface="TimesNewRomanPSMT"/>
              </a:rPr>
              <a:t>ToF</a:t>
            </a:r>
            <a:r>
              <a:rPr lang="en-US" sz="1600" dirty="0">
                <a:latin typeface="TimesNewRomanPSMT"/>
              </a:rPr>
              <a:t> is also used in particle physics as a tool for particle </a:t>
            </a:r>
            <a:r>
              <a:rPr lang="en-US" sz="1600" dirty="0" smtClean="0">
                <a:latin typeface="TimesNewRomanPSMT"/>
              </a:rPr>
              <a:t>identification. </a:t>
            </a:r>
          </a:p>
          <a:p>
            <a:pPr algn="l"/>
            <a:r>
              <a:rPr lang="en-US" b="1" dirty="0" smtClean="0">
                <a:latin typeface="TimesNewRomanPS-BoldMT"/>
              </a:rPr>
              <a:t>- </a:t>
            </a:r>
            <a:r>
              <a:rPr lang="en-US" b="1" dirty="0" err="1" smtClean="0">
                <a:latin typeface="TimesNewRomanPS-BoldMT"/>
              </a:rPr>
              <a:t>ToF</a:t>
            </a:r>
            <a:r>
              <a:rPr lang="en-US" b="1" dirty="0" smtClean="0">
                <a:latin typeface="TimesNewRomanPS-BoldMT"/>
              </a:rPr>
              <a:t> can </a:t>
            </a:r>
            <a:r>
              <a:rPr lang="en-US" b="1" dirty="0">
                <a:latin typeface="TimesNewRomanPS-BoldMT"/>
              </a:rPr>
              <a:t>also be used in 3D and Robotic Vision: </a:t>
            </a:r>
            <a:r>
              <a:rPr lang="en-US" sz="1600" dirty="0">
                <a:latin typeface="TimesNewRomanPSMT"/>
              </a:rPr>
              <a:t>the ability to accurately measure the travel time of light </a:t>
            </a:r>
            <a:r>
              <a:rPr lang="en-US" sz="1600" dirty="0" smtClean="0">
                <a:latin typeface="TimesNewRomanPSMT"/>
              </a:rPr>
              <a:t>pulses reflected </a:t>
            </a:r>
            <a:r>
              <a:rPr lang="en-US" sz="1600" dirty="0">
                <a:latin typeface="TimesNewRomanPSMT"/>
              </a:rPr>
              <a:t>by an object at unknown distance is of paramount importance to reconstruct 3D </a:t>
            </a:r>
            <a:r>
              <a:rPr lang="en-US" sz="1600" dirty="0" smtClean="0">
                <a:latin typeface="TimesNewRomanPSMT"/>
              </a:rPr>
              <a:t>images, fundamental </a:t>
            </a:r>
            <a:r>
              <a:rPr lang="en-US" sz="1600" dirty="0">
                <a:latin typeface="TimesNewRomanPSMT"/>
              </a:rPr>
              <a:t>in imaging and robotic vision. </a:t>
            </a:r>
            <a:r>
              <a:rPr lang="en-US" sz="1600" dirty="0" smtClean="0">
                <a:latin typeface="TimesNewRomanPSMT"/>
              </a:rPr>
              <a:t>UFSD </a:t>
            </a:r>
            <a:r>
              <a:rPr lang="en-US" sz="1600" dirty="0">
                <a:latin typeface="TimesNewRomanPSMT"/>
              </a:rPr>
              <a:t>will offer a spatial precision of a few mm at </a:t>
            </a:r>
            <a:r>
              <a:rPr lang="en-US" sz="1600" dirty="0" smtClean="0">
                <a:latin typeface="TimesNewRomanPSMT"/>
              </a:rPr>
              <a:t>low illumination </a:t>
            </a:r>
            <a:r>
              <a:rPr lang="en-US" sz="1600" dirty="0">
                <a:latin typeface="TimesNewRomanPSMT"/>
              </a:rPr>
              <a:t>power, allowing for battery operated, portable systems.</a:t>
            </a:r>
          </a:p>
          <a:p>
            <a:pPr algn="l"/>
            <a:r>
              <a:rPr lang="en-US" b="1" dirty="0">
                <a:latin typeface="TimesNewRomanPS-BoldMT"/>
              </a:rPr>
              <a:t>- </a:t>
            </a:r>
            <a:r>
              <a:rPr lang="en-US" b="1" dirty="0" smtClean="0">
                <a:latin typeface="TimesNewRomanPS-BoldMT"/>
              </a:rPr>
              <a:t> Particle </a:t>
            </a:r>
            <a:r>
              <a:rPr lang="en-US" b="1" dirty="0">
                <a:latin typeface="TimesNewRomanPS-BoldMT"/>
              </a:rPr>
              <a:t>counting: </a:t>
            </a:r>
            <a:r>
              <a:rPr lang="en-US" sz="1600" dirty="0">
                <a:latin typeface="TimesNewRomanPSMT"/>
              </a:rPr>
              <a:t>UFSD</a:t>
            </a:r>
            <a:r>
              <a:rPr lang="en-US" sz="1600" dirty="0" smtClean="0">
                <a:latin typeface="TimesNewRomanPSMT"/>
              </a:rPr>
              <a:t> </a:t>
            </a:r>
            <a:r>
              <a:rPr lang="en-US" sz="1600" dirty="0">
                <a:latin typeface="TimesNewRomanPSMT"/>
              </a:rPr>
              <a:t>performance would allow developing new tools in single particle </a:t>
            </a:r>
            <a:r>
              <a:rPr lang="en-US" sz="1600" dirty="0" smtClean="0">
                <a:latin typeface="TimesNewRomanPSMT"/>
              </a:rPr>
              <a:t>counting applications </a:t>
            </a:r>
            <a:r>
              <a:rPr lang="en-US" sz="1600" dirty="0">
                <a:latin typeface="TimesNewRomanPSMT"/>
              </a:rPr>
              <a:t>with unprecedented rate capabilities. For example, in the treatment of cancer using </a:t>
            </a:r>
            <a:r>
              <a:rPr lang="en-US" sz="1600" dirty="0" smtClean="0">
                <a:latin typeface="TimesNewRomanPSMT"/>
              </a:rPr>
              <a:t>hadron beams</a:t>
            </a:r>
            <a:r>
              <a:rPr lang="en-US" sz="1600" dirty="0">
                <a:latin typeface="TimesNewRomanPSMT"/>
              </a:rPr>
              <a:t>, such a tool would measure the delivered dose to patients by directly counting the number of hadrons.</a:t>
            </a:r>
          </a:p>
          <a:p>
            <a:pPr algn="l"/>
            <a:r>
              <a:rPr lang="en-US" sz="1600" dirty="0">
                <a:latin typeface="TimesNewRomanPSMT"/>
              </a:rPr>
              <a:t>Material science experiments using soft x-rays will benefit from the combination of high rate and </a:t>
            </a:r>
            <a:r>
              <a:rPr lang="en-US" sz="1600" dirty="0" smtClean="0">
                <a:latin typeface="TimesNewRomanPSMT"/>
              </a:rPr>
              <a:t>precision location </a:t>
            </a:r>
            <a:r>
              <a:rPr lang="en-US" sz="1600" dirty="0">
                <a:latin typeface="TimesNewRomanPSMT"/>
              </a:rPr>
              <a:t>that UFSD</a:t>
            </a:r>
            <a:r>
              <a:rPr lang="en-US" sz="1600" dirty="0" smtClean="0">
                <a:latin typeface="TimesNewRomanPSMT"/>
              </a:rPr>
              <a:t> </a:t>
            </a:r>
            <a:r>
              <a:rPr lang="en-US" sz="1600" dirty="0">
                <a:latin typeface="TimesNewRomanPSMT"/>
              </a:rPr>
              <a:t>offers.</a:t>
            </a:r>
            <a:endParaRPr lang="en-US" sz="1600" dirty="0"/>
          </a:p>
        </p:txBody>
      </p:sp>
    </p:spTree>
    <p:extLst>
      <p:ext uri="{BB962C8B-B14F-4D97-AF65-F5344CB8AC3E}">
        <p14:creationId xmlns:p14="http://schemas.microsoft.com/office/powerpoint/2010/main" val="4253030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24000" y="0"/>
            <a:ext cx="6324600" cy="590550"/>
          </a:xfrm>
          <a:solidFill>
            <a:schemeClr val="accent2">
              <a:lumMod val="60000"/>
              <a:lumOff val="40000"/>
            </a:schemeClr>
          </a:solidFill>
        </p:spPr>
        <p:txBody>
          <a:bodyPr/>
          <a:lstStyle/>
          <a:p>
            <a:pPr algn="ctr"/>
            <a:r>
              <a:rPr lang="en-US" sz="2800" b="1" dirty="0" smtClean="0"/>
              <a:t>Internal Gain </a:t>
            </a:r>
            <a:r>
              <a:rPr lang="en-US" sz="2800" b="1" dirty="0"/>
              <a:t>in Detectors</a:t>
            </a:r>
            <a:endParaRPr lang="en-US" sz="2400" b="1" dirty="0"/>
          </a:p>
        </p:txBody>
      </p:sp>
      <p:sp>
        <p:nvSpPr>
          <p:cNvPr id="13315" name="Rectangle 3"/>
          <p:cNvSpPr>
            <a:spLocks noGrp="1" noChangeArrowheads="1"/>
          </p:cNvSpPr>
          <p:nvPr>
            <p:ph type="subTitle" idx="1"/>
          </p:nvPr>
        </p:nvSpPr>
        <p:spPr>
          <a:xfrm>
            <a:off x="1158875" y="2133600"/>
            <a:ext cx="6400800" cy="1752600"/>
          </a:xfrm>
        </p:spPr>
        <p:txBody>
          <a:bodyPr/>
          <a:lstStyle/>
          <a:p>
            <a:r>
              <a:rPr lang="en-US"/>
              <a:t> </a:t>
            </a:r>
          </a:p>
        </p:txBody>
      </p:sp>
      <p:sp>
        <p:nvSpPr>
          <p:cNvPr id="13316" name="Rectangle 4"/>
          <p:cNvSpPr>
            <a:spLocks noChangeArrowheads="1"/>
          </p:cNvSpPr>
          <p:nvPr/>
        </p:nvSpPr>
        <p:spPr bwMode="auto">
          <a:xfrm>
            <a:off x="171149" y="685800"/>
            <a:ext cx="8948737"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lgn="l">
              <a:buFont typeface="Courier New" pitchFamily="49" charset="0"/>
              <a:buChar char="o"/>
            </a:pPr>
            <a:r>
              <a:rPr lang="en-US" dirty="0" smtClean="0">
                <a:solidFill>
                  <a:schemeClr val="tx2"/>
                </a:solidFill>
              </a:rPr>
              <a:t>Charge </a:t>
            </a:r>
            <a:r>
              <a:rPr lang="en-US" dirty="0">
                <a:solidFill>
                  <a:schemeClr val="tx2"/>
                </a:solidFill>
              </a:rPr>
              <a:t>multiplication (CM) in silicon sensors </a:t>
            </a:r>
            <a:r>
              <a:rPr lang="en-US" dirty="0" smtClean="0">
                <a:solidFill>
                  <a:schemeClr val="tx2"/>
                </a:solidFill>
              </a:rPr>
              <a:t>(investigated </a:t>
            </a:r>
            <a:r>
              <a:rPr lang="en-US" dirty="0">
                <a:solidFill>
                  <a:schemeClr val="tx2"/>
                </a:solidFill>
              </a:rPr>
              <a:t>by RD50 </a:t>
            </a:r>
            <a:r>
              <a:rPr lang="en-US" dirty="0" smtClean="0">
                <a:solidFill>
                  <a:schemeClr val="tx2"/>
                </a:solidFill>
              </a:rPr>
              <a:t>institutions) can </a:t>
            </a:r>
            <a:r>
              <a:rPr lang="en-US" dirty="0">
                <a:solidFill>
                  <a:schemeClr val="tx2"/>
                </a:solidFill>
              </a:rPr>
              <a:t>have </a:t>
            </a:r>
            <a:r>
              <a:rPr lang="en-US" dirty="0" smtClean="0">
                <a:solidFill>
                  <a:schemeClr val="tx2"/>
                </a:solidFill>
              </a:rPr>
              <a:t>much </a:t>
            </a:r>
            <a:r>
              <a:rPr lang="en-US" dirty="0">
                <a:solidFill>
                  <a:schemeClr val="tx2"/>
                </a:solidFill>
              </a:rPr>
              <a:t>wider applications </a:t>
            </a:r>
            <a:r>
              <a:rPr lang="en-US" dirty="0" smtClean="0">
                <a:solidFill>
                  <a:schemeClr val="tx2"/>
                </a:solidFill>
              </a:rPr>
              <a:t>then off-setting </a:t>
            </a:r>
            <a:r>
              <a:rPr lang="en-US" dirty="0">
                <a:solidFill>
                  <a:schemeClr val="tx2"/>
                </a:solidFill>
              </a:rPr>
              <a:t>charge lost due to trapping during the drift of electrons or </a:t>
            </a:r>
            <a:r>
              <a:rPr lang="en-US" dirty="0" smtClean="0">
                <a:solidFill>
                  <a:schemeClr val="tx2"/>
                </a:solidFill>
              </a:rPr>
              <a:t>holes in irradiated sensors.</a:t>
            </a:r>
          </a:p>
          <a:p>
            <a:pPr marL="285750" indent="-285750" algn="l">
              <a:buFont typeface="Courier New" pitchFamily="49" charset="0"/>
              <a:buChar char="o"/>
            </a:pPr>
            <a:r>
              <a:rPr lang="en-US" dirty="0" smtClean="0">
                <a:solidFill>
                  <a:schemeClr val="tx2"/>
                </a:solidFill>
              </a:rPr>
              <a:t>Charge </a:t>
            </a:r>
            <a:r>
              <a:rPr lang="en-US" dirty="0">
                <a:solidFill>
                  <a:schemeClr val="tx2"/>
                </a:solidFill>
              </a:rPr>
              <a:t>multiplication makes silicon sensors similar to drift chambers (DC) or Gas Micro-strip Detectors (GMSD), where a modest number of created charges drift to the sense wire, are amplified there (by factors of &gt; 10</a:t>
            </a:r>
            <a:r>
              <a:rPr lang="en-US" baseline="30000" dirty="0">
                <a:solidFill>
                  <a:schemeClr val="tx2"/>
                </a:solidFill>
              </a:rPr>
              <a:t>4</a:t>
            </a:r>
            <a:r>
              <a:rPr lang="en-US" dirty="0">
                <a:solidFill>
                  <a:schemeClr val="tx2"/>
                </a:solidFill>
              </a:rPr>
              <a:t>) and are then used for fast timing. </a:t>
            </a:r>
          </a:p>
          <a:p>
            <a:pPr algn="l"/>
            <a:r>
              <a:rPr lang="en-US" b="1" dirty="0" smtClean="0">
                <a:solidFill>
                  <a:schemeClr val="tx2"/>
                </a:solidFill>
              </a:rPr>
              <a:t>Recall </a:t>
            </a:r>
            <a:r>
              <a:rPr lang="en-US" b="1" dirty="0">
                <a:solidFill>
                  <a:schemeClr val="tx2"/>
                </a:solidFill>
              </a:rPr>
              <a:t>our experience with DC:</a:t>
            </a:r>
          </a:p>
          <a:p>
            <a:pPr marL="285750" indent="-285750" algn="l">
              <a:buFont typeface="Courier New" pitchFamily="49" charset="0"/>
              <a:buChar char="o"/>
            </a:pPr>
            <a:r>
              <a:rPr lang="en-US" dirty="0">
                <a:solidFill>
                  <a:schemeClr val="tx2"/>
                </a:solidFill>
              </a:rPr>
              <a:t>Need to balance the need of high E-field around a wire to have charge multiplication with the need to keep the E-field low to prevent breakdown (wire diameter, field shaping wires,.) and give proper drift </a:t>
            </a:r>
            <a:r>
              <a:rPr lang="en-US" dirty="0" smtClean="0">
                <a:solidFill>
                  <a:schemeClr val="tx2"/>
                </a:solidFill>
              </a:rPr>
              <a:t>field.</a:t>
            </a:r>
            <a:endParaRPr lang="en-US" dirty="0">
              <a:solidFill>
                <a:schemeClr val="tx2"/>
              </a:solidFill>
            </a:endParaRPr>
          </a:p>
          <a:p>
            <a:pPr marL="285750" indent="-285750" algn="l">
              <a:buFont typeface="Courier New" pitchFamily="49" charset="0"/>
              <a:buChar char="o"/>
            </a:pPr>
            <a:r>
              <a:rPr lang="en-US" dirty="0">
                <a:solidFill>
                  <a:schemeClr val="tx2"/>
                </a:solidFill>
              </a:rPr>
              <a:t>The drifting electrons contribute mainly to the collected charge after they have undergone charge multiplication, which means that the pulse develops (in principle) in a short time.</a:t>
            </a:r>
          </a:p>
          <a:p>
            <a:pPr marL="285750" indent="-285750" algn="l">
              <a:buFont typeface="Courier New" pitchFamily="49" charset="0"/>
              <a:buChar char="o"/>
            </a:pPr>
            <a:r>
              <a:rPr lang="en-US" dirty="0">
                <a:solidFill>
                  <a:schemeClr val="tx2"/>
                </a:solidFill>
              </a:rPr>
              <a:t>T</a:t>
            </a:r>
            <a:r>
              <a:rPr lang="en-US" dirty="0" smtClean="0">
                <a:solidFill>
                  <a:schemeClr val="tx2"/>
                </a:solidFill>
              </a:rPr>
              <a:t>he </a:t>
            </a:r>
            <a:r>
              <a:rPr lang="en-US" dirty="0">
                <a:solidFill>
                  <a:schemeClr val="tx2"/>
                </a:solidFill>
              </a:rPr>
              <a:t>very large charge density in the “plasma cloud” prevents the electron to move until the ions have drifted away!  </a:t>
            </a:r>
            <a:r>
              <a:rPr lang="en-US" dirty="0" smtClean="0">
                <a:solidFill>
                  <a:schemeClr val="tx2"/>
                </a:solidFill>
              </a:rPr>
              <a:t>So </a:t>
            </a:r>
            <a:r>
              <a:rPr lang="en-US" dirty="0">
                <a:solidFill>
                  <a:schemeClr val="tx2"/>
                </a:solidFill>
              </a:rPr>
              <a:t>electron signal </a:t>
            </a:r>
            <a:r>
              <a:rPr lang="en-US" dirty="0" smtClean="0">
                <a:solidFill>
                  <a:schemeClr val="tx2"/>
                </a:solidFill>
              </a:rPr>
              <a:t>is given </a:t>
            </a:r>
            <a:r>
              <a:rPr lang="en-US" dirty="0">
                <a:solidFill>
                  <a:schemeClr val="tx2"/>
                </a:solidFill>
              </a:rPr>
              <a:t>by hole dynamics!?</a:t>
            </a:r>
          </a:p>
          <a:p>
            <a:pPr algn="l"/>
            <a:r>
              <a:rPr lang="en-US" b="1" dirty="0" smtClean="0">
                <a:solidFill>
                  <a:schemeClr val="tx2"/>
                </a:solidFill>
              </a:rPr>
              <a:t>Basic </a:t>
            </a:r>
            <a:r>
              <a:rPr lang="en-US" b="1" dirty="0">
                <a:solidFill>
                  <a:schemeClr val="tx2"/>
                </a:solidFill>
              </a:rPr>
              <a:t>question for use of CM</a:t>
            </a:r>
          </a:p>
          <a:p>
            <a:pPr marL="285750" indent="-285750" algn="l">
              <a:buFont typeface="Courier New" pitchFamily="49" charset="0"/>
              <a:buChar char="o"/>
            </a:pPr>
            <a:r>
              <a:rPr lang="en-US" b="1" dirty="0">
                <a:solidFill>
                  <a:schemeClr val="tx2"/>
                </a:solidFill>
              </a:rPr>
              <a:t>What field strength do we need?</a:t>
            </a:r>
          </a:p>
          <a:p>
            <a:pPr marL="285750" indent="-285750" algn="l">
              <a:buFont typeface="Courier New" pitchFamily="49" charset="0"/>
              <a:buChar char="o"/>
            </a:pPr>
            <a:r>
              <a:rPr lang="en-US" b="1" dirty="0">
                <a:solidFill>
                  <a:schemeClr val="tx2"/>
                </a:solidFill>
              </a:rPr>
              <a:t>Can the sensor geometry and doping profile engineered so that the amplification field can be kept high, but just below the breakdown field?</a:t>
            </a:r>
          </a:p>
        </p:txBody>
      </p:sp>
    </p:spTree>
    <p:extLst>
      <p:ext uri="{BB962C8B-B14F-4D97-AF65-F5344CB8AC3E}">
        <p14:creationId xmlns:p14="http://schemas.microsoft.com/office/powerpoint/2010/main" val="3412364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0"/>
            <a:ext cx="7848600" cy="609600"/>
          </a:xfrm>
          <a:solidFill>
            <a:schemeClr val="accent2">
              <a:lumMod val="60000"/>
              <a:lumOff val="40000"/>
            </a:schemeClr>
          </a:solidFill>
        </p:spPr>
        <p:txBody>
          <a:bodyPr/>
          <a:lstStyle/>
          <a:p>
            <a:r>
              <a:rPr lang="en-US" dirty="0" smtClean="0"/>
              <a:t>Collection of Charges in Silicon Sensors</a:t>
            </a:r>
            <a:endParaRPr lang="en-US" dirty="0"/>
          </a:p>
        </p:txBody>
      </p:sp>
      <p:sp>
        <p:nvSpPr>
          <p:cNvPr id="4" name="Footer Placeholder 3"/>
          <p:cNvSpPr>
            <a:spLocks noGrp="1"/>
          </p:cNvSpPr>
          <p:nvPr>
            <p:ph type="ftr" sz="quarter" idx="10"/>
          </p:nvPr>
        </p:nvSpPr>
        <p:spPr/>
        <p:txBody>
          <a:bodyPr/>
          <a:lstStyle/>
          <a:p>
            <a:pPr>
              <a:defRPr/>
            </a:pPr>
            <a:r>
              <a:rPr lang="en-US" smtClean="0"/>
              <a:t>Hartmut F.-W. Sadrozinski: UFSD DPF UCSC Aug 2013</a:t>
            </a:r>
            <a:endParaRPr lang="en-US" dirty="0"/>
          </a:p>
        </p:txBody>
      </p:sp>
      <p:sp>
        <p:nvSpPr>
          <p:cNvPr id="5" name="Slide Number Placeholder 4"/>
          <p:cNvSpPr>
            <a:spLocks noGrp="1"/>
          </p:cNvSpPr>
          <p:nvPr>
            <p:ph type="sldNum" sz="quarter" idx="11"/>
          </p:nvPr>
        </p:nvSpPr>
        <p:spPr/>
        <p:txBody>
          <a:bodyPr/>
          <a:lstStyle/>
          <a:p>
            <a:pPr>
              <a:defRPr/>
            </a:pPr>
            <a:fld id="{D81A8F4D-9F11-4C3F-B199-E4FED77FDE2E}" type="slidenum">
              <a:rPr lang="en-US" smtClean="0"/>
              <a:pPr>
                <a:defRPr/>
              </a:pPr>
              <a:t>7</a:t>
            </a:fld>
            <a:endParaRPr lang="en-US" dirty="0"/>
          </a:p>
        </p:txBody>
      </p:sp>
      <p:sp>
        <p:nvSpPr>
          <p:cNvPr id="16" name="TextBox 15"/>
          <p:cNvSpPr txBox="1"/>
          <p:nvPr/>
        </p:nvSpPr>
        <p:spPr>
          <a:xfrm>
            <a:off x="3868377" y="762000"/>
            <a:ext cx="5275623" cy="1200329"/>
          </a:xfrm>
          <a:prstGeom prst="rect">
            <a:avLst/>
          </a:prstGeom>
          <a:noFill/>
        </p:spPr>
        <p:txBody>
          <a:bodyPr wrap="square" rtlCol="0">
            <a:spAutoFit/>
          </a:bodyPr>
          <a:lstStyle/>
          <a:p>
            <a:pPr algn="l"/>
            <a:r>
              <a:rPr lang="en-US" dirty="0" smtClean="0"/>
              <a:t>Drift velocity saturates for both electrons and holes!</a:t>
            </a:r>
          </a:p>
          <a:p>
            <a:pPr algn="l"/>
            <a:r>
              <a:rPr lang="en-US" dirty="0" smtClean="0"/>
              <a:t>-&gt; </a:t>
            </a:r>
            <a:r>
              <a:rPr lang="en-US" b="1" dirty="0" smtClean="0"/>
              <a:t>need thin sensors for fast charge collection</a:t>
            </a:r>
          </a:p>
          <a:p>
            <a:pPr algn="l"/>
            <a:r>
              <a:rPr lang="en-US" dirty="0" smtClean="0"/>
              <a:t>   </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7139" y="2254648"/>
            <a:ext cx="4526862" cy="429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10" y="685801"/>
            <a:ext cx="3726467" cy="283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41911" y="3810000"/>
            <a:ext cx="4475228" cy="2031325"/>
          </a:xfrm>
          <a:prstGeom prst="rect">
            <a:avLst/>
          </a:prstGeom>
          <a:noFill/>
        </p:spPr>
        <p:txBody>
          <a:bodyPr wrap="square" rtlCol="0">
            <a:spAutoFit/>
          </a:bodyPr>
          <a:lstStyle/>
          <a:p>
            <a:pPr algn="l"/>
            <a:r>
              <a:rPr lang="en-US" dirty="0" smtClean="0"/>
              <a:t>Collection time is close to minimum when</a:t>
            </a:r>
            <a:r>
              <a:rPr lang="en-US" dirty="0"/>
              <a:t> </a:t>
            </a:r>
            <a:endParaRPr lang="en-US" dirty="0" smtClean="0"/>
          </a:p>
          <a:p>
            <a:pPr algn="l"/>
            <a:r>
              <a:rPr lang="en-US" dirty="0" smtClean="0"/>
              <a:t>E-Field ≥ 20 kV/cm</a:t>
            </a:r>
          </a:p>
          <a:p>
            <a:pPr algn="l"/>
            <a:r>
              <a:rPr lang="en-US" dirty="0" smtClean="0"/>
              <a:t>  </a:t>
            </a:r>
          </a:p>
          <a:p>
            <a:pPr algn="l"/>
            <a:r>
              <a:rPr lang="en-US" dirty="0" smtClean="0"/>
              <a:t>For 300um </a:t>
            </a:r>
            <a:r>
              <a:rPr lang="en-US" dirty="0"/>
              <a:t>Si</a:t>
            </a:r>
          </a:p>
          <a:p>
            <a:pPr algn="l"/>
            <a:r>
              <a:rPr lang="en-US" dirty="0" smtClean="0"/>
              <a:t>Collection time ~ 5 ns (h), ~ 3 ns (e) </a:t>
            </a:r>
          </a:p>
          <a:p>
            <a:pPr algn="l"/>
            <a:r>
              <a:rPr lang="en-US" dirty="0" smtClean="0"/>
              <a:t>For 10um Si</a:t>
            </a:r>
          </a:p>
          <a:p>
            <a:pPr algn="l"/>
            <a:r>
              <a:rPr lang="en-US" dirty="0"/>
              <a:t>Collection time ~ </a:t>
            </a:r>
            <a:r>
              <a:rPr lang="en-US" dirty="0" smtClean="0"/>
              <a:t>0.3 </a:t>
            </a:r>
            <a:r>
              <a:rPr lang="en-US" dirty="0"/>
              <a:t>ns (h), ~ </a:t>
            </a:r>
            <a:r>
              <a:rPr lang="en-US" dirty="0" smtClean="0"/>
              <a:t>0.1 </a:t>
            </a:r>
            <a:r>
              <a:rPr lang="en-US" dirty="0"/>
              <a:t>ns (e) </a:t>
            </a:r>
          </a:p>
        </p:txBody>
      </p:sp>
    </p:spTree>
    <p:extLst>
      <p:ext uri="{BB962C8B-B14F-4D97-AF65-F5344CB8AC3E}">
        <p14:creationId xmlns:p14="http://schemas.microsoft.com/office/powerpoint/2010/main" val="4270372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0"/>
            <a:ext cx="8001000" cy="609600"/>
          </a:xfrm>
          <a:solidFill>
            <a:schemeClr val="accent2">
              <a:lumMod val="60000"/>
              <a:lumOff val="40000"/>
            </a:schemeClr>
          </a:solidFill>
        </p:spPr>
        <p:txBody>
          <a:bodyPr/>
          <a:lstStyle/>
          <a:p>
            <a:r>
              <a:rPr lang="en-US" sz="2800" b="1" dirty="0" smtClean="0"/>
              <a:t>Can 4D-UFSD work? </a:t>
            </a:r>
            <a:r>
              <a:rPr lang="en-US" sz="2000" b="1" dirty="0" smtClean="0"/>
              <a:t>Collected Charge &amp; Capacitance</a:t>
            </a:r>
            <a:endParaRPr lang="en-US" sz="2000" b="1" dirty="0"/>
          </a:p>
        </p:txBody>
      </p:sp>
      <p:sp>
        <p:nvSpPr>
          <p:cNvPr id="39939" name="Text Box 3"/>
          <p:cNvSpPr txBox="1">
            <a:spLocks noChangeArrowheads="1"/>
          </p:cNvSpPr>
          <p:nvPr/>
        </p:nvSpPr>
        <p:spPr bwMode="auto">
          <a:xfrm>
            <a:off x="1243147" y="1524000"/>
            <a:ext cx="732604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t>Signal = thickness*EPM  (EPM = 73 e</a:t>
            </a:r>
            <a:r>
              <a:rPr lang="en-US" sz="2400" baseline="30000" dirty="0"/>
              <a:t>-</a:t>
            </a:r>
            <a:r>
              <a:rPr lang="en-US" sz="2400" dirty="0"/>
              <a:t>/</a:t>
            </a:r>
            <a:r>
              <a:rPr lang="en-US" sz="2400" dirty="0" smtClean="0">
                <a:latin typeface="Symbol" pitchFamily="18" charset="2"/>
              </a:rPr>
              <a:t>m</a:t>
            </a:r>
            <a:r>
              <a:rPr lang="en-US" sz="2400" dirty="0" smtClean="0"/>
              <a:t>m)</a:t>
            </a:r>
            <a:endParaRPr lang="en-US" sz="2400" dirty="0"/>
          </a:p>
          <a:p>
            <a:r>
              <a:rPr lang="en-US" sz="2400" dirty="0"/>
              <a:t>Collection time = thickness/</a:t>
            </a:r>
            <a:r>
              <a:rPr lang="en-US" sz="2400" dirty="0" err="1"/>
              <a:t>v</a:t>
            </a:r>
            <a:r>
              <a:rPr lang="en-US" sz="2400" baseline="-25000" dirty="0" err="1"/>
              <a:t>sat</a:t>
            </a:r>
            <a:r>
              <a:rPr lang="en-US" sz="2400" dirty="0"/>
              <a:t> (</a:t>
            </a:r>
            <a:r>
              <a:rPr lang="en-US" sz="2400" dirty="0" err="1"/>
              <a:t>v</a:t>
            </a:r>
            <a:r>
              <a:rPr lang="en-US" sz="2400" baseline="-25000" dirty="0" err="1"/>
              <a:t>sat</a:t>
            </a:r>
            <a:r>
              <a:rPr lang="en-US" sz="2400" dirty="0"/>
              <a:t> </a:t>
            </a:r>
            <a:r>
              <a:rPr lang="en-US" sz="2400" dirty="0" smtClean="0"/>
              <a:t>(e) = 100 </a:t>
            </a:r>
            <a:r>
              <a:rPr lang="en-US" sz="2400" dirty="0">
                <a:latin typeface="Symbol" pitchFamily="18" charset="2"/>
              </a:rPr>
              <a:t>m</a:t>
            </a:r>
            <a:r>
              <a:rPr lang="en-US" sz="2400" dirty="0"/>
              <a:t>m/ns)</a:t>
            </a:r>
          </a:p>
        </p:txBody>
      </p:sp>
      <p:grpSp>
        <p:nvGrpSpPr>
          <p:cNvPr id="7" name="Group 6"/>
          <p:cNvGrpSpPr/>
          <p:nvPr/>
        </p:nvGrpSpPr>
        <p:grpSpPr>
          <a:xfrm>
            <a:off x="685800" y="685800"/>
            <a:ext cx="8288338" cy="4648200"/>
            <a:chOff x="685800" y="685800"/>
            <a:chExt cx="8288338" cy="4648200"/>
          </a:xfrm>
        </p:grpSpPr>
        <p:cxnSp>
          <p:nvCxnSpPr>
            <p:cNvPr id="3" name="Straight Connector 2"/>
            <p:cNvCxnSpPr/>
            <p:nvPr/>
          </p:nvCxnSpPr>
          <p:spPr bwMode="auto">
            <a:xfrm flipH="1" flipV="1">
              <a:off x="685800" y="685800"/>
              <a:ext cx="8135938" cy="4495800"/>
            </a:xfrm>
            <a:prstGeom prst="line">
              <a:avLst/>
            </a:prstGeom>
            <a:solidFill>
              <a:schemeClr val="accent1"/>
            </a:solidFill>
            <a:ln w="63500" cap="flat" cmpd="sng" algn="ctr">
              <a:solidFill>
                <a:srgbClr val="FF00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V="1">
              <a:off x="838200" y="838200"/>
              <a:ext cx="8135938" cy="4495800"/>
            </a:xfrm>
            <a:prstGeom prst="line">
              <a:avLst/>
            </a:prstGeom>
            <a:solidFill>
              <a:schemeClr val="accent1"/>
            </a:solidFill>
            <a:ln w="63500" cap="flat" cmpd="sng" algn="ctr">
              <a:solidFill>
                <a:srgbClr val="FF00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3802341" y="3886200"/>
              <a:ext cx="2207656" cy="707886"/>
            </a:xfrm>
            <a:prstGeom prst="rect">
              <a:avLst/>
            </a:prstGeom>
            <a:noFill/>
          </p:spPr>
          <p:txBody>
            <a:bodyPr wrap="none" rtlCol="0">
              <a:spAutoFit/>
            </a:bodyPr>
            <a:lstStyle/>
            <a:p>
              <a:r>
                <a:rPr lang="en-US" sz="4000" dirty="0" smtClean="0">
                  <a:solidFill>
                    <a:srgbClr val="FF0000"/>
                  </a:solidFill>
                </a:rPr>
                <a:t>WRONG</a:t>
              </a:r>
              <a:endParaRPr lang="en-US" sz="4000" dirty="0">
                <a:solidFill>
                  <a:srgbClr val="FF0000"/>
                </a:solidFill>
              </a:endParaRPr>
            </a:p>
          </p:txBody>
        </p:sp>
      </p:grpSp>
      <p:sp>
        <p:nvSpPr>
          <p:cNvPr id="8" name="Footer Placeholder 7"/>
          <p:cNvSpPr>
            <a:spLocks noGrp="1"/>
          </p:cNvSpPr>
          <p:nvPr>
            <p:ph type="ftr" sz="quarter" idx="10"/>
          </p:nvPr>
        </p:nvSpPr>
        <p:spPr/>
        <p:txBody>
          <a:bodyPr/>
          <a:lstStyle/>
          <a:p>
            <a:pPr>
              <a:defRPr/>
            </a:pPr>
            <a:r>
              <a:rPr lang="en-US" smtClean="0"/>
              <a:t>Hartmut F.-W. Sadrozinski: UFSD DPF UCSC Aug 2013</a:t>
            </a:r>
            <a:endParaRPr lang="en-US" dirty="0"/>
          </a:p>
        </p:txBody>
      </p:sp>
      <p:sp>
        <p:nvSpPr>
          <p:cNvPr id="9" name="Slide Number Placeholder 8"/>
          <p:cNvSpPr>
            <a:spLocks noGrp="1"/>
          </p:cNvSpPr>
          <p:nvPr>
            <p:ph type="sldNum" sz="quarter" idx="11"/>
          </p:nvPr>
        </p:nvSpPr>
        <p:spPr/>
        <p:txBody>
          <a:bodyPr/>
          <a:lstStyle/>
          <a:p>
            <a:pPr>
              <a:defRPr/>
            </a:pPr>
            <a:fld id="{D81A8F4D-9F11-4C3F-B199-E4FED77FDE2E}" type="slidenum">
              <a:rPr lang="en-US" smtClean="0"/>
              <a:pPr>
                <a:defRPr/>
              </a:pPr>
              <a:t>8</a:t>
            </a:fld>
            <a:endParaRPr lang="en-US" dirty="0"/>
          </a:p>
        </p:txBody>
      </p:sp>
    </p:spTree>
    <p:extLst>
      <p:ext uri="{BB962C8B-B14F-4D97-AF65-F5344CB8AC3E}">
        <p14:creationId xmlns:p14="http://schemas.microsoft.com/office/powerpoint/2010/main" val="130006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1066800"/>
            <a:ext cx="8153400" cy="369332"/>
          </a:xfrm>
          <a:prstGeom prst="rect">
            <a:avLst/>
          </a:prstGeom>
        </p:spPr>
        <p:txBody>
          <a:bodyPr wrap="square">
            <a:spAutoFit/>
          </a:bodyPr>
          <a:lstStyle/>
          <a:p>
            <a:r>
              <a:rPr lang="en-US" dirty="0" smtClean="0"/>
              <a:t>Energy loss measurement for charged particles  in very thin silicon layers</a:t>
            </a:r>
            <a:endParaRPr lang="en-US" dirty="0"/>
          </a:p>
        </p:txBody>
      </p:sp>
      <p:sp>
        <p:nvSpPr>
          <p:cNvPr id="5" name="Rectangle 4"/>
          <p:cNvSpPr/>
          <p:nvPr/>
        </p:nvSpPr>
        <p:spPr>
          <a:xfrm>
            <a:off x="0" y="1536148"/>
            <a:ext cx="4572000" cy="646331"/>
          </a:xfrm>
          <a:prstGeom prst="rect">
            <a:avLst/>
          </a:prstGeom>
        </p:spPr>
        <p:txBody>
          <a:bodyPr>
            <a:spAutoFit/>
          </a:bodyPr>
          <a:lstStyle/>
          <a:p>
            <a:endParaRPr lang="it-IT" dirty="0" smtClean="0"/>
          </a:p>
          <a:p>
            <a:r>
              <a:rPr lang="it-IT" dirty="0" smtClean="0"/>
              <a:t>S. Meroli, D. Passeri and L. Servoli</a:t>
            </a:r>
          </a:p>
        </p:txBody>
      </p:sp>
      <p:pic>
        <p:nvPicPr>
          <p:cNvPr id="1026" name="Picture 2" descr="C:\Users\Hartmut\Documents\UFSD\diode data\Pages from 2011_JINST_6_P0601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102" t="7891" r="15496" b="54894"/>
          <a:stretch/>
        </p:blipFill>
        <p:spPr bwMode="auto">
          <a:xfrm>
            <a:off x="0" y="2633435"/>
            <a:ext cx="5410200" cy="422456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536148"/>
            <a:ext cx="4876800" cy="2350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219200" y="2182479"/>
            <a:ext cx="1895071" cy="369332"/>
          </a:xfrm>
          <a:prstGeom prst="rect">
            <a:avLst/>
          </a:prstGeom>
        </p:spPr>
        <p:txBody>
          <a:bodyPr wrap="none">
            <a:spAutoFit/>
          </a:bodyPr>
          <a:lstStyle/>
          <a:p>
            <a:r>
              <a:rPr lang="en-US" dirty="0"/>
              <a:t>11 JINST 6 P06013</a:t>
            </a:r>
          </a:p>
        </p:txBody>
      </p:sp>
      <p:sp>
        <p:nvSpPr>
          <p:cNvPr id="8" name="Rectangle 2"/>
          <p:cNvSpPr>
            <a:spLocks noGrp="1" noChangeArrowheads="1"/>
          </p:cNvSpPr>
          <p:nvPr>
            <p:ph type="title"/>
          </p:nvPr>
        </p:nvSpPr>
        <p:spPr>
          <a:xfrm>
            <a:off x="762000" y="0"/>
            <a:ext cx="8001000" cy="609600"/>
          </a:xfrm>
          <a:solidFill>
            <a:schemeClr val="accent2">
              <a:lumMod val="60000"/>
              <a:lumOff val="40000"/>
            </a:schemeClr>
          </a:solidFill>
        </p:spPr>
        <p:txBody>
          <a:bodyPr/>
          <a:lstStyle/>
          <a:p>
            <a:r>
              <a:rPr lang="en-US" sz="2800" b="1" dirty="0" smtClean="0"/>
              <a:t>Details of Collected Charge in Thin Sensors</a:t>
            </a:r>
            <a:endParaRPr lang="en-US" sz="2800" b="1" dirty="0"/>
          </a:p>
        </p:txBody>
      </p:sp>
      <p:sp>
        <p:nvSpPr>
          <p:cNvPr id="3" name="Footer Placeholder 2"/>
          <p:cNvSpPr>
            <a:spLocks noGrp="1"/>
          </p:cNvSpPr>
          <p:nvPr>
            <p:ph type="ftr" sz="quarter" idx="10"/>
          </p:nvPr>
        </p:nvSpPr>
        <p:spPr/>
        <p:txBody>
          <a:bodyPr/>
          <a:lstStyle/>
          <a:p>
            <a:pPr>
              <a:defRPr/>
            </a:pPr>
            <a:r>
              <a:rPr lang="en-US" smtClean="0"/>
              <a:t>Hartmut F.-W. Sadrozinski: UFSD DPF UCSC Aug 2013</a:t>
            </a:r>
            <a:endParaRPr lang="en-US" dirty="0"/>
          </a:p>
        </p:txBody>
      </p:sp>
      <p:sp>
        <p:nvSpPr>
          <p:cNvPr id="7" name="Slide Number Placeholder 6"/>
          <p:cNvSpPr>
            <a:spLocks noGrp="1"/>
          </p:cNvSpPr>
          <p:nvPr>
            <p:ph type="sldNum" sz="quarter" idx="11"/>
          </p:nvPr>
        </p:nvSpPr>
        <p:spPr/>
        <p:txBody>
          <a:bodyPr/>
          <a:lstStyle/>
          <a:p>
            <a:pPr>
              <a:defRPr/>
            </a:pPr>
            <a:fld id="{D81A8F4D-9F11-4C3F-B199-E4FED77FDE2E}" type="slidenum">
              <a:rPr lang="en-US" smtClean="0"/>
              <a:pPr>
                <a:defRPr/>
              </a:pPr>
              <a:t>9</a:t>
            </a:fld>
            <a:endParaRPr lang="en-US" dirty="0"/>
          </a:p>
        </p:txBody>
      </p:sp>
      <p:sp>
        <p:nvSpPr>
          <p:cNvPr id="10" name="Rectangle 9"/>
          <p:cNvSpPr/>
          <p:nvPr/>
        </p:nvSpPr>
        <p:spPr>
          <a:xfrm>
            <a:off x="5410200" y="4953000"/>
            <a:ext cx="3581400" cy="646331"/>
          </a:xfrm>
          <a:prstGeom prst="rect">
            <a:avLst/>
          </a:prstGeom>
        </p:spPr>
        <p:txBody>
          <a:bodyPr wrap="square">
            <a:spAutoFit/>
          </a:bodyPr>
          <a:lstStyle/>
          <a:p>
            <a:pPr algn="l"/>
            <a:r>
              <a:rPr lang="en-US" dirty="0" smtClean="0"/>
              <a:t>Reduced measured energy loss</a:t>
            </a:r>
          </a:p>
          <a:p>
            <a:pPr algn="l"/>
            <a:r>
              <a:rPr lang="en-US" dirty="0" smtClean="0"/>
              <a:t> in very thin silicon layers</a:t>
            </a:r>
            <a:endParaRPr lang="en-US" dirty="0"/>
          </a:p>
        </p:txBody>
      </p:sp>
    </p:spTree>
    <p:extLst>
      <p:ext uri="{BB962C8B-B14F-4D97-AF65-F5344CB8AC3E}">
        <p14:creationId xmlns:p14="http://schemas.microsoft.com/office/powerpoint/2010/main" val="3566344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49912</TotalTime>
  <Words>2390</Words>
  <Application>Microsoft Office PowerPoint</Application>
  <PresentationFormat>On-screen Show (4:3)</PresentationFormat>
  <Paragraphs>305</Paragraphs>
  <Slides>29</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2" baseType="lpstr">
      <vt:lpstr>Pixel</vt:lpstr>
      <vt:lpstr>Default Design</vt:lpstr>
      <vt:lpstr>Equation</vt:lpstr>
      <vt:lpstr>Hartmut F.W. Sadrozinski   with  Marta Baselga, Scott Ely, Vitaliy Fadeyev, Zachary Galloway, Jeffrey Ngo, Colin Parker, Davi Schumacher, Abe Seiden,  Andriy Zatserklyaniy   SCIPP, Univ. of California Santa Cruz  see also Colin Parker’s Poster          </vt:lpstr>
      <vt:lpstr>“4D”</vt:lpstr>
      <vt:lpstr>“4D”</vt:lpstr>
      <vt:lpstr>Motivation for 4D Detectors </vt:lpstr>
      <vt:lpstr>Benefits of Ultra-Fast Silicon Detectors</vt:lpstr>
      <vt:lpstr>Internal Gain in Detectors</vt:lpstr>
      <vt:lpstr>Collection of Charges in Silicon Sensors</vt:lpstr>
      <vt:lpstr>Can 4D-UFSD work? Collected Charge &amp; Capacitance</vt:lpstr>
      <vt:lpstr>Details of Collected Charge in Thin Sensors</vt:lpstr>
      <vt:lpstr>Can 4D-UFSD work? Correct Collected Charge</vt:lpstr>
      <vt:lpstr>Thin 4D Sensors</vt:lpstr>
      <vt:lpstr>Charge Multiplication</vt:lpstr>
      <vt:lpstr>Development of Si sensors with gain (RD50)</vt:lpstr>
      <vt:lpstr>PowerPoint Presentation</vt:lpstr>
      <vt:lpstr>Gain with MIP’s</vt:lpstr>
      <vt:lpstr>Charge Collection with a’s from Am(241) </vt:lpstr>
      <vt:lpstr>Observed TCT shapes from a’s </vt:lpstr>
      <vt:lpstr>Estimation of Gain with a TCT</vt:lpstr>
      <vt:lpstr>From pads to strips and pixels </vt:lpstr>
      <vt:lpstr>What about fast readout?</vt:lpstr>
      <vt:lpstr>PowerPoint Presentation</vt:lpstr>
      <vt:lpstr>PowerPoint Presentation</vt:lpstr>
      <vt:lpstr>Conclusions</vt:lpstr>
      <vt:lpstr>More Applications for 4D UFSD</vt:lpstr>
      <vt:lpstr>Time of Flight for Particle Identification in Space.</vt:lpstr>
      <vt:lpstr>PowerPoint Presentation</vt:lpstr>
      <vt:lpstr>PowerPoint Presentation</vt:lpstr>
      <vt:lpstr>PowerPoint Presentation</vt:lpstr>
      <vt:lpstr>PowerPoint Presentation</vt:lpstr>
    </vt:vector>
  </TitlesOfParts>
  <Company>LLURM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Research Report 2008</dc:title>
  <dc:creator>Hartmut Sadrozinski</dc:creator>
  <cp:lastModifiedBy>Hartmut</cp:lastModifiedBy>
  <cp:revision>713</cp:revision>
  <cp:lastPrinted>2013-03-11T15:44:02Z</cp:lastPrinted>
  <dcterms:created xsi:type="dcterms:W3CDTF">2008-01-02T18:43:00Z</dcterms:created>
  <dcterms:modified xsi:type="dcterms:W3CDTF">2013-08-16T07:30:35Z</dcterms:modified>
</cp:coreProperties>
</file>