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49" r:id="rId2"/>
    <p:sldId id="390" r:id="rId3"/>
    <p:sldId id="354" r:id="rId4"/>
    <p:sldId id="355" r:id="rId5"/>
    <p:sldId id="341" r:id="rId6"/>
    <p:sldId id="367" r:id="rId7"/>
    <p:sldId id="380" r:id="rId8"/>
    <p:sldId id="376" r:id="rId9"/>
    <p:sldId id="362" r:id="rId10"/>
    <p:sldId id="383" r:id="rId11"/>
    <p:sldId id="385" r:id="rId12"/>
    <p:sldId id="395" r:id="rId13"/>
    <p:sldId id="34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364" autoAdjust="0"/>
  </p:normalViewPr>
  <p:slideViewPr>
    <p:cSldViewPr>
      <p:cViewPr>
        <p:scale>
          <a:sx n="100" d="100"/>
          <a:sy n="100" d="100"/>
        </p:scale>
        <p:origin x="-29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FBA417-D798-4FE3-B9EB-6DD53A248145}" type="datetime1">
              <a:rPr lang="en-US"/>
              <a:pPr>
                <a:defRPr/>
              </a:pPr>
              <a:t>3/11/2012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A7B285-DE26-452A-BFFB-85F73ACE4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5D0D45E-C7A5-44AC-90D7-0DB121B5D8AA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CABE72-FB45-4CC5-AC09-B200EDE57ABA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7B285-DE26-452A-BFFB-85F73ACE4B0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9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Anatoly Ronzhin, April 12, 2010, Fermilab, AEM</a:t>
            </a:r>
          </a:p>
        </p:txBody>
      </p:sp>
    </p:spTree>
    <p:extLst>
      <p:ext uri="{BB962C8B-B14F-4D97-AF65-F5344CB8AC3E}">
        <p14:creationId xmlns:p14="http://schemas.microsoft.com/office/powerpoint/2010/main" val="138654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Anatoly Ronzhin, April 12, 2010, Fermilab, AEM</a:t>
            </a:r>
          </a:p>
        </p:txBody>
      </p:sp>
    </p:spTree>
    <p:extLst>
      <p:ext uri="{BB962C8B-B14F-4D97-AF65-F5344CB8AC3E}">
        <p14:creationId xmlns:p14="http://schemas.microsoft.com/office/powerpoint/2010/main" val="86410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Anatoly Ronzhin, April 12, 2010, Fermilab, AEM</a:t>
            </a:r>
          </a:p>
        </p:txBody>
      </p:sp>
    </p:spTree>
    <p:extLst>
      <p:ext uri="{BB962C8B-B14F-4D97-AF65-F5344CB8AC3E}">
        <p14:creationId xmlns:p14="http://schemas.microsoft.com/office/powerpoint/2010/main" val="3854077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Anatoly Ronzhin, April 12, 2010, Fermilab, AEM</a:t>
            </a:r>
          </a:p>
        </p:txBody>
      </p:sp>
    </p:spTree>
    <p:extLst>
      <p:ext uri="{BB962C8B-B14F-4D97-AF65-F5344CB8AC3E}">
        <p14:creationId xmlns:p14="http://schemas.microsoft.com/office/powerpoint/2010/main" val="232654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Anatoly Ronzhin, April 12, 2010, Fermilab, AEM</a:t>
            </a:r>
          </a:p>
        </p:txBody>
      </p:sp>
    </p:spTree>
    <p:extLst>
      <p:ext uri="{BB962C8B-B14F-4D97-AF65-F5344CB8AC3E}">
        <p14:creationId xmlns:p14="http://schemas.microsoft.com/office/powerpoint/2010/main" val="119492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Anatoly Ronzhin, April 12, 2010, Fermilab, AEM</a:t>
            </a:r>
          </a:p>
        </p:txBody>
      </p:sp>
    </p:spTree>
    <p:extLst>
      <p:ext uri="{BB962C8B-B14F-4D97-AF65-F5344CB8AC3E}">
        <p14:creationId xmlns:p14="http://schemas.microsoft.com/office/powerpoint/2010/main" val="123066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Anatoly Ronzhin, April 12, 2010, Fermilab, AEM</a:t>
            </a:r>
          </a:p>
        </p:txBody>
      </p:sp>
    </p:spTree>
    <p:extLst>
      <p:ext uri="{BB962C8B-B14F-4D97-AF65-F5344CB8AC3E}">
        <p14:creationId xmlns:p14="http://schemas.microsoft.com/office/powerpoint/2010/main" val="356585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Anatoly Ronzhin, April 12, 2010, Fermilab, AEM</a:t>
            </a:r>
          </a:p>
        </p:txBody>
      </p:sp>
    </p:spTree>
    <p:extLst>
      <p:ext uri="{BB962C8B-B14F-4D97-AF65-F5344CB8AC3E}">
        <p14:creationId xmlns:p14="http://schemas.microsoft.com/office/powerpoint/2010/main" val="252267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Anatoly Ronzhin, April 12, 2010, Fermilab, AEM</a:t>
            </a:r>
          </a:p>
        </p:txBody>
      </p:sp>
    </p:spTree>
    <p:extLst>
      <p:ext uri="{BB962C8B-B14F-4D97-AF65-F5344CB8AC3E}">
        <p14:creationId xmlns:p14="http://schemas.microsoft.com/office/powerpoint/2010/main" val="39503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Anatoly Ronzhin, April 12, 2010, Fermilab, AEM</a:t>
            </a:r>
          </a:p>
        </p:txBody>
      </p:sp>
    </p:spTree>
    <p:extLst>
      <p:ext uri="{BB962C8B-B14F-4D97-AF65-F5344CB8AC3E}">
        <p14:creationId xmlns:p14="http://schemas.microsoft.com/office/powerpoint/2010/main" val="167585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Anatoly Ronzhin, April 12, 2010, Fermilab, AEM</a:t>
            </a:r>
          </a:p>
        </p:txBody>
      </p:sp>
    </p:spTree>
    <p:extLst>
      <p:ext uri="{BB962C8B-B14F-4D97-AF65-F5344CB8AC3E}">
        <p14:creationId xmlns:p14="http://schemas.microsoft.com/office/powerpoint/2010/main" val="142281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Anatoly Ronzhin, April 12, 2010, Fermilab, AEM</a:t>
            </a:r>
          </a:p>
        </p:txBody>
      </p:sp>
    </p:spTree>
    <p:extLst>
      <p:ext uri="{BB962C8B-B14F-4D97-AF65-F5344CB8AC3E}">
        <p14:creationId xmlns:p14="http://schemas.microsoft.com/office/powerpoint/2010/main" val="317574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Anatoly Ronzhin, April 12, 2010, Fermilab, AEM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067800" cy="76200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FF0000"/>
                </a:solidFill>
              </a:rPr>
              <a:t>T-979: SiPM Time Resolution with DRS4 Readout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057400"/>
            <a:ext cx="4953000" cy="12192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Anatoly Ronzhin,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Fermilab, AEM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March 12, 2012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25" y="3962401"/>
            <a:ext cx="8915400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 smtClean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/>
              <a:t>Team: Mike Albrow, Sergey </a:t>
            </a:r>
            <a:r>
              <a:rPr lang="en-US" kern="0" dirty="0"/>
              <a:t>Los</a:t>
            </a:r>
            <a:r>
              <a:rPr lang="en-US" kern="0" dirty="0" smtClean="0"/>
              <a:t>, Pasha Murat, Erik Ramberg, Fermilab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/>
              <a:t>Heejong Kim, University of Chicago</a:t>
            </a:r>
            <a:endParaRPr lang="en-US" kern="0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/>
              <a:t>Andriy Zatserklyaniy, University of Puerto Rico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/>
              <a:t>Sarah Malik, Rockefeller University</a:t>
            </a:r>
          </a:p>
        </p:txBody>
      </p:sp>
    </p:spTree>
    <p:extLst>
      <p:ext uri="{BB962C8B-B14F-4D97-AF65-F5344CB8AC3E}">
        <p14:creationId xmlns:p14="http://schemas.microsoft.com/office/powerpoint/2010/main" val="708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"/>
            <a:ext cx="9039224" cy="485771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DRS4, (Domino Ring Sampler), </a:t>
            </a:r>
            <a:r>
              <a:rPr lang="en-US" sz="2400" b="1" dirty="0" smtClean="0">
                <a:solidFill>
                  <a:srgbClr val="FF0000"/>
                </a:solidFill>
              </a:rPr>
              <a:t>introduced </a:t>
            </a:r>
            <a:r>
              <a:rPr lang="en-US" sz="2400" b="1" dirty="0">
                <a:solidFill>
                  <a:srgbClr val="FF0000"/>
                </a:solidFill>
              </a:rPr>
              <a:t>by Stefan </a:t>
            </a:r>
            <a:r>
              <a:rPr lang="en-US" sz="2400" b="1" dirty="0" err="1">
                <a:solidFill>
                  <a:srgbClr val="FF0000"/>
                </a:solidFill>
              </a:rPr>
              <a:t>Ritt</a:t>
            </a:r>
            <a:r>
              <a:rPr lang="en-US" sz="2400" b="1" dirty="0">
                <a:solidFill>
                  <a:srgbClr val="FF0000"/>
                </a:solidFill>
              </a:rPr>
              <a:t>, PSI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6227"/>
            <a:ext cx="3581400" cy="2317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Anatoly </a:t>
            </a:r>
            <a:r>
              <a:rPr lang="en-US" dirty="0" err="1" smtClean="0"/>
              <a:t>Ronzhin</a:t>
            </a:r>
            <a:r>
              <a:rPr lang="en-US" dirty="0" smtClean="0"/>
              <a:t>, March 12, 2012, </a:t>
            </a:r>
            <a:r>
              <a:rPr lang="en-US" dirty="0" err="1" smtClean="0"/>
              <a:t>Fermilab</a:t>
            </a:r>
            <a:r>
              <a:rPr lang="en-US" dirty="0" smtClean="0"/>
              <a:t>, AEM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643" y="4145804"/>
            <a:ext cx="3542084" cy="220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43" y="4146915"/>
            <a:ext cx="1269460" cy="220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533400"/>
            <a:ext cx="90493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Principle</a:t>
            </a:r>
            <a:r>
              <a:rPr lang="en-US" sz="1600" dirty="0"/>
              <a:t>: Sample &amp; Store an incoming signal in an array of capacitors, waiting for (selective) readout and digitization= bank of Track &amp; </a:t>
            </a:r>
            <a:r>
              <a:rPr lang="en-US" sz="1600" dirty="0" smtClean="0"/>
              <a:t>Holds. DRS4 can replace old classic TDC, ADC traditional readout. PH and TR measured by the same unit. Used one </a:t>
            </a:r>
            <a:r>
              <a:rPr lang="en-US" sz="1600" dirty="0"/>
              <a:t>is capable to </a:t>
            </a:r>
            <a:r>
              <a:rPr lang="en-US" sz="1600" dirty="0" smtClean="0"/>
              <a:t>digitize 4 </a:t>
            </a:r>
            <a:r>
              <a:rPr lang="en-US" sz="1600" dirty="0"/>
              <a:t>input channels at sampling rates 5</a:t>
            </a:r>
            <a:r>
              <a:rPr lang="en-US" sz="1600" dirty="0" smtClean="0"/>
              <a:t> Giga-samples per second (GSPS, 200ps/cell). Individual </a:t>
            </a:r>
            <a:r>
              <a:rPr lang="en-US" sz="1600" dirty="0"/>
              <a:t>channel depth of 1024 bins </a:t>
            </a:r>
            <a:r>
              <a:rPr lang="en-US" sz="1600" dirty="0" smtClean="0"/>
              <a:t>and </a:t>
            </a:r>
            <a:r>
              <a:rPr lang="en-US" sz="1600" dirty="0"/>
              <a:t>effective range of </a:t>
            </a:r>
            <a:r>
              <a:rPr lang="en-US" sz="1600" dirty="0" smtClean="0"/>
              <a:t>12 </a:t>
            </a:r>
            <a:r>
              <a:rPr lang="en-US" sz="1600" dirty="0"/>
              <a:t>bits</a:t>
            </a:r>
            <a:r>
              <a:rPr lang="en-US" sz="1600" dirty="0" smtClean="0"/>
              <a:t>.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BW is up to 850 MHz. DRS4 is based </a:t>
            </a:r>
            <a:r>
              <a:rPr lang="en-US" sz="1600" dirty="0">
                <a:solidFill>
                  <a:srgbClr val="000000"/>
                </a:solidFill>
              </a:rPr>
              <a:t>on Switch Capacitor Array (</a:t>
            </a:r>
            <a:r>
              <a:rPr lang="en-US" sz="1600" dirty="0" smtClean="0">
                <a:solidFill>
                  <a:srgbClr val="000000"/>
                </a:solidFill>
              </a:rPr>
              <a:t>SCA). “Aperture” </a:t>
            </a:r>
            <a:r>
              <a:rPr lang="en-US" sz="1600" dirty="0">
                <a:solidFill>
                  <a:srgbClr val="000000"/>
                </a:solidFill>
              </a:rPr>
              <a:t>and</a:t>
            </a:r>
            <a:r>
              <a:rPr lang="en-US" sz="1600" dirty="0" smtClean="0">
                <a:solidFill>
                  <a:srgbClr val="000000"/>
                </a:solidFill>
              </a:rPr>
              <a:t> “random” </a:t>
            </a:r>
            <a:r>
              <a:rPr lang="en-US" sz="1600" dirty="0">
                <a:solidFill>
                  <a:srgbClr val="000000"/>
                </a:solidFill>
              </a:rPr>
              <a:t>time </a:t>
            </a:r>
            <a:r>
              <a:rPr lang="en-US" sz="1600" dirty="0" smtClean="0">
                <a:solidFill>
                  <a:srgbClr val="000000"/>
                </a:solidFill>
              </a:rPr>
              <a:t>jitter. Correction of “aperture” jitter. Noise </a:t>
            </a:r>
            <a:r>
              <a:rPr lang="en-US" sz="1600" dirty="0">
                <a:solidFill>
                  <a:srgbClr val="000000"/>
                </a:solidFill>
              </a:rPr>
              <a:t>floor ~1 </a:t>
            </a:r>
            <a:r>
              <a:rPr lang="en-US" sz="1600" dirty="0" smtClean="0">
                <a:solidFill>
                  <a:srgbClr val="000000"/>
                </a:solidFill>
              </a:rPr>
              <a:t>mV/50 Ohm (Slides below taken from Stefan </a:t>
            </a:r>
            <a:r>
              <a:rPr lang="en-US" sz="1600" dirty="0" err="1" smtClean="0">
                <a:solidFill>
                  <a:srgbClr val="000000"/>
                </a:solidFill>
              </a:rPr>
              <a:t>Ritt</a:t>
            </a:r>
            <a:r>
              <a:rPr lang="en-US" sz="1600" dirty="0" smtClean="0">
                <a:solidFill>
                  <a:srgbClr val="000000"/>
                </a:solidFill>
              </a:rPr>
              <a:t> (DRS4) and Eric </a:t>
            </a:r>
            <a:r>
              <a:rPr lang="en-US" sz="1600" dirty="0" err="1" smtClean="0">
                <a:solidFill>
                  <a:srgbClr val="000000"/>
                </a:solidFill>
              </a:rPr>
              <a:t>Delagnes</a:t>
            </a:r>
            <a:r>
              <a:rPr lang="en-US" sz="1600" dirty="0" smtClean="0">
                <a:solidFill>
                  <a:srgbClr val="000000"/>
                </a:solidFill>
              </a:rPr>
              <a:t> (LAPPD).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81" y="2364517"/>
            <a:ext cx="217329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056" y="2398004"/>
            <a:ext cx="1904267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7" y="2376904"/>
            <a:ext cx="4821699" cy="135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6717" y="3707841"/>
            <a:ext cx="34985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Switch Capacitor Array (SCA).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713525" y="3707840"/>
            <a:ext cx="24304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Correction of “aperture” jitter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95988" y="3712456"/>
            <a:ext cx="1627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Signal sampling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2" y="6349637"/>
            <a:ext cx="2580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DRS4 unit open, (old) version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21284" y="6372227"/>
            <a:ext cx="1662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DRS4, last version</a:t>
            </a:r>
            <a:endParaRPr lang="en-US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66" y="4156442"/>
            <a:ext cx="1012105" cy="221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49036" y="6384728"/>
            <a:ext cx="140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CAEN V1742</a:t>
            </a:r>
            <a:endParaRPr 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0" y="4146917"/>
            <a:ext cx="1532501" cy="218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329276"/>
            <a:ext cx="2175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Key parameters </a:t>
            </a:r>
            <a:r>
              <a:rPr lang="en-US" sz="1400" dirty="0" smtClean="0"/>
              <a:t>of DRS4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685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533400"/>
            <a:ext cx="1371600" cy="1524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9525" y="6626227"/>
            <a:ext cx="3200400" cy="2317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Anatoly </a:t>
            </a:r>
            <a:r>
              <a:rPr lang="en-US" dirty="0" err="1" smtClean="0"/>
              <a:t>Ronzhin</a:t>
            </a:r>
            <a:r>
              <a:rPr lang="en-US" dirty="0" smtClean="0"/>
              <a:t>, March 12, 2012, </a:t>
            </a:r>
            <a:r>
              <a:rPr lang="en-US" dirty="0" err="1" smtClean="0"/>
              <a:t>Fermilab</a:t>
            </a:r>
            <a:r>
              <a:rPr lang="en-US" dirty="0" smtClean="0"/>
              <a:t>, AEM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39" y="4582148"/>
            <a:ext cx="2895600" cy="180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60" y="4601197"/>
            <a:ext cx="2924565" cy="183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" y="4662875"/>
            <a:ext cx="2800168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4" y="471645"/>
            <a:ext cx="2606713" cy="171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2" y="2"/>
            <a:ext cx="746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Last TB results. ETR. New STMs. DRS4 readout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13" y="345236"/>
            <a:ext cx="2757609" cy="194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48815" y="4783100"/>
            <a:ext cx="102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14.7ps/STM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1645" y="6317250"/>
            <a:ext cx="2762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 (ns</a:t>
            </a:r>
            <a:r>
              <a:rPr lang="en-US" sz="1600" dirty="0"/>
              <a:t>)</a:t>
            </a:r>
            <a:r>
              <a:rPr lang="en-US" sz="1600" dirty="0" smtClean="0"/>
              <a:t> vs. amplitude, skew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-41188" y="6317250"/>
            <a:ext cx="3148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ime resolution (TR), 2 STMs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81751" y="576332"/>
            <a:ext cx="102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ETR=4.5ps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1300" y="80223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CFD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02476"/>
            <a:ext cx="19907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65688" y="114657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DRS4</a:t>
            </a:r>
            <a:endParaRPr lang="en-US" b="1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03" y="623749"/>
            <a:ext cx="541263" cy="35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01" y="1639943"/>
            <a:ext cx="503163" cy="33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1479" y="47164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Photek240, 3 dots on leading edge, 200ps between the dots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67220" y="1054244"/>
            <a:ext cx="147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Same signal split by half and half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91302" y="6300373"/>
            <a:ext cx="2549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 after skew correction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2216089" y="2371725"/>
            <a:ext cx="69283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Electronic </a:t>
            </a:r>
            <a:r>
              <a:rPr lang="en-US" sz="1400" dirty="0" smtClean="0"/>
              <a:t>Time Resolution (ETR) of </a:t>
            </a:r>
            <a:r>
              <a:rPr lang="en-US" sz="1400" dirty="0"/>
              <a:t>the DRS4 depends on delay between </a:t>
            </a:r>
            <a:r>
              <a:rPr lang="en-US" sz="1400" dirty="0" smtClean="0"/>
              <a:t>“start” </a:t>
            </a:r>
            <a:r>
              <a:rPr lang="en-US" sz="1400" dirty="0"/>
              <a:t>and </a:t>
            </a:r>
            <a:r>
              <a:rPr lang="en-US" sz="1400" dirty="0" smtClean="0"/>
              <a:t>“stop” </a:t>
            </a:r>
            <a:r>
              <a:rPr lang="en-US" sz="1400" dirty="0"/>
              <a:t>signals. </a:t>
            </a:r>
            <a:r>
              <a:rPr lang="en-US" sz="1400" dirty="0" smtClean="0"/>
              <a:t>Start </a:t>
            </a:r>
            <a:r>
              <a:rPr lang="en-US" sz="1400" dirty="0"/>
              <a:t>and stop signals are halves of the same </a:t>
            </a:r>
            <a:r>
              <a:rPr lang="en-US" sz="1400" dirty="0" smtClean="0"/>
              <a:t>signal (Photek240 on the beam or NIM pulse”. DRS4 should </a:t>
            </a:r>
            <a:r>
              <a:rPr lang="en-US" sz="1400" dirty="0"/>
              <a:t>be </a:t>
            </a:r>
            <a:r>
              <a:rPr lang="en-US" sz="1400" dirty="0" smtClean="0"/>
              <a:t>calibrated for the time resolution. For the result shown above the delay was ~ 0ps. </a:t>
            </a:r>
            <a:r>
              <a:rPr lang="en-US" sz="1400" dirty="0"/>
              <a:t>Noise floor </a:t>
            </a:r>
            <a:r>
              <a:rPr lang="en-US" sz="1400" dirty="0" smtClean="0"/>
              <a:t>is still </a:t>
            </a:r>
            <a:r>
              <a:rPr lang="en-US" sz="1400" dirty="0"/>
              <a:t>deposit into the DRS4 </a:t>
            </a:r>
            <a:r>
              <a:rPr lang="en-US" sz="1400" dirty="0" smtClean="0"/>
              <a:t>ETR. </a:t>
            </a:r>
            <a:r>
              <a:rPr lang="en-US" sz="1400" dirty="0"/>
              <a:t>TR is the same for both “clipped” and  “non clipped” STM signals (also as with </a:t>
            </a:r>
            <a:r>
              <a:rPr lang="en-US" sz="1400" dirty="0" err="1"/>
              <a:t>PiLas</a:t>
            </a:r>
            <a:r>
              <a:rPr lang="en-US" sz="1400" dirty="0" smtClean="0"/>
              <a:t>). This allow to get the same high TR without clipping capacitance and amplifier for STM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9321" y="4040001"/>
            <a:ext cx="9016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Example of TB data are below. Conditions: 2 STMs with 30mm long quartz radiator, both along the beam line, (second behind first), 120 </a:t>
            </a:r>
            <a:r>
              <a:rPr lang="en-US" sz="1600" dirty="0" err="1" smtClean="0">
                <a:solidFill>
                  <a:srgbClr val="FF0000"/>
                </a:solidFill>
              </a:rPr>
              <a:t>GeV</a:t>
            </a:r>
            <a:r>
              <a:rPr lang="en-US" sz="1600" dirty="0" smtClean="0">
                <a:solidFill>
                  <a:srgbClr val="FF0000"/>
                </a:solidFill>
              </a:rPr>
              <a:t> protons, normal incidence, TR at the level of 14-15 ps.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8697"/>
            <a:ext cx="1151909" cy="114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1" y="2115288"/>
            <a:ext cx="2024279" cy="203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40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153400" cy="48736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Test beam strip line (SL) results.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382000" cy="4571999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.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626227"/>
            <a:ext cx="3505200" cy="231775"/>
          </a:xfrm>
          <a:noFill/>
        </p:spPr>
        <p:txBody>
          <a:bodyPr/>
          <a:lstStyle/>
          <a:p>
            <a:r>
              <a:rPr lang="en-US" dirty="0"/>
              <a:t>Anatoly </a:t>
            </a:r>
            <a:r>
              <a:rPr lang="en-US" dirty="0" err="1"/>
              <a:t>Ronzhin</a:t>
            </a:r>
            <a:r>
              <a:rPr lang="en-US" dirty="0"/>
              <a:t>, </a:t>
            </a:r>
            <a:r>
              <a:rPr lang="en-US" dirty="0" smtClean="0"/>
              <a:t>March 12, 2012, </a:t>
            </a:r>
            <a:r>
              <a:rPr lang="en-US" dirty="0" err="1"/>
              <a:t>Fermilab</a:t>
            </a:r>
            <a:r>
              <a:rPr lang="en-US" dirty="0"/>
              <a:t>, </a:t>
            </a:r>
            <a:r>
              <a:rPr lang="en-US" dirty="0" smtClean="0"/>
              <a:t>AEM</a:t>
            </a:r>
            <a:endParaRPr lang="en-US" dirty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58134"/>
            <a:ext cx="5479389" cy="358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2590802"/>
            <a:ext cx="2514600" cy="165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3" y="604896"/>
            <a:ext cx="24050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244236"/>
            <a:ext cx="9144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 line (SL) readout, STMs, DRS4. DRS4 calibrated. SL has signals out left (L) and right (R). </a:t>
            </a:r>
            <a:r>
              <a:rPr lang="en-US" dirty="0" smtClean="0">
                <a:solidFill>
                  <a:srgbClr val="FF0000"/>
                </a:solidFill>
              </a:rPr>
              <a:t>Time difference measured between L and R out (SMA connectors shown) for the same STM. </a:t>
            </a:r>
            <a:r>
              <a:rPr lang="en-US" dirty="0" smtClean="0"/>
              <a:t>STMs along the SL placed with 5 mm step. Distance between STM #1 and #8 is 35 mm. 35 mm corresponds 185.5 </a:t>
            </a:r>
            <a:r>
              <a:rPr lang="en-US" dirty="0" err="1" smtClean="0"/>
              <a:t>ps</a:t>
            </a:r>
            <a:r>
              <a:rPr lang="en-US" dirty="0" smtClean="0"/>
              <a:t> (</a:t>
            </a:r>
            <a:r>
              <a:rPr lang="en-US" dirty="0" err="1" smtClean="0"/>
              <a:t>PiLas</a:t>
            </a:r>
            <a:r>
              <a:rPr lang="en-US" dirty="0" smtClean="0"/>
              <a:t>) Strip Line Speed (SLS)=0.63c (c is speed of light in vacuum). 3x3x30mm3 quartz radiator on STMs, normal particle incidence.TR is 15.5 and 9.0 </a:t>
            </a:r>
            <a:r>
              <a:rPr lang="en-US" dirty="0" err="1" smtClean="0"/>
              <a:t>ps</a:t>
            </a:r>
            <a:r>
              <a:rPr lang="en-US" dirty="0" smtClean="0"/>
              <a:t> (number of photoelectrons ~ 40). The SL dynamic range corresponds </a:t>
            </a:r>
            <a:r>
              <a:rPr lang="en-US" dirty="0"/>
              <a:t>~</a:t>
            </a:r>
            <a:r>
              <a:rPr lang="en-US" dirty="0" smtClean="0"/>
              <a:t> two DRS4 cells (each cell is 200ps at 5Gs/s). 3x3x30mm3 </a:t>
            </a:r>
            <a:r>
              <a:rPr lang="en-US" dirty="0"/>
              <a:t>quartz </a:t>
            </a:r>
            <a:r>
              <a:rPr lang="en-US" dirty="0" smtClean="0"/>
              <a:t>on STMs </a:t>
            </a:r>
            <a:r>
              <a:rPr lang="en-US" dirty="0" smtClean="0">
                <a:solidFill>
                  <a:srgbClr val="FF0000"/>
                </a:solidFill>
              </a:rPr>
              <a:t>(only one STM irradiated each time, 30mm along the beam, normal incidence).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1429643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9ps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2700" y="341751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15.5ps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2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611940"/>
            <a:ext cx="3429000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Anatoly </a:t>
            </a:r>
            <a:r>
              <a:rPr lang="en-US" dirty="0" err="1"/>
              <a:t>Ronzhin</a:t>
            </a:r>
            <a:r>
              <a:rPr lang="en-US" dirty="0"/>
              <a:t>, March </a:t>
            </a:r>
            <a:r>
              <a:rPr lang="en-US" dirty="0" smtClean="0"/>
              <a:t>12, </a:t>
            </a:r>
            <a:r>
              <a:rPr lang="en-US" dirty="0"/>
              <a:t>2012, </a:t>
            </a:r>
            <a:r>
              <a:rPr lang="en-US" dirty="0" err="1" smtClean="0"/>
              <a:t>Fermilab</a:t>
            </a:r>
            <a:r>
              <a:rPr lang="en-US" dirty="0" smtClean="0"/>
              <a:t>, AEM</a:t>
            </a:r>
            <a:endParaRPr lang="en-US" dirty="0"/>
          </a:p>
          <a:p>
            <a:pPr eaLnBrk="1" hangingPunct="1"/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4111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49" y="685800"/>
            <a:ext cx="8248651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/>
              <a:t>C</a:t>
            </a:r>
            <a:r>
              <a:rPr lang="en-US" sz="1600" dirty="0" smtClean="0"/>
              <a:t>ontinue </a:t>
            </a:r>
            <a:r>
              <a:rPr lang="en-US" sz="1600" dirty="0" err="1" smtClean="0"/>
              <a:t>Fermilab</a:t>
            </a:r>
            <a:r>
              <a:rPr lang="en-US" sz="1600" dirty="0" smtClean="0"/>
              <a:t> TOF systems development. Our area: silicon photomultipliers and new readout, based on fast wave forms digitizers (e.g. DRS4).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The best time resolution obtained with STM in beam conditions is at level of </a:t>
            </a:r>
            <a:r>
              <a:rPr lang="en-US" sz="1600" dirty="0" smtClean="0">
                <a:solidFill>
                  <a:srgbClr val="FF0000"/>
                </a:solidFill>
              </a:rPr>
              <a:t>14 </a:t>
            </a:r>
            <a:r>
              <a:rPr lang="en-US" sz="1600" dirty="0" err="1" smtClean="0">
                <a:solidFill>
                  <a:srgbClr val="FF0000"/>
                </a:solidFill>
              </a:rPr>
              <a:t>ps</a:t>
            </a:r>
            <a:r>
              <a:rPr lang="en-US" sz="1600" dirty="0" smtClean="0">
                <a:solidFill>
                  <a:srgbClr val="FF0000"/>
                </a:solidFill>
              </a:rPr>
              <a:t> (new STMs, new readout, DRS4, FTBF)</a:t>
            </a:r>
            <a:r>
              <a:rPr lang="en-US" sz="16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The readout with the strip line is about </a:t>
            </a:r>
            <a:r>
              <a:rPr lang="en-US" sz="1600" dirty="0" smtClean="0">
                <a:solidFill>
                  <a:srgbClr val="FF0000"/>
                </a:solidFill>
              </a:rPr>
              <a:t>10 </a:t>
            </a:r>
            <a:r>
              <a:rPr lang="en-US" sz="1600" dirty="0" err="1" smtClean="0">
                <a:solidFill>
                  <a:srgbClr val="FF0000"/>
                </a:solidFill>
              </a:rPr>
              <a:t>ps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on the beam.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Work together (including direct contacts) with STM producers (Massimo </a:t>
            </a:r>
            <a:r>
              <a:rPr lang="en-US" sz="1600" dirty="0" err="1" smtClean="0"/>
              <a:t>Mazzillo</a:t>
            </a:r>
            <a:r>
              <a:rPr lang="en-US" sz="1600" dirty="0" smtClean="0"/>
              <a:t>) and DRS4 inventor (Stephen </a:t>
            </a:r>
            <a:r>
              <a:rPr lang="en-US" sz="1600" dirty="0" err="1" smtClean="0"/>
              <a:t>Ritt</a:t>
            </a:r>
            <a:r>
              <a:rPr lang="en-US" sz="1600" dirty="0" smtClean="0"/>
              <a:t>). We benefit also from direct contact with PSEC4 producers in frame of LAPPD project.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Setup for new </a:t>
            </a:r>
            <a:r>
              <a:rPr lang="en-US" sz="1600" dirty="0" err="1" smtClean="0"/>
              <a:t>SiPm</a:t>
            </a:r>
            <a:r>
              <a:rPr lang="en-US" sz="1600" dirty="0" smtClean="0"/>
              <a:t> study with DRS4 readout arranged at </a:t>
            </a:r>
            <a:r>
              <a:rPr lang="en-US" sz="1600" dirty="0" err="1" smtClean="0"/>
              <a:t>SiDet</a:t>
            </a:r>
            <a:r>
              <a:rPr lang="en-US" sz="1600" dirty="0" smtClean="0"/>
              <a:t>. We have studied timing properties (Single Photoelectron Time Resolution (SPTR), signal shape dependence on </a:t>
            </a:r>
            <a:r>
              <a:rPr lang="en-US" sz="1600" dirty="0" err="1" smtClean="0"/>
              <a:t>SiPm</a:t>
            </a:r>
            <a:r>
              <a:rPr lang="en-US" sz="1600" dirty="0" smtClean="0"/>
              <a:t> structure, </a:t>
            </a:r>
            <a:r>
              <a:rPr lang="en-US" sz="1600" dirty="0" err="1" smtClean="0"/>
              <a:t>SiPms</a:t>
            </a:r>
            <a:r>
              <a:rPr lang="en-US" sz="1600" dirty="0" smtClean="0"/>
              <a:t> noise floor of several </a:t>
            </a:r>
            <a:r>
              <a:rPr lang="en-US" sz="1600" dirty="0" err="1" smtClean="0"/>
              <a:t>SiPms</a:t>
            </a:r>
            <a:r>
              <a:rPr lang="en-US" sz="1600" dirty="0" smtClean="0"/>
              <a:t> producers (STM, MPPC, IRST (FBK), </a:t>
            </a:r>
            <a:r>
              <a:rPr lang="en-US" sz="1600" dirty="0" err="1" smtClean="0"/>
              <a:t>SensL</a:t>
            </a:r>
            <a:r>
              <a:rPr lang="en-US" sz="1600" dirty="0" smtClean="0"/>
              <a:t>, </a:t>
            </a:r>
            <a:r>
              <a:rPr lang="en-US" sz="1600" dirty="0" err="1" smtClean="0"/>
              <a:t>Kotura</a:t>
            </a:r>
            <a:r>
              <a:rPr lang="en-US" sz="1600" dirty="0" smtClean="0"/>
              <a:t>, </a:t>
            </a:r>
            <a:r>
              <a:rPr lang="en-US" sz="1600" dirty="0" err="1" smtClean="0"/>
              <a:t>MePhy</a:t>
            </a:r>
            <a:r>
              <a:rPr lang="en-US" sz="1600" dirty="0" smtClean="0"/>
              <a:t>, CPTA, etc.).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O</a:t>
            </a:r>
            <a:r>
              <a:rPr lang="en-US" sz="1600" dirty="0" smtClean="0"/>
              <a:t>ur choice is limited with </a:t>
            </a:r>
            <a:r>
              <a:rPr lang="en-US" sz="1600" dirty="0"/>
              <a:t>two types of </a:t>
            </a:r>
            <a:r>
              <a:rPr lang="en-US" sz="1600" dirty="0" err="1" smtClean="0"/>
              <a:t>SiPms</a:t>
            </a:r>
            <a:r>
              <a:rPr lang="en-US" sz="1600" dirty="0" smtClean="0"/>
              <a:t> by now - STM, </a:t>
            </a:r>
            <a:r>
              <a:rPr lang="en-US" sz="1600" dirty="0"/>
              <a:t>Catania, </a:t>
            </a:r>
            <a:r>
              <a:rPr lang="en-US" sz="1600" dirty="0" smtClean="0"/>
              <a:t>Italy and MPPC. </a:t>
            </a:r>
            <a:r>
              <a:rPr lang="en-US" sz="1600" dirty="0"/>
              <a:t>We study now STMs mostly by using </a:t>
            </a:r>
            <a:r>
              <a:rPr lang="en-US" sz="1600" dirty="0" smtClean="0"/>
              <a:t>MPPC </a:t>
            </a:r>
            <a:r>
              <a:rPr lang="en-US" sz="1600" dirty="0"/>
              <a:t>as reference. Why? Because of very good </a:t>
            </a:r>
            <a:r>
              <a:rPr lang="en-US" sz="1600" dirty="0" smtClean="0"/>
              <a:t>last results </a:t>
            </a:r>
            <a:r>
              <a:rPr lang="en-US" sz="1600" dirty="0"/>
              <a:t>with STMs (including last P on N structure), perfect </a:t>
            </a:r>
            <a:r>
              <a:rPr lang="en-US" sz="1600" dirty="0" smtClean="0"/>
              <a:t>feedback </a:t>
            </a:r>
            <a:r>
              <a:rPr lang="en-US" sz="1600" dirty="0"/>
              <a:t>and free of charge STMs delivery to </a:t>
            </a:r>
            <a:r>
              <a:rPr lang="en-US" sz="1600" dirty="0" smtClean="0"/>
              <a:t>FNAL.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C</a:t>
            </a:r>
            <a:r>
              <a:rPr lang="en-US" sz="1600" dirty="0" smtClean="0"/>
              <a:t>ontinue to investigate the influence of </a:t>
            </a:r>
            <a:r>
              <a:rPr lang="en-US" sz="1600" dirty="0" err="1" smtClean="0"/>
              <a:t>SiPm</a:t>
            </a:r>
            <a:r>
              <a:rPr lang="en-US" sz="1600" dirty="0" smtClean="0"/>
              <a:t> structure on SPTR by illuminating </a:t>
            </a:r>
            <a:r>
              <a:rPr lang="en-US" sz="1600" dirty="0" err="1" smtClean="0"/>
              <a:t>SiPms</a:t>
            </a:r>
            <a:r>
              <a:rPr lang="en-US" sz="1600" dirty="0" smtClean="0"/>
              <a:t> with blue (405nm) and red (635nm) light of the </a:t>
            </a:r>
            <a:r>
              <a:rPr lang="en-US" sz="1600" dirty="0" err="1" smtClean="0"/>
              <a:t>PiLas</a:t>
            </a:r>
            <a:r>
              <a:rPr lang="en-US" sz="1600" dirty="0" smtClean="0"/>
              <a:t> laser head. We understand this effect.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C</a:t>
            </a:r>
            <a:r>
              <a:rPr lang="en-US" sz="1600" dirty="0" smtClean="0"/>
              <a:t>ontinue to study of </a:t>
            </a:r>
            <a:r>
              <a:rPr lang="en-US" sz="1600" dirty="0" err="1" smtClean="0"/>
              <a:t>SiPm’s</a:t>
            </a:r>
            <a:r>
              <a:rPr lang="en-US" sz="1600" dirty="0" smtClean="0"/>
              <a:t> time resolution (at picosecond level) in dependence on temperature and bias voltage. We defined the requirements.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The TOF based on the </a:t>
            </a:r>
            <a:r>
              <a:rPr lang="en-US" sz="1600" dirty="0" err="1" smtClean="0"/>
              <a:t>SiPms</a:t>
            </a:r>
            <a:r>
              <a:rPr lang="en-US" sz="1600" dirty="0" smtClean="0"/>
              <a:t> used in FTBF (FNAL), HFS (LHC), </a:t>
            </a:r>
            <a:r>
              <a:rPr lang="en-US" sz="1600" dirty="0" err="1" smtClean="0"/>
              <a:t>Tauwer</a:t>
            </a:r>
            <a:r>
              <a:rPr lang="en-US" sz="1600" dirty="0" smtClean="0"/>
              <a:t> 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The obtained TB results will be useful for our PET-TOF application.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8763000" y="6611938"/>
            <a:ext cx="381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441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33496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TB goals with new </a:t>
            </a:r>
            <a:r>
              <a:rPr lang="en-US" sz="2400" b="1" dirty="0" err="1" smtClean="0">
                <a:solidFill>
                  <a:srgbClr val="FF0000"/>
                </a:solidFill>
              </a:rPr>
              <a:t>SiPms</a:t>
            </a:r>
            <a:r>
              <a:rPr lang="en-US" sz="2400" b="1" dirty="0" smtClean="0">
                <a:solidFill>
                  <a:srgbClr val="FF0000"/>
                </a:solidFill>
              </a:rPr>
              <a:t> and DRS4 readout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686800" cy="5791200"/>
          </a:xfrm>
        </p:spPr>
        <p:txBody>
          <a:bodyPr/>
          <a:lstStyle/>
          <a:p>
            <a:r>
              <a:rPr lang="en-US" sz="2000" dirty="0"/>
              <a:t>m</a:t>
            </a:r>
            <a:r>
              <a:rPr lang="en-US" sz="2000" dirty="0" smtClean="0"/>
              <a:t>easure electronic time resolution (ETR) to find limit with 200 </a:t>
            </a:r>
            <a:r>
              <a:rPr lang="en-US" sz="2000" dirty="0" err="1" smtClean="0"/>
              <a:t>ps</a:t>
            </a:r>
            <a:r>
              <a:rPr lang="en-US" sz="2000" dirty="0" smtClean="0"/>
              <a:t>/bin? (to compare bench test and beam data results) </a:t>
            </a:r>
          </a:p>
          <a:p>
            <a:r>
              <a:rPr lang="en-US" sz="2000" dirty="0" smtClean="0"/>
              <a:t>ETR dependence on delay between “start” and “stop” signals when “TOF dynamic range” needed.</a:t>
            </a:r>
          </a:p>
          <a:p>
            <a:r>
              <a:rPr lang="en-US" sz="2000" dirty="0" smtClean="0"/>
              <a:t>repeat our previous measurements, but with the DRS4 instead of ORTEC readout (200ps/bin instead of 3.1ps/bin). </a:t>
            </a:r>
          </a:p>
          <a:p>
            <a:r>
              <a:rPr lang="en-US" sz="2000" dirty="0" smtClean="0"/>
              <a:t>measure time resolution with new </a:t>
            </a:r>
            <a:r>
              <a:rPr lang="en-US" sz="2000" dirty="0" err="1" smtClean="0"/>
              <a:t>SiPms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Influence of signal clipping on time resolution.</a:t>
            </a:r>
          </a:p>
          <a:p>
            <a:r>
              <a:rPr lang="en-US" sz="2000" dirty="0" smtClean="0"/>
              <a:t>study strip line parameters with the DRS4 readout (to compare with </a:t>
            </a:r>
            <a:r>
              <a:rPr lang="en-US" sz="2000" dirty="0" err="1" smtClean="0"/>
              <a:t>PiLas</a:t>
            </a:r>
            <a:r>
              <a:rPr lang="en-US" sz="2000" dirty="0" smtClean="0"/>
              <a:t> laser data).</a:t>
            </a:r>
          </a:p>
          <a:p>
            <a:r>
              <a:rPr lang="en-US" sz="2000" dirty="0" smtClean="0"/>
              <a:t>test different algorithms for timing analysis (</a:t>
            </a:r>
            <a:r>
              <a:rPr lang="en-US" sz="2000" dirty="0" err="1" smtClean="0"/>
              <a:t>Heejong</a:t>
            </a:r>
            <a:r>
              <a:rPr lang="en-US" sz="2000" dirty="0" smtClean="0"/>
              <a:t> and </a:t>
            </a:r>
            <a:r>
              <a:rPr lang="en-US" sz="2000" dirty="0" err="1" smtClean="0"/>
              <a:t>Andriy</a:t>
            </a:r>
            <a:r>
              <a:rPr lang="en-US" sz="2000" dirty="0"/>
              <a:t>). </a:t>
            </a:r>
            <a:endParaRPr lang="en-US" sz="2000" dirty="0" smtClean="0"/>
          </a:p>
          <a:p>
            <a:r>
              <a:rPr lang="en-US" sz="2000" dirty="0" smtClean="0"/>
              <a:t>noise </a:t>
            </a:r>
            <a:r>
              <a:rPr lang="en-US" sz="2000" dirty="0"/>
              <a:t>floor (</a:t>
            </a:r>
            <a:r>
              <a:rPr lang="en-US" sz="2000" dirty="0" err="1"/>
              <a:t>Sipms</a:t>
            </a:r>
            <a:r>
              <a:rPr lang="en-US" sz="2000" dirty="0"/>
              <a:t>, DRS4) at test beam condition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To make measurements for future HPS (LHC) experiment with new </a:t>
            </a:r>
            <a:r>
              <a:rPr lang="en-US" sz="2000" dirty="0" err="1" smtClean="0"/>
              <a:t>SiPms</a:t>
            </a:r>
            <a:r>
              <a:rPr lang="en-US" sz="2000" dirty="0" smtClean="0"/>
              <a:t> and new readout options (Mike </a:t>
            </a:r>
            <a:r>
              <a:rPr lang="en-US" sz="2000" dirty="0" err="1" smtClean="0"/>
              <a:t>Albrow</a:t>
            </a:r>
            <a:r>
              <a:rPr lang="en-US" sz="2000" dirty="0" smtClean="0"/>
              <a:t> next report for more details).</a:t>
            </a:r>
          </a:p>
          <a:p>
            <a:r>
              <a:rPr lang="en-US" sz="2000" dirty="0" smtClean="0"/>
              <a:t>noise floor (</a:t>
            </a:r>
            <a:r>
              <a:rPr lang="en-US" sz="2000" dirty="0" err="1" smtClean="0"/>
              <a:t>Sipms</a:t>
            </a:r>
            <a:r>
              <a:rPr lang="en-US" sz="2000" dirty="0" smtClean="0"/>
              <a:t>, DRS4) at test beam condition.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16702"/>
            <a:ext cx="3124200" cy="2317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Anatoly </a:t>
            </a:r>
            <a:r>
              <a:rPr lang="en-US" dirty="0" err="1" smtClean="0"/>
              <a:t>Ronzhin</a:t>
            </a:r>
            <a:r>
              <a:rPr lang="en-US" dirty="0" smtClean="0"/>
              <a:t>, March 12, </a:t>
            </a:r>
            <a:r>
              <a:rPr lang="en-US" dirty="0" smtClean="0"/>
              <a:t>2012, </a:t>
            </a:r>
            <a:r>
              <a:rPr lang="en-US" dirty="0" err="1" smtClean="0"/>
              <a:t>Fermilab</a:t>
            </a:r>
            <a:r>
              <a:rPr lang="en-US" dirty="0" smtClean="0"/>
              <a:t>, AEM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9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0" y="6626227"/>
            <a:ext cx="3733800" cy="231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 smtClean="0"/>
              <a:t>Anatoly Ronzhin, March 12, 2012, </a:t>
            </a:r>
            <a:r>
              <a:rPr lang="en-US" dirty="0" err="1" smtClean="0"/>
              <a:t>Fermilab</a:t>
            </a:r>
            <a:r>
              <a:rPr lang="en-US" dirty="0" smtClean="0"/>
              <a:t>, AEM </a:t>
            </a:r>
          </a:p>
        </p:txBody>
      </p:sp>
      <p:sp>
        <p:nvSpPr>
          <p:cNvPr id="5123" name="Rectangle 2"/>
          <p:cNvSpPr>
            <a:spLocks noGrp="1"/>
          </p:cNvSpPr>
          <p:nvPr>
            <p:ph type="title" idx="4294967295"/>
          </p:nvPr>
        </p:nvSpPr>
        <p:spPr>
          <a:xfrm>
            <a:off x="257175" y="228600"/>
            <a:ext cx="8724900" cy="304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Why SiPms and DRS4 for the fast TOF application? 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57178" y="381000"/>
            <a:ext cx="8734425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dirty="0"/>
              <a:t> the avalanche spread is very </a:t>
            </a:r>
            <a:r>
              <a:rPr lang="en-US" sz="2000" dirty="0" smtClean="0"/>
              <a:t>fast. Single photoelectron time resolution </a:t>
            </a:r>
            <a:r>
              <a:rPr lang="en-US" sz="2000" dirty="0"/>
              <a:t>(</a:t>
            </a:r>
            <a:r>
              <a:rPr lang="en-US" sz="2000" dirty="0" smtClean="0"/>
              <a:t>SPTR) is at </a:t>
            </a:r>
            <a:r>
              <a:rPr lang="en-US" sz="2000" dirty="0"/>
              <a:t>the </a:t>
            </a:r>
            <a:r>
              <a:rPr lang="en-US" sz="2000" dirty="0" smtClean="0"/>
              <a:t>level of </a:t>
            </a:r>
            <a:r>
              <a:rPr lang="en-US" sz="2000" dirty="0"/>
              <a:t>100 </a:t>
            </a:r>
            <a:r>
              <a:rPr lang="en-US" sz="2000" dirty="0" smtClean="0"/>
              <a:t>ps, our SPTR </a:t>
            </a:r>
            <a:r>
              <a:rPr lang="en-US" sz="2000" dirty="0"/>
              <a:t>measurements </a:t>
            </a:r>
            <a:r>
              <a:rPr lang="en-US" sz="2000" dirty="0" smtClean="0"/>
              <a:t>approved </a:t>
            </a:r>
            <a:r>
              <a:rPr lang="en-US" sz="2000" dirty="0"/>
              <a:t>it. 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/>
              <a:t> perfect single photoelectrons </a:t>
            </a:r>
            <a:r>
              <a:rPr lang="en-US" sz="2000" dirty="0" smtClean="0"/>
              <a:t>spectra which allows </a:t>
            </a:r>
            <a:r>
              <a:rPr lang="en-US" sz="2000" dirty="0"/>
              <a:t>easy calibration.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PDE </a:t>
            </a:r>
            <a:r>
              <a:rPr lang="en-US" sz="2000" dirty="0"/>
              <a:t>for the blue light is at the level of </a:t>
            </a:r>
            <a:r>
              <a:rPr lang="en-US" sz="2000" dirty="0" smtClean="0"/>
              <a:t>50%. </a:t>
            </a:r>
            <a:r>
              <a:rPr lang="en-US" sz="2000" dirty="0"/>
              <a:t>F</a:t>
            </a:r>
            <a:r>
              <a:rPr lang="en-US" sz="2000" dirty="0" smtClean="0"/>
              <a:t>or </a:t>
            </a:r>
            <a:r>
              <a:rPr lang="en-US" sz="2000" dirty="0"/>
              <a:t>TOF we don’t care too much about optical </a:t>
            </a:r>
            <a:r>
              <a:rPr lang="en-US" sz="2000" dirty="0" smtClean="0"/>
              <a:t>crosstalk. </a:t>
            </a:r>
            <a:r>
              <a:rPr lang="en-US" sz="2000" dirty="0"/>
              <a:t>But we also studied SiPm with tranches.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/>
              <a:t> non sensitivity to magnetic field, what extend SiPm TOF application.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/>
              <a:t> low amount of material introduced into the particle’s path to get few tens picosecond time resolution.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/>
              <a:t> “high” voltage bias applied to SiPms is only 30-70 Volts.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/>
              <a:t> the industrial sensitive size of SiPms is 5x5mm2 is currently available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000" dirty="0" err="1" smtClean="0"/>
              <a:t>SiPms</a:t>
            </a:r>
            <a:r>
              <a:rPr lang="en-US" sz="2000" dirty="0" smtClean="0"/>
              <a:t> produced </a:t>
            </a:r>
            <a:r>
              <a:rPr lang="en-US" sz="2000" dirty="0"/>
              <a:t>with almost edgeless design, which allows produce different geometry, like matrix, cells in line, etc</a:t>
            </a:r>
            <a:r>
              <a:rPr lang="en-US" sz="2000" dirty="0" smtClean="0"/>
              <a:t>.</a:t>
            </a:r>
            <a:endParaRPr lang="en-US" sz="2000" dirty="0"/>
          </a:p>
          <a:p>
            <a:pPr eaLnBrk="1" hangingPunct="1">
              <a:buFont typeface="Arial" charset="0"/>
              <a:buChar char="•"/>
            </a:pPr>
            <a:r>
              <a:rPr lang="en-US" sz="2000" dirty="0"/>
              <a:t> temperature and bias voltage stability requirements defined to keep few ps level. It is not a problem </a:t>
            </a:r>
            <a:r>
              <a:rPr lang="en-US" sz="2000" dirty="0" smtClean="0"/>
              <a:t>now for </a:t>
            </a:r>
            <a:r>
              <a:rPr lang="en-US" sz="2000" dirty="0"/>
              <a:t>TOF application.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 smtClean="0"/>
              <a:t> we </a:t>
            </a:r>
            <a:r>
              <a:rPr lang="en-US" sz="2000" dirty="0"/>
              <a:t>involved in </a:t>
            </a:r>
            <a:r>
              <a:rPr lang="en-US" sz="2000" dirty="0" smtClean="0"/>
              <a:t>STM study</a:t>
            </a:r>
            <a:r>
              <a:rPr lang="en-US" sz="2000" dirty="0"/>
              <a:t> </a:t>
            </a:r>
            <a:r>
              <a:rPr lang="en-US" sz="2000" dirty="0" smtClean="0"/>
              <a:t>and have perfect feedback with producers.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 smtClean="0"/>
              <a:t> DRS4, waveform digitizer, 5Gs/s (200 ps/sample), 500 MHz BW, 10 bits depth/ch.; allows to measure time interval with few ps accuracy and pulse height (PH) simultaneously at low cost (</a:t>
            </a:r>
            <a:r>
              <a:rPr lang="en-US" sz="2000" dirty="0" err="1" smtClean="0"/>
              <a:t>wrt</a:t>
            </a:r>
            <a:r>
              <a:rPr lang="en-US" sz="2000" dirty="0" smtClean="0"/>
              <a:t>. </a:t>
            </a:r>
            <a:r>
              <a:rPr lang="en-US" sz="2000" dirty="0" err="1" smtClean="0"/>
              <a:t>Ortec</a:t>
            </a:r>
            <a:r>
              <a:rPr lang="en-US" sz="2000" dirty="0" smtClean="0"/>
              <a:t>). Last version #4 with    ~1 mV/50 Ohm noise floor.</a:t>
            </a:r>
            <a:endParaRPr lang="en-US" sz="2000" dirty="0"/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8839200" y="6553202"/>
            <a:ext cx="304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0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372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0" y="6582571"/>
            <a:ext cx="3048000" cy="2754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Anatoly </a:t>
            </a:r>
            <a:r>
              <a:rPr lang="en-US" dirty="0" err="1" smtClean="0"/>
              <a:t>Ronzhin</a:t>
            </a:r>
            <a:r>
              <a:rPr lang="en-US" dirty="0" smtClean="0"/>
              <a:t>, March 12, 2012, </a:t>
            </a:r>
            <a:r>
              <a:rPr lang="en-US" dirty="0" err="1" smtClean="0"/>
              <a:t>Fermilab</a:t>
            </a:r>
            <a:r>
              <a:rPr lang="en-US" dirty="0" smtClean="0"/>
              <a:t>, AEM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161925" y="-762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T-979 Setup in </a:t>
            </a:r>
            <a:r>
              <a:rPr lang="en-US" sz="2400" b="1" kern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Fermilab</a:t>
            </a:r>
            <a:r>
              <a:rPr lang="en-US" sz="24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Test Beam Facility (FTBF)</a:t>
            </a:r>
            <a:endParaRPr lang="en-US" sz="24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48117" y="381001"/>
            <a:ext cx="90958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 smtClean="0"/>
              <a:t>       Time </a:t>
            </a:r>
            <a:r>
              <a:rPr lang="en-US" sz="1600" dirty="0"/>
              <a:t>interval between </a:t>
            </a:r>
            <a:r>
              <a:rPr lang="en-US" sz="1600" dirty="0" smtClean="0"/>
              <a:t>“start</a:t>
            </a:r>
            <a:r>
              <a:rPr lang="en-US" sz="1600" dirty="0"/>
              <a:t>” (</a:t>
            </a:r>
            <a:r>
              <a:rPr lang="en-US" sz="1600" dirty="0" err="1"/>
              <a:t>SiPm</a:t>
            </a:r>
            <a:r>
              <a:rPr lang="en-US" sz="1600" dirty="0"/>
              <a:t>) and “stop” </a:t>
            </a:r>
            <a:r>
              <a:rPr lang="en-US" sz="1600" dirty="0" smtClean="0"/>
              <a:t>(</a:t>
            </a:r>
            <a:r>
              <a:rPr lang="en-US" sz="1600" dirty="0" err="1" smtClean="0"/>
              <a:t>SiPm</a:t>
            </a:r>
            <a:r>
              <a:rPr lang="en-US" sz="1600" dirty="0" smtClean="0"/>
              <a:t> or </a:t>
            </a:r>
            <a:r>
              <a:rPr lang="en-US" sz="1600" dirty="0" err="1" smtClean="0"/>
              <a:t>Photek</a:t>
            </a:r>
            <a:r>
              <a:rPr lang="en-US" sz="1600" dirty="0" smtClean="0"/>
              <a:t> </a:t>
            </a:r>
            <a:r>
              <a:rPr lang="en-US" sz="1600" dirty="0"/>
              <a:t>240) </a:t>
            </a:r>
            <a:r>
              <a:rPr lang="en-US" sz="1600" dirty="0" smtClean="0"/>
              <a:t>signals </a:t>
            </a:r>
            <a:r>
              <a:rPr lang="en-US" sz="1600" dirty="0"/>
              <a:t>is measured value. </a:t>
            </a:r>
            <a:r>
              <a:rPr lang="en-US" sz="1600" dirty="0" smtClean="0"/>
              <a:t>Beam: </a:t>
            </a:r>
            <a:r>
              <a:rPr lang="en-US" sz="1600" dirty="0"/>
              <a:t>120 </a:t>
            </a:r>
            <a:r>
              <a:rPr lang="en-US" sz="1600" dirty="0" err="1"/>
              <a:t>GeV</a:t>
            </a:r>
            <a:r>
              <a:rPr lang="en-US" sz="1600" dirty="0"/>
              <a:t> </a:t>
            </a:r>
            <a:r>
              <a:rPr lang="en-US" sz="1600" dirty="0" smtClean="0"/>
              <a:t>protons. Light is generated in fused silica radiator for the </a:t>
            </a:r>
            <a:r>
              <a:rPr lang="en-US" sz="1600" dirty="0" err="1" smtClean="0"/>
              <a:t>SiPms</a:t>
            </a:r>
            <a:r>
              <a:rPr lang="en-US" sz="1600" dirty="0" smtClean="0"/>
              <a:t> </a:t>
            </a:r>
            <a:r>
              <a:rPr lang="en-US" sz="1600" dirty="0"/>
              <a:t>and in the </a:t>
            </a:r>
            <a:r>
              <a:rPr lang="en-US" sz="1600" dirty="0" err="1"/>
              <a:t>Photek</a:t>
            </a:r>
            <a:r>
              <a:rPr lang="en-US" sz="1600" dirty="0"/>
              <a:t> 240 input </a:t>
            </a:r>
            <a:r>
              <a:rPr lang="en-US" sz="1600" dirty="0" smtClean="0"/>
              <a:t>window at </a:t>
            </a:r>
            <a:r>
              <a:rPr lang="en-US" sz="1600" dirty="0"/>
              <a:t>normal particle incidence. </a:t>
            </a:r>
            <a:endParaRPr lang="en-US" sz="1600" dirty="0" smtClean="0"/>
          </a:p>
          <a:p>
            <a:pPr eaLnBrk="1" hangingPunct="1"/>
            <a:endParaRPr lang="en-US" sz="1600" dirty="0"/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8839200" y="6553202"/>
            <a:ext cx="304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7</a:t>
            </a:r>
          </a:p>
        </p:txBody>
      </p:sp>
      <p:pic>
        <p:nvPicPr>
          <p:cNvPr id="1026" name="Picture 2" descr="C:\Users\ronzhin\Desktop\TB_February12\TB_Feb2012_pict\DSCN3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2" y="1219200"/>
            <a:ext cx="24003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6" y="4724402"/>
            <a:ext cx="5819285" cy="149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3" y="1219201"/>
            <a:ext cx="537779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4737318"/>
            <a:ext cx="3505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ORTEC readout:</a:t>
            </a:r>
          </a:p>
          <a:p>
            <a:r>
              <a:rPr lang="en-US" sz="1400" dirty="0" smtClean="0"/>
              <a:t>CFD – constant fraction discriminator,</a:t>
            </a:r>
          </a:p>
          <a:p>
            <a:r>
              <a:rPr lang="en-US" sz="1400" dirty="0" smtClean="0"/>
              <a:t>TAC – time amplitude converter, </a:t>
            </a:r>
          </a:p>
          <a:p>
            <a:r>
              <a:rPr lang="en-US" sz="1400" dirty="0" smtClean="0"/>
              <a:t>ADC – analog to digital converter, ~16,000 channels, 3.1 </a:t>
            </a:r>
            <a:r>
              <a:rPr lang="en-US" sz="1400" dirty="0" err="1" smtClean="0"/>
              <a:t>ps</a:t>
            </a:r>
            <a:r>
              <a:rPr lang="en-US" sz="1400" dirty="0" smtClean="0"/>
              <a:t>/</a:t>
            </a:r>
            <a:r>
              <a:rPr lang="en-US" sz="1400" dirty="0" err="1" smtClean="0"/>
              <a:t>ch</a:t>
            </a:r>
            <a:endParaRPr lang="en-US" sz="1400" dirty="0" smtClean="0"/>
          </a:p>
          <a:p>
            <a:r>
              <a:rPr lang="en-US" sz="1400" dirty="0" smtClean="0"/>
              <a:t>“</a:t>
            </a:r>
            <a:r>
              <a:rPr lang="en-US" sz="1400" dirty="0" smtClean="0">
                <a:solidFill>
                  <a:srgbClr val="FF0000"/>
                </a:solidFill>
              </a:rPr>
              <a:t>Electronic” </a:t>
            </a:r>
            <a:r>
              <a:rPr lang="en-US" sz="1400" dirty="0" smtClean="0"/>
              <a:t>time resolution (ETR) is </a:t>
            </a:r>
            <a:r>
              <a:rPr lang="en-US" sz="1400" dirty="0" smtClean="0">
                <a:solidFill>
                  <a:srgbClr val="FF0000"/>
                </a:solidFill>
              </a:rPr>
              <a:t>2 ps</a:t>
            </a:r>
            <a:r>
              <a:rPr lang="en-US" sz="1400" dirty="0"/>
              <a:t>.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48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0" y="6567886"/>
            <a:ext cx="3505200" cy="3341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Anatoly </a:t>
            </a:r>
            <a:r>
              <a:rPr lang="en-US" dirty="0" err="1"/>
              <a:t>Ronzhin</a:t>
            </a:r>
            <a:r>
              <a:rPr lang="en-US" dirty="0"/>
              <a:t>, March </a:t>
            </a:r>
            <a:r>
              <a:rPr lang="en-US" dirty="0" smtClean="0"/>
              <a:t>12, </a:t>
            </a:r>
            <a:r>
              <a:rPr lang="en-US" dirty="0"/>
              <a:t>2012, </a:t>
            </a:r>
            <a:r>
              <a:rPr lang="en-US" dirty="0" err="1" smtClean="0"/>
              <a:t>Fermilab</a:t>
            </a:r>
            <a:r>
              <a:rPr lang="en-US" dirty="0" smtClean="0"/>
              <a:t>, AEM</a:t>
            </a:r>
            <a:endParaRPr lang="en-US" dirty="0"/>
          </a:p>
          <a:p>
            <a:pPr eaLnBrk="1" hangingPunct="1"/>
            <a:endParaRPr lang="en-US" dirty="0" smtClean="0"/>
          </a:p>
        </p:txBody>
      </p:sp>
      <p:pic>
        <p:nvPicPr>
          <p:cNvPr id="10243" name="Picture 1" descr="http://docs.google.com/File?id=dch98gh6_842hmqpv9gw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23" y="317302"/>
            <a:ext cx="3400647" cy="227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5271"/>
            <a:ext cx="1566536" cy="253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838901" y="1311427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Sigma = 16.3 </a:t>
            </a:r>
            <a:r>
              <a:rPr lang="en-US" sz="1200" b="1" dirty="0" err="1">
                <a:solidFill>
                  <a:srgbClr val="FF0000"/>
                </a:solidFill>
              </a:rPr>
              <a:t>ps</a:t>
            </a:r>
            <a:endParaRPr lang="en-US" sz="12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200" dirty="0"/>
              <a:t>MPPC-Photek240</a:t>
            </a:r>
          </a:p>
          <a:p>
            <a:pPr eaLnBrk="1" hangingPunct="1"/>
            <a:r>
              <a:rPr lang="en-US" sz="1200" dirty="0"/>
              <a:t>inline</a:t>
            </a: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6858000" y="2592668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The MPPC pulse height spectrum,  120 </a:t>
            </a:r>
            <a:r>
              <a:rPr lang="en-US" sz="1200" dirty="0" err="1"/>
              <a:t>GeV</a:t>
            </a:r>
            <a:r>
              <a:rPr lang="en-US" sz="1200" dirty="0"/>
              <a:t> protons.</a:t>
            </a:r>
            <a:endParaRPr lang="en-US" sz="1200" dirty="0" smtClean="0"/>
          </a:p>
          <a:p>
            <a:pPr eaLnBrk="1" hangingPunct="1"/>
            <a:r>
              <a:rPr lang="en-US" sz="1200" dirty="0" smtClean="0"/>
              <a:t>Quartz radiator, 3x3x30 mm3</a:t>
            </a:r>
          </a:p>
          <a:p>
            <a:pPr eaLnBrk="1" hangingPunct="1"/>
            <a:r>
              <a:rPr lang="en-US" sz="1200" dirty="0"/>
              <a:t>N of photoelectrons ~ 60 </a:t>
            </a:r>
            <a:r>
              <a:rPr lang="en-US" sz="1200" dirty="0" err="1"/>
              <a:t>phes</a:t>
            </a:r>
            <a:endParaRPr lang="en-US" sz="1200" dirty="0"/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2819402" y="2562800"/>
            <a:ext cx="371566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Timing difference spectrum for signals coming from</a:t>
            </a:r>
            <a:r>
              <a:rPr lang="en-US" sz="1200" dirty="0" smtClean="0"/>
              <a:t> MPPC (</a:t>
            </a:r>
            <a:r>
              <a:rPr lang="en-US" sz="1200" dirty="0"/>
              <a:t>radiator is fused silica, </a:t>
            </a:r>
            <a:r>
              <a:rPr lang="en-US" sz="1200" dirty="0" smtClean="0"/>
              <a:t>3x3x30 mm3) </a:t>
            </a:r>
            <a:r>
              <a:rPr lang="en-US" sz="1200" dirty="0"/>
              <a:t>and </a:t>
            </a:r>
            <a:r>
              <a:rPr lang="en-US" sz="1200" dirty="0" err="1"/>
              <a:t>Photek</a:t>
            </a:r>
            <a:r>
              <a:rPr lang="en-US" sz="1200" dirty="0"/>
              <a:t> 240 (radiator is input window, 9.6 mm thick). 120 </a:t>
            </a:r>
            <a:r>
              <a:rPr lang="en-US" sz="1200" dirty="0" err="1"/>
              <a:t>GeV</a:t>
            </a:r>
            <a:r>
              <a:rPr lang="en-US" sz="1200" dirty="0"/>
              <a:t> </a:t>
            </a:r>
            <a:r>
              <a:rPr lang="en-US" sz="1200" dirty="0" smtClean="0"/>
              <a:t>protons</a:t>
            </a:r>
            <a:r>
              <a:rPr lang="en-US" sz="1200" dirty="0" smtClean="0">
                <a:solidFill>
                  <a:srgbClr val="FF0000"/>
                </a:solidFill>
              </a:rPr>
              <a:t>. </a:t>
            </a:r>
            <a:r>
              <a:rPr lang="en-US" sz="1200" dirty="0"/>
              <a:t>Normal incidence. The MPPC time resolution is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14.5 ps</a:t>
            </a:r>
            <a:r>
              <a:rPr lang="en-US" sz="1200" dirty="0" smtClean="0"/>
              <a:t>. Soft </a:t>
            </a:r>
            <a:r>
              <a:rPr lang="en-US" sz="1200" dirty="0"/>
              <a:t>pulse height cuts and slewing correction applied. </a:t>
            </a:r>
            <a:r>
              <a:rPr lang="en-US" sz="1200" dirty="0" smtClean="0"/>
              <a:t> Both “start” and “stop” counters located next to each other.  </a:t>
            </a:r>
            <a:endParaRPr lang="en-US" sz="1200" dirty="0"/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8839200" y="6611939"/>
            <a:ext cx="304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9</a:t>
            </a:r>
          </a:p>
        </p:txBody>
      </p:sp>
      <p:pic>
        <p:nvPicPr>
          <p:cNvPr id="10" name="Picture 2" descr="Picture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36853"/>
            <a:ext cx="3012459" cy="194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2229" y="9527"/>
            <a:ext cx="9080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FF0000"/>
                </a:solidFill>
              </a:rPr>
              <a:t>STM signal must be clipped to fit </a:t>
            </a:r>
            <a:r>
              <a:rPr lang="en-US" sz="1400" b="1" kern="0" dirty="0" err="1">
                <a:solidFill>
                  <a:srgbClr val="FF0000"/>
                </a:solidFill>
              </a:rPr>
              <a:t>Ortec</a:t>
            </a:r>
            <a:r>
              <a:rPr lang="en-US" sz="1400" b="1" kern="0" dirty="0">
                <a:solidFill>
                  <a:srgbClr val="FF0000"/>
                </a:solidFill>
              </a:rPr>
              <a:t> 9327 CFD (&lt;5 </a:t>
            </a:r>
            <a:r>
              <a:rPr lang="en-US" sz="1400" b="1" kern="0" dirty="0" smtClean="0">
                <a:solidFill>
                  <a:srgbClr val="FF0000"/>
                </a:solidFill>
              </a:rPr>
              <a:t>ns, FWHM), previous best </a:t>
            </a:r>
            <a:r>
              <a:rPr lang="en-US" sz="1400" b="1" kern="0" dirty="0" err="1" smtClean="0">
                <a:solidFill>
                  <a:srgbClr val="FF0000"/>
                </a:solidFill>
              </a:rPr>
              <a:t>tb</a:t>
            </a:r>
            <a:r>
              <a:rPr lang="en-US" sz="1400" b="1" kern="0" dirty="0" smtClean="0">
                <a:solidFill>
                  <a:srgbClr val="FF0000"/>
                </a:solidFill>
              </a:rPr>
              <a:t> result – 14.5 </a:t>
            </a:r>
            <a:r>
              <a:rPr lang="en-US" sz="1400" b="1" kern="0" dirty="0" err="1" smtClean="0">
                <a:solidFill>
                  <a:srgbClr val="FF0000"/>
                </a:solidFill>
              </a:rPr>
              <a:t>ps</a:t>
            </a:r>
            <a:r>
              <a:rPr lang="en-US" sz="1400" b="1" kern="0" dirty="0" smtClean="0">
                <a:solidFill>
                  <a:srgbClr val="FF0000"/>
                </a:solidFill>
              </a:rPr>
              <a:t>, sigma </a:t>
            </a:r>
            <a:endParaRPr lang="en-US" sz="1400" b="1" kern="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2" y="2105883"/>
            <a:ext cx="2829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200" dirty="0"/>
              <a:t>Schematic of STM biasing and readout</a:t>
            </a:r>
          </a:p>
        </p:txBody>
      </p:sp>
      <p:pic>
        <p:nvPicPr>
          <p:cNvPr id="13" name="Picture 3" descr="Picture 6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5" y="4308488"/>
            <a:ext cx="2465635" cy="18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Picture 6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8" y="2434652"/>
            <a:ext cx="2450679" cy="184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Picture 6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7" y="3976369"/>
            <a:ext cx="2959925" cy="220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17" y="6133856"/>
            <a:ext cx="256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STM signals with (top) and w/o (b) clipping capacitance, 40 ns scale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751549" y="6133854"/>
            <a:ext cx="2657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STM signal with clip cap, 2 ns scale</a:t>
            </a:r>
            <a:endParaRPr lang="en-US" sz="1200" dirty="0"/>
          </a:p>
        </p:txBody>
      </p:sp>
      <p:pic>
        <p:nvPicPr>
          <p:cNvPr id="18" name="Picture 7" descr="Picture8de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03" y="3702596"/>
            <a:ext cx="3053103" cy="224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15000" y="5966415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000000"/>
                </a:solidFill>
              </a:rPr>
              <a:t>STM pulse height spectrum, mean number of photoelectrons = 17 </a:t>
            </a:r>
            <a:r>
              <a:rPr lang="en-US" sz="1200" dirty="0" err="1" smtClean="0">
                <a:solidFill>
                  <a:srgbClr val="000000"/>
                </a:solidFill>
              </a:rPr>
              <a:t>phes</a:t>
            </a:r>
            <a:r>
              <a:rPr lang="en-US" sz="1200" dirty="0" smtClean="0">
                <a:solidFill>
                  <a:srgbClr val="000000"/>
                </a:solidFill>
              </a:rPr>
              <a:t>. STM </a:t>
            </a:r>
            <a:r>
              <a:rPr lang="en-US" sz="1200" dirty="0">
                <a:solidFill>
                  <a:srgbClr val="000000"/>
                </a:solidFill>
              </a:rPr>
              <a:t>is 3.5x3.5mm2, 4900 pixels, 48x48um2 pixel size, 3.5V of OV.</a:t>
            </a:r>
          </a:p>
        </p:txBody>
      </p:sp>
    </p:spTree>
    <p:extLst>
      <p:ext uri="{BB962C8B-B14F-4D97-AF65-F5344CB8AC3E}">
        <p14:creationId xmlns:p14="http://schemas.microsoft.com/office/powerpoint/2010/main" val="26460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4787" y="152400"/>
            <a:ext cx="8229600" cy="33496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Some STMs news </a:t>
            </a: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09600"/>
            <a:ext cx="314325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114802"/>
            <a:ext cx="2286000" cy="23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45269" y="2971801"/>
            <a:ext cx="32051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/>
              <a:t>Left – </a:t>
            </a:r>
            <a:r>
              <a:rPr lang="en-US" sz="1400" dirty="0" smtClean="0"/>
              <a:t>radiator’s </a:t>
            </a:r>
            <a:r>
              <a:rPr lang="en-US" sz="1400" dirty="0"/>
              <a:t>mechanical support,</a:t>
            </a:r>
          </a:p>
          <a:p>
            <a:r>
              <a:rPr lang="en-US" sz="1400" dirty="0"/>
              <a:t>Right from the top – 4 STM in line,</a:t>
            </a:r>
          </a:p>
          <a:p>
            <a:r>
              <a:rPr lang="en-US" sz="1400" dirty="0"/>
              <a:t>single STM, bottom - 4x4 MPPC,  </a:t>
            </a:r>
            <a:r>
              <a:rPr lang="en-US" sz="1400" dirty="0" smtClean="0"/>
              <a:t>  Sergey </a:t>
            </a:r>
            <a:r>
              <a:rPr lang="en-US" sz="1400" dirty="0"/>
              <a:t>Los PC design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315200" y="559593"/>
            <a:ext cx="153973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/>
              <a:t>STM, started with N on P structure. P on N structure - result </a:t>
            </a:r>
            <a:r>
              <a:rPr lang="en-US" sz="1400" dirty="0" smtClean="0"/>
              <a:t>of cooperation. Sergey Los is </a:t>
            </a:r>
            <a:r>
              <a:rPr lang="en-US" sz="1400" dirty="0"/>
              <a:t>working on matrix </a:t>
            </a:r>
            <a:r>
              <a:rPr lang="en-US" sz="1400" dirty="0" smtClean="0"/>
              <a:t>based on single STMs. </a:t>
            </a:r>
          </a:p>
          <a:p>
            <a:r>
              <a:rPr lang="en-US" sz="1400" dirty="0" smtClean="0"/>
              <a:t>The photo is taken from STM </a:t>
            </a:r>
            <a:endParaRPr 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83" y="1600202"/>
            <a:ext cx="45719" cy="45719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7" y="609599"/>
            <a:ext cx="315133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1657" y="6445277"/>
            <a:ext cx="4047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 STMs hooked up to the strip line. S.L. design.</a:t>
            </a:r>
            <a:endParaRPr lang="en-US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11" y="3244875"/>
            <a:ext cx="446116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3" y="6445276"/>
            <a:ext cx="25907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STMs, N on P and P on N</a:t>
            </a:r>
          </a:p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3477852"/>
            <a:ext cx="1472239" cy="296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647605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MPPCs for </a:t>
            </a:r>
            <a:r>
              <a:rPr lang="en-US" sz="1400" dirty="0" err="1" smtClean="0"/>
              <a:t>Quartics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1938"/>
            <a:ext cx="29210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3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526140"/>
              </p:ext>
            </p:extLst>
          </p:nvPr>
        </p:nvGraphicFramePr>
        <p:xfrm>
          <a:off x="228600" y="609601"/>
          <a:ext cx="5703759" cy="2846791"/>
        </p:xfrm>
        <a:graphic>
          <a:graphicData uri="http://schemas.openxmlformats.org/drawingml/2006/table">
            <a:tbl>
              <a:tblPr/>
              <a:tblGrid>
                <a:gridCol w="2116018"/>
                <a:gridCol w="591961"/>
                <a:gridCol w="982241"/>
                <a:gridCol w="1019305"/>
                <a:gridCol w="994234"/>
              </a:tblGrid>
              <a:tr h="670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Parameters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Unit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SPM30-60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SPM30-75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SPM30-100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Diode active area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mm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9.0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9.0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9.0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</a:tr>
              <a:tr h="670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Number of pixels per diode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2500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1600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900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</a:tr>
              <a:tr h="338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Fill factor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45.4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55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66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</a:tr>
              <a:tr h="670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Pixel size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µm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60 x 60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75 x 75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100 x 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</a:tr>
            </a:tbl>
          </a:graphicData>
        </a:graphic>
      </p:graphicFrame>
      <p:sp>
        <p:nvSpPr>
          <p:cNvPr id="22574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0"/>
            <a:ext cx="8534399" cy="381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N on P SPM30 and SPM42 – Layout Characteristics</a:t>
            </a:r>
          </a:p>
        </p:txBody>
      </p:sp>
      <p:graphicFrame>
        <p:nvGraphicFramePr>
          <p:cNvPr id="22622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802685"/>
              </p:ext>
            </p:extLst>
          </p:nvPr>
        </p:nvGraphicFramePr>
        <p:xfrm>
          <a:off x="282316" y="3655904"/>
          <a:ext cx="5650043" cy="2908873"/>
        </p:xfrm>
        <a:graphic>
          <a:graphicData uri="http://schemas.openxmlformats.org/drawingml/2006/table">
            <a:tbl>
              <a:tblPr/>
              <a:tblGrid>
                <a:gridCol w="1543670"/>
                <a:gridCol w="566360"/>
                <a:gridCol w="1119162"/>
                <a:gridCol w="1076397"/>
                <a:gridCol w="1344454"/>
              </a:tblGrid>
              <a:tr h="617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Parameters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Unit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SPM42-60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SPM42-75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SPM42-100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7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Diode active area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mm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17.6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17.6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17.6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</a:tr>
              <a:tr h="617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Number of pixels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4866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3342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1742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</a:tr>
              <a:tr h="432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Fill factor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45.4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54.2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66.1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F4"/>
                    </a:solidFill>
                  </a:tcPr>
                </a:tc>
              </a:tr>
              <a:tr h="556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Pixel size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µm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60 x 60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71 x 75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100 x 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9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32359" y="533402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Last STM delivery for FNAL evaluation. SPTR, rise time, linearity, BV, temperature dependences, noise floor (~1mV/1phe).</a:t>
            </a:r>
          </a:p>
          <a:p>
            <a:r>
              <a:rPr lang="en-US" sz="1400" dirty="0" smtClean="0"/>
              <a:t>Always preliminary test of STMs before test beam on the bench at </a:t>
            </a:r>
            <a:r>
              <a:rPr lang="en-US" sz="1400" dirty="0" err="1" smtClean="0"/>
              <a:t>SiDet</a:t>
            </a:r>
            <a:r>
              <a:rPr lang="en-US" sz="1400" dirty="0" smtClean="0"/>
              <a:t> setups. </a:t>
            </a:r>
            <a:r>
              <a:rPr lang="en-US" sz="1400" dirty="0" err="1" smtClean="0"/>
              <a:t>PiLas</a:t>
            </a:r>
            <a:r>
              <a:rPr lang="en-US" sz="1400" dirty="0" smtClean="0"/>
              <a:t> laser (17 </a:t>
            </a:r>
            <a:r>
              <a:rPr lang="en-US" sz="1400" dirty="0" err="1" smtClean="0"/>
              <a:t>ps</a:t>
            </a:r>
            <a:r>
              <a:rPr lang="en-US" sz="1400" dirty="0" smtClean="0"/>
              <a:t> light pulse, sigma, 405nm, 635 nm heads) and equipped dark boxes used.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564727"/>
            <a:ext cx="2911219" cy="218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76949" y="4747080"/>
            <a:ext cx="29112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PiLas</a:t>
            </a:r>
            <a:r>
              <a:rPr lang="en-US" sz="1400" dirty="0" smtClean="0"/>
              <a:t> dark box at </a:t>
            </a:r>
            <a:r>
              <a:rPr lang="en-US" sz="1400" dirty="0" err="1" smtClean="0"/>
              <a:t>SiDet</a:t>
            </a:r>
            <a:r>
              <a:rPr lang="en-US" sz="1400" dirty="0" smtClean="0"/>
              <a:t>. Shown: optical bench with laser head on the rail, STM with VT120 preamp.  The VORTEX cooling system and optical filters are not shown. </a:t>
            </a:r>
            <a:r>
              <a:rPr lang="en-US" sz="1400" dirty="0" smtClean="0">
                <a:solidFill>
                  <a:srgbClr val="FF0000"/>
                </a:solidFill>
              </a:rPr>
              <a:t>Noise floor of the detectors placed in the box ~ 0.5 mV . Good for SPTR.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596063"/>
            <a:ext cx="29210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1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98F8A-C9E0-4A84-9CEF-2932ADA06D9A}" type="slidenum">
              <a:rPr lang="en-US" smtClean="0"/>
              <a:pPr>
                <a:defRPr/>
              </a:pPr>
              <a:t>8</a:t>
            </a:fld>
            <a:endParaRPr lang="en-US" sz="140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05925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67402" y="4114800"/>
            <a:ext cx="343852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</a:t>
            </a:r>
            <a:r>
              <a:rPr lang="en-US" sz="1400" dirty="0" err="1"/>
              <a:t>SiPms</a:t>
            </a:r>
            <a:r>
              <a:rPr lang="en-US" sz="1400" dirty="0"/>
              <a:t> signal shape play crucial role for </a:t>
            </a:r>
            <a:r>
              <a:rPr lang="en-US" sz="1400" dirty="0" err="1"/>
              <a:t>SiPm</a:t>
            </a:r>
            <a:r>
              <a:rPr lang="en-US" sz="1400" dirty="0"/>
              <a:t> </a:t>
            </a:r>
            <a:r>
              <a:rPr lang="en-US" sz="1400" dirty="0" smtClean="0"/>
              <a:t>timing. The influence of main parameters on the shape is understood now. STM can technologically change shaping according to requirements. </a:t>
            </a:r>
            <a:r>
              <a:rPr lang="en-US" sz="1600" dirty="0" smtClean="0"/>
              <a:t>SPICE analysis. </a:t>
            </a:r>
            <a:r>
              <a:rPr lang="en-US" sz="1600" dirty="0" smtClean="0">
                <a:solidFill>
                  <a:srgbClr val="FF0000"/>
                </a:solidFill>
              </a:rPr>
              <a:t>Noise counted.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2" y="1828802"/>
            <a:ext cx="365760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Tau rise – avalanche propagation, collection of carriers in drift region and at the contact across the bulk region. Tau quench -  time for avalanche current to decrease from max to zero due to discharge of capacitance of the quenching resistor . Tau recharge -  time to recharge all caps thru quenching resistors</a:t>
            </a:r>
            <a:endParaRPr 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3297238"/>
            <a:ext cx="29210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688932"/>
            <a:ext cx="29210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2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FE7DBA-2BB1-4858-BA3A-9202E0CF00E8}" type="slidenum">
              <a:rPr lang="en-US" smtClean="0"/>
              <a:pPr>
                <a:defRPr/>
              </a:pPr>
              <a:t>9</a:t>
            </a:fld>
            <a:endParaRPr lang="en-US" sz="140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2"/>
            <a:ext cx="9315451" cy="70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05475" y="4419601"/>
            <a:ext cx="35909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P on N structure tested only with </a:t>
            </a:r>
            <a:r>
              <a:rPr lang="en-US" sz="1400" dirty="0" err="1" smtClean="0"/>
              <a:t>PiLas</a:t>
            </a:r>
            <a:r>
              <a:rPr lang="en-US" sz="1400" dirty="0" smtClean="0"/>
              <a:t> at </a:t>
            </a:r>
            <a:r>
              <a:rPr lang="en-US" sz="1400" dirty="0" err="1" smtClean="0"/>
              <a:t>Fermilab</a:t>
            </a:r>
            <a:r>
              <a:rPr lang="en-US" sz="1400" dirty="0" smtClean="0"/>
              <a:t> and shows better SPTR timing than N on P. The presented test beam results refer only to N on P. P on N test will be next. </a:t>
            </a:r>
            <a:r>
              <a:rPr lang="en-US" sz="1400" dirty="0" smtClean="0">
                <a:solidFill>
                  <a:srgbClr val="FF0000"/>
                </a:solidFill>
              </a:rPr>
              <a:t>Noise amplitude &lt;1 mV/50 Ohm.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2" y="2514602"/>
            <a:ext cx="3505201" cy="176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9" y="1514475"/>
            <a:ext cx="356421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3549" y="1291110"/>
            <a:ext cx="3752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420 nm ~ 50% of the photons absorbs in 150 nm of Si</a:t>
            </a:r>
            <a:endParaRPr lang="en-US" sz="11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6777040"/>
            <a:ext cx="29210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4800</TotalTime>
  <Words>2155</Words>
  <Application>Microsoft Office PowerPoint</Application>
  <PresentationFormat>On-screen Show (4:3)</PresentationFormat>
  <Paragraphs>172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T-979: SiPM Time Resolution with DRS4 Readout  </vt:lpstr>
      <vt:lpstr>TB goals with new SiPms and DRS4 readout</vt:lpstr>
      <vt:lpstr>Why SiPms and DRS4 for the fast TOF application?  </vt:lpstr>
      <vt:lpstr>PowerPoint Presentation</vt:lpstr>
      <vt:lpstr>PowerPoint Presentation</vt:lpstr>
      <vt:lpstr>Some STMs news </vt:lpstr>
      <vt:lpstr>N on P SPM30 and SPM42 – Layout Characteristics</vt:lpstr>
      <vt:lpstr>PowerPoint Presentation</vt:lpstr>
      <vt:lpstr>PowerPoint Presentation</vt:lpstr>
      <vt:lpstr>DRS4, (Domino Ring Sampler), introduced by Stefan Ritt, PSI</vt:lpstr>
      <vt:lpstr>.</vt:lpstr>
      <vt:lpstr>Test beam strip line (SL) results.</vt:lpstr>
      <vt:lpstr>Summary</vt:lpstr>
    </vt:vector>
  </TitlesOfParts>
  <Company>FNAL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Anatoly Ronzhin for Henry meeting, June 23, 2009</dc:title>
  <dc:creator>Anatoly Ronzhin</dc:creator>
  <cp:lastModifiedBy>Anatoly Ronzhin x2878 10955N</cp:lastModifiedBy>
  <cp:revision>520</cp:revision>
  <dcterms:created xsi:type="dcterms:W3CDTF">2012-03-05T18:53:59Z</dcterms:created>
  <dcterms:modified xsi:type="dcterms:W3CDTF">2012-03-12T00:50:44Z</dcterms:modified>
</cp:coreProperties>
</file>