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329" r:id="rId2"/>
    <p:sldId id="503" r:id="rId3"/>
    <p:sldId id="424" r:id="rId4"/>
    <p:sldId id="418" r:id="rId5"/>
    <p:sldId id="470" r:id="rId6"/>
    <p:sldId id="452" r:id="rId7"/>
    <p:sldId id="477" r:id="rId8"/>
    <p:sldId id="475" r:id="rId9"/>
    <p:sldId id="472" r:id="rId10"/>
    <p:sldId id="457" r:id="rId11"/>
    <p:sldId id="461" r:id="rId12"/>
    <p:sldId id="468" r:id="rId13"/>
    <p:sldId id="469" r:id="rId14"/>
    <p:sldId id="471" r:id="rId15"/>
    <p:sldId id="499" r:id="rId16"/>
    <p:sldId id="474" r:id="rId17"/>
    <p:sldId id="491" r:id="rId18"/>
    <p:sldId id="493" r:id="rId19"/>
    <p:sldId id="494" r:id="rId20"/>
    <p:sldId id="479" r:id="rId21"/>
    <p:sldId id="495" r:id="rId22"/>
    <p:sldId id="498" r:id="rId23"/>
    <p:sldId id="467" r:id="rId24"/>
    <p:sldId id="487" r:id="rId25"/>
    <p:sldId id="496" r:id="rId26"/>
    <p:sldId id="422" r:id="rId27"/>
    <p:sldId id="501" r:id="rId28"/>
    <p:sldId id="488" r:id="rId29"/>
    <p:sldId id="502" r:id="rId30"/>
    <p:sldId id="413" r:id="rId31"/>
    <p:sldId id="423" r:id="rId32"/>
    <p:sldId id="500" r:id="rId33"/>
    <p:sldId id="48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29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CB5DE1D-8C6A-4F77-B081-44B1D20AF503}" type="datetime1">
              <a:rPr lang="en-US"/>
              <a:pPr/>
              <a:t>8/8/2014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E7D71D7-D774-4F3E-AA04-FFF95A8428D7}" type="slidenum">
              <a:rPr lang="en-US"/>
              <a:pPr/>
              <a:t>‹#›</a:t>
            </a:fld>
            <a:endParaRPr lang="en-US"/>
          </a:p>
        </p:txBody>
      </p:sp>
    </p:spTree>
    <p:extLst>
      <p:ext uri="{BB962C8B-B14F-4D97-AF65-F5344CB8AC3E}">
        <p14:creationId xmlns:p14="http://schemas.microsoft.com/office/powerpoint/2010/main" val="2177680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D71D7-D774-4F3E-AA04-FFF95A8428D7}" type="slidenum">
              <a:rPr lang="en-US" smtClean="0"/>
              <a:pPr/>
              <a:t>13</a:t>
            </a:fld>
            <a:endParaRPr lang="en-US"/>
          </a:p>
        </p:txBody>
      </p:sp>
    </p:spTree>
    <p:extLst>
      <p:ext uri="{BB962C8B-B14F-4D97-AF65-F5344CB8AC3E}">
        <p14:creationId xmlns:p14="http://schemas.microsoft.com/office/powerpoint/2010/main" val="137428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D71D7-D774-4F3E-AA04-FFF95A8428D7}" type="slidenum">
              <a:rPr lang="en-US" smtClean="0"/>
              <a:pPr/>
              <a:t>29</a:t>
            </a:fld>
            <a:endParaRPr lang="en-US"/>
          </a:p>
        </p:txBody>
      </p:sp>
    </p:spTree>
    <p:extLst>
      <p:ext uri="{BB962C8B-B14F-4D97-AF65-F5344CB8AC3E}">
        <p14:creationId xmlns:p14="http://schemas.microsoft.com/office/powerpoint/2010/main" val="309176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14034357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416729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1543317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3489763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789268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36054642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2329738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407731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2279238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237163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331973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Anatoly Ronzhin, April 12, 2010, Fermilab, AEM</a:t>
            </a:r>
          </a:p>
        </p:txBody>
      </p:sp>
    </p:spTree>
    <p:extLst>
      <p:ext uri="{BB962C8B-B14F-4D97-AF65-F5344CB8AC3E}">
        <p14:creationId xmlns:p14="http://schemas.microsoft.com/office/powerpoint/2010/main" val="2999737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0" y="6629400"/>
            <a:ext cx="2667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r>
              <a:rPr lang="en-US" dirty="0" smtClean="0"/>
              <a:t>Anatoly </a:t>
            </a:r>
            <a:r>
              <a:rPr lang="en-US" dirty="0" err="1" smtClean="0"/>
              <a:t>Ronzhin</a:t>
            </a:r>
            <a:r>
              <a:rPr lang="en-US" dirty="0" smtClean="0"/>
              <a:t>, August 26, 2013, </a:t>
            </a:r>
            <a:r>
              <a:rPr lang="en-US" dirty="0" err="1" smtClean="0"/>
              <a:t>CalTech</a:t>
            </a:r>
            <a:r>
              <a:rPr lang="en-US" dirty="0" smtClean="0"/>
              <a:t> </a:t>
            </a:r>
            <a:r>
              <a:rPr lang="en-US" dirty="0" err="1" smtClean="0"/>
              <a:t>Fermilab</a:t>
            </a:r>
            <a:r>
              <a:rPr lang="en-US" dirty="0" smtClean="0"/>
              <a:t>, AEM</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lappd-figures.uchicago.edu/figures/1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1"/>
          <p:cNvSpPr>
            <a:spLocks noGrp="1"/>
          </p:cNvSpPr>
          <p:nvPr>
            <p:ph type="dt" sz="quarter" idx="10"/>
          </p:nvPr>
        </p:nvSpPr>
        <p:spPr>
          <a:xfrm>
            <a:off x="0" y="6626225"/>
            <a:ext cx="29718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000" dirty="0"/>
              <a:t>Anatoly </a:t>
            </a:r>
            <a:r>
              <a:rPr lang="en-US" sz="1000" dirty="0" err="1"/>
              <a:t>Ronzhin</a:t>
            </a:r>
            <a:r>
              <a:rPr lang="en-US" sz="1000" dirty="0"/>
              <a:t>, </a:t>
            </a:r>
            <a:r>
              <a:rPr lang="en-US" sz="1000" dirty="0" smtClean="0"/>
              <a:t>March 25, 2014, </a:t>
            </a:r>
            <a:r>
              <a:rPr lang="en-US" sz="1000" dirty="0" err="1" smtClean="0"/>
              <a:t>Fermilab</a:t>
            </a:r>
            <a:r>
              <a:rPr lang="en-US" sz="1000" dirty="0" smtClean="0"/>
              <a:t>, RTS </a:t>
            </a:r>
            <a:endParaRPr lang="en-US" sz="1000" dirty="0"/>
          </a:p>
        </p:txBody>
      </p:sp>
      <p:sp>
        <p:nvSpPr>
          <p:cNvPr id="15363" name="TextBox 3"/>
          <p:cNvSpPr txBox="1">
            <a:spLocks noChangeArrowheads="1"/>
          </p:cNvSpPr>
          <p:nvPr/>
        </p:nvSpPr>
        <p:spPr bwMode="auto">
          <a:xfrm>
            <a:off x="2060207" y="1828800"/>
            <a:ext cx="495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000" dirty="0">
                <a:latin typeface="Times New Roman" pitchFamily="18" charset="0"/>
                <a:cs typeface="Times New Roman" pitchFamily="18" charset="0"/>
              </a:rPr>
              <a:t>Anatoly </a:t>
            </a:r>
            <a:r>
              <a:rPr lang="en-US" sz="2000" dirty="0" err="1">
                <a:latin typeface="Times New Roman" pitchFamily="18" charset="0"/>
                <a:cs typeface="Times New Roman" pitchFamily="18" charset="0"/>
              </a:rPr>
              <a:t>Ronzhin</a:t>
            </a:r>
            <a:r>
              <a:rPr lang="en-US" sz="2000" dirty="0">
                <a:latin typeface="Times New Roman" pitchFamily="18" charset="0"/>
                <a:cs typeface="Times New Roman" pitchFamily="18" charset="0"/>
              </a:rPr>
              <a:t>, </a:t>
            </a:r>
          </a:p>
          <a:p>
            <a:pPr algn="ctr" eaLnBrk="1" hangingPunct="1"/>
            <a:r>
              <a:rPr lang="en-US" sz="2000" dirty="0" err="1">
                <a:latin typeface="Times New Roman" pitchFamily="18" charset="0"/>
                <a:cs typeface="Times New Roman" pitchFamily="18" charset="0"/>
              </a:rPr>
              <a:t>Fermilab</a:t>
            </a:r>
            <a:endParaRPr lang="en-US" sz="2000" dirty="0">
              <a:latin typeface="Times New Roman" pitchFamily="18" charset="0"/>
              <a:cs typeface="Times New Roman" pitchFamily="18" charset="0"/>
            </a:endParaRPr>
          </a:p>
          <a:p>
            <a:pPr algn="ctr" eaLnBrk="1" hangingPunct="1"/>
            <a:r>
              <a:rPr lang="en-US" sz="2000" dirty="0" smtClean="0">
                <a:latin typeface="Times New Roman" pitchFamily="18" charset="0"/>
                <a:cs typeface="Times New Roman" pitchFamily="18" charset="0"/>
              </a:rPr>
              <a:t>March 25, 2014</a:t>
            </a:r>
            <a:endParaRPr lang="en-US" sz="2000" dirty="0">
              <a:latin typeface="Times New Roman" pitchFamily="18" charset="0"/>
              <a:cs typeface="Times New Roman" pitchFamily="18" charset="0"/>
            </a:endParaRPr>
          </a:p>
        </p:txBody>
      </p:sp>
      <p:sp>
        <p:nvSpPr>
          <p:cNvPr id="2" name="Rectangle 1"/>
          <p:cNvSpPr/>
          <p:nvPr/>
        </p:nvSpPr>
        <p:spPr>
          <a:xfrm>
            <a:off x="-35293" y="152400"/>
            <a:ext cx="9144000" cy="830997"/>
          </a:xfrm>
          <a:prstGeom prst="rect">
            <a:avLst/>
          </a:prstGeom>
        </p:spPr>
        <p:txBody>
          <a:bodyPr wrap="square">
            <a:spAutoFit/>
          </a:bodyPr>
          <a:lstStyle/>
          <a:p>
            <a:pPr algn="ctr"/>
            <a:r>
              <a:rPr lang="en-US" sz="2400" dirty="0">
                <a:latin typeface="Times New Roman" pitchFamily="18" charset="0"/>
                <a:cs typeface="Times New Roman" pitchFamily="18" charset="0"/>
              </a:rPr>
              <a:t>Development of a new fast shower maximum </a:t>
            </a:r>
            <a:r>
              <a:rPr lang="en-US" sz="2400" dirty="0" smtClean="0">
                <a:latin typeface="Times New Roman" pitchFamily="18" charset="0"/>
                <a:cs typeface="Times New Roman" pitchFamily="18" charset="0"/>
              </a:rPr>
              <a:t>(SM) detector </a:t>
            </a:r>
            <a:r>
              <a:rPr lang="en-US" sz="2400" dirty="0">
                <a:latin typeface="Times New Roman" pitchFamily="18" charset="0"/>
                <a:cs typeface="Times New Roman" pitchFamily="18" charset="0"/>
              </a:rPr>
              <a:t>based on micro channel plates </a:t>
            </a:r>
            <a:r>
              <a:rPr lang="en-US" sz="2400" dirty="0" smtClean="0">
                <a:latin typeface="Times New Roman" pitchFamily="18" charset="0"/>
                <a:cs typeface="Times New Roman" pitchFamily="18" charset="0"/>
              </a:rPr>
              <a:t>photomultipliers (MCP-PMT) as </a:t>
            </a:r>
            <a:r>
              <a:rPr lang="en-US" sz="2400" dirty="0">
                <a:latin typeface="Times New Roman" pitchFamily="18" charset="0"/>
                <a:cs typeface="Times New Roman" pitchFamily="18" charset="0"/>
              </a:rPr>
              <a:t>an active element.</a:t>
            </a:r>
          </a:p>
        </p:txBody>
      </p:sp>
      <p:sp>
        <p:nvSpPr>
          <p:cNvPr id="4" name="Rectangle 3"/>
          <p:cNvSpPr/>
          <p:nvPr/>
        </p:nvSpPr>
        <p:spPr>
          <a:xfrm>
            <a:off x="2299" y="4267200"/>
            <a:ext cx="9108707" cy="951030"/>
          </a:xfrm>
          <a:prstGeom prst="rect">
            <a:avLst/>
          </a:prstGeom>
        </p:spPr>
        <p:txBody>
          <a:bodyPr wrap="square">
            <a:spAutoFit/>
          </a:bodyPr>
          <a:lstStyle/>
          <a:p>
            <a:pPr marL="342900" indent="-342900" algn="ctr">
              <a:lnSpc>
                <a:spcPct val="90000"/>
              </a:lnSpc>
              <a:spcBef>
                <a:spcPct val="20000"/>
              </a:spcBef>
              <a:defRPr/>
            </a:pPr>
            <a:r>
              <a:rPr lang="en-US" kern="0" dirty="0">
                <a:latin typeface="Times New Roman" pitchFamily="18" charset="0"/>
                <a:cs typeface="Times New Roman" pitchFamily="18" charset="0"/>
              </a:rPr>
              <a:t>Team: Sergey Los, Erik </a:t>
            </a:r>
            <a:r>
              <a:rPr lang="en-US" kern="0" dirty="0" err="1">
                <a:latin typeface="Times New Roman" pitchFamily="18" charset="0"/>
                <a:cs typeface="Times New Roman" pitchFamily="18" charset="0"/>
              </a:rPr>
              <a:t>Ramberg</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Fermilab</a:t>
            </a:r>
            <a:endParaRPr lang="en-US" kern="0" dirty="0">
              <a:latin typeface="Times New Roman" pitchFamily="18" charset="0"/>
              <a:cs typeface="Times New Roman" pitchFamily="18" charset="0"/>
            </a:endParaRPr>
          </a:p>
          <a:p>
            <a:pPr marL="342900" indent="-342900" algn="ctr">
              <a:lnSpc>
                <a:spcPct val="90000"/>
              </a:lnSpc>
              <a:spcBef>
                <a:spcPct val="20000"/>
              </a:spcBef>
              <a:defRPr/>
            </a:pPr>
            <a:r>
              <a:rPr lang="en-US" kern="0" dirty="0" err="1">
                <a:latin typeface="Times New Roman" pitchFamily="18" charset="0"/>
                <a:cs typeface="Times New Roman" pitchFamily="18" charset="0"/>
              </a:rPr>
              <a:t>Artur</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Apresyan</a:t>
            </a:r>
            <a:r>
              <a:rPr lang="en-US" kern="0" dirty="0">
                <a:latin typeface="Times New Roman" pitchFamily="18" charset="0"/>
                <a:cs typeface="Times New Roman" pitchFamily="18" charset="0"/>
              </a:rPr>
              <a:t>, Si </a:t>
            </a:r>
            <a:r>
              <a:rPr lang="en-US" kern="0" dirty="0" err="1">
                <a:latin typeface="Times New Roman" pitchFamily="18" charset="0"/>
                <a:cs typeface="Times New Roman" pitchFamily="18" charset="0"/>
              </a:rPr>
              <a:t>Xie</a:t>
            </a:r>
            <a:r>
              <a:rPr lang="en-US" kern="0" dirty="0">
                <a:latin typeface="Times New Roman" pitchFamily="18" charset="0"/>
                <a:cs typeface="Times New Roman" pitchFamily="18" charset="0"/>
              </a:rPr>
              <a:t>, Maria </a:t>
            </a:r>
            <a:r>
              <a:rPr lang="en-US" kern="0" dirty="0" err="1">
                <a:latin typeface="Times New Roman" pitchFamily="18" charset="0"/>
                <a:cs typeface="Times New Roman" pitchFamily="18" charset="0"/>
              </a:rPr>
              <a:t>Spiropulu</a:t>
            </a:r>
            <a:r>
              <a:rPr lang="en-US" kern="0" dirty="0">
                <a:latin typeface="Times New Roman" pitchFamily="18" charset="0"/>
                <a:cs typeface="Times New Roman" pitchFamily="18" charset="0"/>
              </a:rPr>
              <a:t>, Caltech</a:t>
            </a:r>
          </a:p>
          <a:p>
            <a:pPr marL="342900" indent="-342900" algn="ctr">
              <a:lnSpc>
                <a:spcPct val="90000"/>
              </a:lnSpc>
              <a:spcBef>
                <a:spcPct val="20000"/>
              </a:spcBef>
              <a:defRPr/>
            </a:pPr>
            <a:r>
              <a:rPr lang="en-US" kern="0" dirty="0" err="1">
                <a:latin typeface="Times New Roman" pitchFamily="18" charset="0"/>
                <a:cs typeface="Times New Roman" pitchFamily="18" charset="0"/>
              </a:rPr>
              <a:t>Andriy</a:t>
            </a:r>
            <a:r>
              <a:rPr lang="en-US" kern="0" dirty="0">
                <a:latin typeface="Times New Roman" pitchFamily="18" charset="0"/>
                <a:cs typeface="Times New Roman" pitchFamily="18" charset="0"/>
              </a:rPr>
              <a:t> </a:t>
            </a:r>
            <a:r>
              <a:rPr lang="en-US" kern="0" dirty="0" err="1">
                <a:latin typeface="Times New Roman" pitchFamily="18" charset="0"/>
                <a:cs typeface="Times New Roman" pitchFamily="18" charset="0"/>
              </a:rPr>
              <a:t>Zatserklyaniy</a:t>
            </a:r>
            <a:r>
              <a:rPr lang="en-US" kern="0" dirty="0">
                <a:latin typeface="Times New Roman" pitchFamily="18" charset="0"/>
                <a:cs typeface="Times New Roman" pitchFamily="18" charset="0"/>
              </a:rPr>
              <a:t>, University of Puerto </a:t>
            </a:r>
            <a:r>
              <a:rPr lang="en-US" kern="0" dirty="0" smtClean="0">
                <a:latin typeface="Times New Roman" pitchFamily="18" charset="0"/>
                <a:cs typeface="Times New Roman" pitchFamily="18" charset="0"/>
              </a:rPr>
              <a:t>Rico</a:t>
            </a:r>
            <a:endParaRPr lang="en-US" kern="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endParaRPr lang="en-US" dirty="0"/>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0480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633413"/>
            <a:ext cx="82581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899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2800" dirty="0">
                <a:latin typeface="Times New Roman" pitchFamily="18" charset="0"/>
                <a:cs typeface="Times New Roman" pitchFamily="18" charset="0"/>
              </a:rPr>
              <a:t>Joe </a:t>
            </a:r>
            <a:r>
              <a:rPr lang="en-US" sz="2800" dirty="0" err="1">
                <a:latin typeface="Times New Roman" pitchFamily="18" charset="0"/>
                <a:cs typeface="Times New Roman" pitchFamily="18" charset="0"/>
              </a:rPr>
              <a:t>Gregar</a:t>
            </a:r>
            <a:r>
              <a:rPr lang="en-US" sz="2800" dirty="0">
                <a:latin typeface="Times New Roman" pitchFamily="18" charset="0"/>
                <a:cs typeface="Times New Roman" pitchFamily="18" charset="0"/>
              </a:rPr>
              <a:t> and Anatoly at </a:t>
            </a:r>
            <a:r>
              <a:rPr lang="en-US" sz="2800" dirty="0" smtClean="0">
                <a:latin typeface="Times New Roman" pitchFamily="18" charset="0"/>
                <a:cs typeface="Times New Roman" pitchFamily="18" charset="0"/>
              </a:rPr>
              <a:t>Argonne glass shop, </a:t>
            </a:r>
            <a:r>
              <a:rPr lang="en-US" sz="2800" dirty="0">
                <a:latin typeface="Times New Roman" pitchFamily="18" charset="0"/>
                <a:cs typeface="Times New Roman" pitchFamily="18" charset="0"/>
              </a:rPr>
              <a:t>making chalice</a:t>
            </a:r>
          </a:p>
        </p:txBody>
      </p:sp>
      <p:sp>
        <p:nvSpPr>
          <p:cNvPr id="3" name="Content Placeholder 2"/>
          <p:cNvSpPr>
            <a:spLocks noGrp="1"/>
          </p:cNvSpPr>
          <p:nvPr>
            <p:ph idx="1"/>
          </p:nvPr>
        </p:nvSpPr>
        <p:spPr/>
        <p:txBody>
          <a:bodyPr/>
          <a:lstStyle/>
          <a:p>
            <a:r>
              <a:rPr lang="en-US" dirty="0" smtClean="0"/>
              <a:t>.</a:t>
            </a:r>
            <a:endParaRPr lang="en-US" dirty="0"/>
          </a:p>
        </p:txBody>
      </p:sp>
      <p:sp>
        <p:nvSpPr>
          <p:cNvPr id="4" name="Date Placeholder 3"/>
          <p:cNvSpPr>
            <a:spLocks noGrp="1"/>
          </p:cNvSpPr>
          <p:nvPr>
            <p:ph type="dt" sz="half" idx="10"/>
          </p:nvPr>
        </p:nvSpPr>
        <p:spPr>
          <a:xfrm>
            <a:off x="0" y="6629400"/>
            <a:ext cx="30480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938" y="914399"/>
            <a:ext cx="5711286" cy="543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4" y="914400"/>
            <a:ext cx="3250676" cy="543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663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sz="4000" dirty="0" smtClean="0">
                <a:latin typeface="Times New Roman" pitchFamily="18" charset="0"/>
                <a:cs typeface="Times New Roman" pitchFamily="18" charset="0"/>
              </a:rPr>
              <a:t>PC papers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1503660"/>
            <a:ext cx="8229600" cy="4068763"/>
          </a:xfrm>
        </p:spPr>
        <p:txBody>
          <a:bodyPr/>
          <a:lstStyle/>
          <a:p>
            <a:pPr marL="0" indent="0">
              <a:buNone/>
            </a:pPr>
            <a:r>
              <a:rPr lang="en-US" dirty="0"/>
              <a:t>`</a:t>
            </a:r>
          </a:p>
        </p:txBody>
      </p:sp>
      <p:sp>
        <p:nvSpPr>
          <p:cNvPr id="4" name="Date Placeholder 3"/>
          <p:cNvSpPr>
            <a:spLocks noGrp="1"/>
          </p:cNvSpPr>
          <p:nvPr>
            <p:ph type="dt" sz="half" idx="10"/>
          </p:nvPr>
        </p:nvSpPr>
        <p:spPr>
          <a:xfrm>
            <a:off x="0" y="6629400"/>
            <a:ext cx="28956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866775"/>
            <a:ext cx="67722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575" y="3590925"/>
            <a:ext cx="8991600" cy="2000548"/>
          </a:xfrm>
          <a:prstGeom prst="rect">
            <a:avLst/>
          </a:prstGeom>
        </p:spPr>
        <p:txBody>
          <a:bodyPr wrap="square">
            <a:spAutoFit/>
          </a:bodyPr>
          <a:lstStyle/>
          <a:p>
            <a:pPr algn="ctr"/>
            <a:r>
              <a:rPr lang="en-US" sz="2000" b="1" dirty="0" smtClean="0">
                <a:latin typeface="Times New Roman" pitchFamily="18" charset="0"/>
                <a:cs typeface="Times New Roman" pitchFamily="18" charset="0"/>
              </a:rPr>
              <a:t>The </a:t>
            </a:r>
            <a:r>
              <a:rPr lang="en-US" sz="2000" b="1" dirty="0">
                <a:latin typeface="Times New Roman" pitchFamily="18" charset="0"/>
                <a:cs typeface="Times New Roman" pitchFamily="18" charset="0"/>
              </a:rPr>
              <a:t>Timing Properties of a Picosecond </a:t>
            </a:r>
            <a:r>
              <a:rPr lang="en-US" sz="2000" b="1" dirty="0" smtClean="0">
                <a:latin typeface="Times New Roman" pitchFamily="18" charset="0"/>
                <a:cs typeface="Times New Roman" pitchFamily="18" charset="0"/>
              </a:rPr>
              <a:t>MCP-PMT measured </a:t>
            </a:r>
            <a:r>
              <a:rPr lang="en-US" sz="2000" b="1" dirty="0">
                <a:latin typeface="Times New Roman" pitchFamily="18" charset="0"/>
                <a:cs typeface="Times New Roman" pitchFamily="18" charset="0"/>
              </a:rPr>
              <a:t>at the </a:t>
            </a:r>
            <a:r>
              <a:rPr lang="en-US" sz="2000" b="1" dirty="0" err="1">
                <a:latin typeface="Times New Roman" pitchFamily="18" charset="0"/>
                <a:cs typeface="Times New Roman" pitchFamily="18" charset="0"/>
              </a:rPr>
              <a:t>Fermilab</a:t>
            </a:r>
            <a:r>
              <a:rPr lang="en-US" sz="2000" b="1" dirty="0">
                <a:latin typeface="Times New Roman" pitchFamily="18" charset="0"/>
                <a:cs typeface="Times New Roman" pitchFamily="18" charset="0"/>
              </a:rPr>
              <a:t> MTEST Test Beam</a:t>
            </a:r>
          </a:p>
          <a:p>
            <a:pPr algn="ctr"/>
            <a:endParaRPr lang="en-US" sz="1600" dirty="0" smtClean="0">
              <a:latin typeface="Times New Roman" pitchFamily="18" charset="0"/>
              <a:cs typeface="Times New Roman" pitchFamily="18" charset="0"/>
            </a:endParaRPr>
          </a:p>
          <a:p>
            <a:pPr algn="ctr"/>
            <a:r>
              <a:rPr lang="en-US" sz="1600" dirty="0" smtClean="0">
                <a:latin typeface="Times New Roman" pitchFamily="18" charset="0"/>
                <a:cs typeface="Times New Roman" pitchFamily="18" charset="0"/>
              </a:rPr>
              <a:t>John Anderson, Karen </a:t>
            </a:r>
            <a:r>
              <a:rPr lang="en-US" sz="1600" dirty="0" err="1" smtClean="0">
                <a:latin typeface="Times New Roman" pitchFamily="18" charset="0"/>
                <a:cs typeface="Times New Roman" pitchFamily="18" charset="0"/>
              </a:rPr>
              <a:t>Byrum</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Gary </a:t>
            </a:r>
            <a:r>
              <a:rPr lang="en-US" sz="1600" dirty="0" smtClean="0">
                <a:latin typeface="Times New Roman" pitchFamily="18" charset="0"/>
                <a:cs typeface="Times New Roman" pitchFamily="18" charset="0"/>
              </a:rPr>
              <a:t>Drake, </a:t>
            </a:r>
            <a:r>
              <a:rPr lang="en-US" sz="1600" dirty="0">
                <a:latin typeface="Times New Roman" pitchFamily="18" charset="0"/>
                <a:cs typeface="Times New Roman" pitchFamily="18" charset="0"/>
              </a:rPr>
              <a:t>Camden </a:t>
            </a:r>
            <a:r>
              <a:rPr lang="en-US" sz="1600" dirty="0" err="1" smtClean="0">
                <a:latin typeface="Times New Roman" pitchFamily="18" charset="0"/>
                <a:cs typeface="Times New Roman" pitchFamily="18" charset="0"/>
              </a:rPr>
              <a:t>Ertley</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Henry </a:t>
            </a:r>
            <a:r>
              <a:rPr lang="en-US" sz="1600" dirty="0" smtClean="0">
                <a:latin typeface="Times New Roman" pitchFamily="18" charset="0"/>
                <a:cs typeface="Times New Roman" pitchFamily="18" charset="0"/>
              </a:rPr>
              <a:t>Frisch,</a:t>
            </a: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Jean-Francois </a:t>
            </a:r>
            <a:r>
              <a:rPr lang="en-US" sz="1600" dirty="0" err="1" smtClean="0">
                <a:latin typeface="Times New Roman" pitchFamily="18" charset="0"/>
                <a:cs typeface="Times New Roman" pitchFamily="18" charset="0"/>
              </a:rPr>
              <a:t>Genat</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Edward </a:t>
            </a:r>
            <a:r>
              <a:rPr lang="en-US" sz="1600" dirty="0" smtClean="0">
                <a:latin typeface="Times New Roman" pitchFamily="18" charset="0"/>
                <a:cs typeface="Times New Roman" pitchFamily="18" charset="0"/>
              </a:rPr>
              <a:t>May, </a:t>
            </a:r>
            <a:r>
              <a:rPr lang="en-US" sz="1600" dirty="0">
                <a:latin typeface="Times New Roman" pitchFamily="18" charset="0"/>
                <a:cs typeface="Times New Roman" pitchFamily="18" charset="0"/>
              </a:rPr>
              <a:t>Richard </a:t>
            </a:r>
            <a:r>
              <a:rPr lang="en-US" sz="1600" dirty="0" smtClean="0">
                <a:latin typeface="Times New Roman" pitchFamily="18" charset="0"/>
                <a:cs typeface="Times New Roman" pitchFamily="18" charset="0"/>
              </a:rPr>
              <a:t>Northrup, </a:t>
            </a:r>
            <a:r>
              <a:rPr lang="en-US" sz="1600" dirty="0">
                <a:latin typeface="Times New Roman" pitchFamily="18" charset="0"/>
                <a:cs typeface="Times New Roman" pitchFamily="18" charset="0"/>
              </a:rPr>
              <a:t>Anatoly </a:t>
            </a:r>
            <a:r>
              <a:rPr lang="en-US" sz="1600" dirty="0" err="1" smtClean="0">
                <a:latin typeface="Times New Roman" pitchFamily="18" charset="0"/>
                <a:cs typeface="Times New Roman" pitchFamily="18" charset="0"/>
              </a:rPr>
              <a:t>Ronzhin</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algn="ctr"/>
            <a:r>
              <a:rPr lang="en-US" sz="1600" dirty="0">
                <a:latin typeface="Times New Roman" pitchFamily="18" charset="0"/>
                <a:cs typeface="Times New Roman" pitchFamily="18" charset="0"/>
              </a:rPr>
              <a:t>Erik </a:t>
            </a:r>
            <a:r>
              <a:rPr lang="en-US" sz="1600" dirty="0" err="1" smtClean="0">
                <a:latin typeface="Times New Roman" pitchFamily="18" charset="0"/>
                <a:cs typeface="Times New Roman" pitchFamily="18" charset="0"/>
              </a:rPr>
              <a:t>Ramberg</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Fukun</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Tang</a:t>
            </a:r>
            <a:endParaRPr lang="en-US" sz="1600" dirty="0">
              <a:latin typeface="Times New Roman" pitchFamily="18" charset="0"/>
              <a:cs typeface="Times New Roman" pitchFamily="18" charset="0"/>
            </a:endParaRPr>
          </a:p>
          <a:p>
            <a:pPr algn="ctr"/>
            <a:r>
              <a:rPr lang="en-US" sz="1000" i="1" dirty="0">
                <a:latin typeface="Times New Roman" pitchFamily="18" charset="0"/>
                <a:cs typeface="Times New Roman" pitchFamily="18" charset="0"/>
              </a:rPr>
              <a:t>Argonne National </a:t>
            </a:r>
            <a:r>
              <a:rPr lang="en-US" sz="1000" i="1" dirty="0" err="1">
                <a:latin typeface="Times New Roman" pitchFamily="18" charset="0"/>
                <a:cs typeface="Times New Roman" pitchFamily="18" charset="0"/>
              </a:rPr>
              <a:t>Laboratorya</a:t>
            </a:r>
            <a:r>
              <a:rPr lang="en-US" sz="1000" i="1" dirty="0">
                <a:latin typeface="Times New Roman" pitchFamily="18" charset="0"/>
                <a:cs typeface="Times New Roman" pitchFamily="18" charset="0"/>
              </a:rPr>
              <a:t>, University of </a:t>
            </a:r>
            <a:r>
              <a:rPr lang="en-US" sz="1000" i="1" dirty="0" err="1">
                <a:latin typeface="Times New Roman" pitchFamily="18" charset="0"/>
                <a:cs typeface="Times New Roman" pitchFamily="18" charset="0"/>
              </a:rPr>
              <a:t>Chicagob</a:t>
            </a:r>
            <a:endParaRPr lang="en-US" sz="1000" i="1" dirty="0">
              <a:latin typeface="Times New Roman" pitchFamily="18" charset="0"/>
              <a:cs typeface="Times New Roman" pitchFamily="18" charset="0"/>
            </a:endParaRPr>
          </a:p>
          <a:p>
            <a:pPr algn="ctr"/>
            <a:r>
              <a:rPr lang="en-US" sz="1000" i="1" dirty="0" smtClean="0">
                <a:latin typeface="Times New Roman" pitchFamily="18" charset="0"/>
                <a:cs typeface="Times New Roman" pitchFamily="18" charset="0"/>
              </a:rPr>
              <a:t>,Fermi </a:t>
            </a:r>
            <a:r>
              <a:rPr lang="en-US" sz="1000" i="1" dirty="0">
                <a:latin typeface="Times New Roman" pitchFamily="18" charset="0"/>
                <a:cs typeface="Times New Roman" pitchFamily="18" charset="0"/>
              </a:rPr>
              <a:t>National Accelerator </a:t>
            </a:r>
            <a:r>
              <a:rPr lang="en-US" sz="1000" i="1" dirty="0" err="1">
                <a:latin typeface="Times New Roman" pitchFamily="18" charset="0"/>
                <a:cs typeface="Times New Roman" pitchFamily="18" charset="0"/>
              </a:rPr>
              <a:t>Laboratoryc</a:t>
            </a:r>
            <a:endParaRPr lang="en-US" sz="1000" i="1" dirty="0">
              <a:latin typeface="Times New Roman" pitchFamily="18" charset="0"/>
              <a:cs typeface="Times New Roman" pitchFamily="18" charset="0"/>
            </a:endParaRPr>
          </a:p>
        </p:txBody>
      </p:sp>
    </p:spTree>
    <p:extLst>
      <p:ext uri="{BB962C8B-B14F-4D97-AF65-F5344CB8AC3E}">
        <p14:creationId xmlns:p14="http://schemas.microsoft.com/office/powerpoint/2010/main" val="4216701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lstStyle/>
          <a:p>
            <a:r>
              <a:rPr lang="en-US" sz="3600" dirty="0">
                <a:latin typeface="Times New Roman" pitchFamily="18" charset="0"/>
                <a:cs typeface="Times New Roman" pitchFamily="18" charset="0"/>
              </a:rPr>
              <a:t>Hermetic Packaging </a:t>
            </a:r>
            <a:r>
              <a:rPr lang="en-US" sz="3600" dirty="0" smtClean="0">
                <a:latin typeface="Times New Roman" pitchFamily="18" charset="0"/>
                <a:cs typeface="Times New Roman" pitchFamily="18" charset="0"/>
              </a:rPr>
              <a:t>Godparent Committee</a:t>
            </a:r>
            <a:endParaRPr lang="en-US" sz="3600" dirty="0"/>
          </a:p>
        </p:txBody>
      </p:sp>
      <p:sp>
        <p:nvSpPr>
          <p:cNvPr id="3" name="Content Placeholder 2"/>
          <p:cNvSpPr>
            <a:spLocks noGrp="1"/>
          </p:cNvSpPr>
          <p:nvPr>
            <p:ph idx="1"/>
          </p:nvPr>
        </p:nvSpPr>
        <p:spPr>
          <a:xfrm>
            <a:off x="0" y="638175"/>
            <a:ext cx="9144000" cy="3343275"/>
          </a:xfrm>
        </p:spPr>
        <p:txBody>
          <a:bodyPr/>
          <a:lstStyle/>
          <a:p>
            <a:pPr marL="0" indent="0">
              <a:buNone/>
            </a:pPr>
            <a:r>
              <a:rPr lang="en-US" sz="2000" dirty="0" smtClean="0">
                <a:latin typeface="Times New Roman" pitchFamily="18" charset="0"/>
                <a:cs typeface="Times New Roman" pitchFamily="18" charset="0"/>
              </a:rPr>
              <a:t>The charge to the Godparent committees is: “To monitor progress, identify problems, provide wise advice and support to those working in the sub-area. </a:t>
            </a:r>
          </a:p>
          <a:p>
            <a:pPr marL="0" indent="0">
              <a:buNone/>
            </a:pPr>
            <a:endParaRPr lang="en-US" sz="2000" dirty="0">
              <a:latin typeface="Times New Roman" pitchFamily="18" charset="0"/>
              <a:cs typeface="Times New Roman" pitchFamily="18" charset="0"/>
            </a:endParaRPr>
          </a:p>
          <a:p>
            <a:pPr marL="0" indent="0">
              <a:buNone/>
            </a:pPr>
            <a:endParaRPr lang="en-US" sz="2000" dirty="0" smtClean="0">
              <a:latin typeface="Times New Roman" pitchFamily="18" charset="0"/>
              <a:cs typeface="Times New Roman" pitchFamily="18" charset="0"/>
            </a:endParaRPr>
          </a:p>
          <a:p>
            <a:pPr marL="0" indent="0">
              <a:buNone/>
            </a:pPr>
            <a:endParaRPr lang="en-US" sz="2000" dirty="0">
              <a:latin typeface="Times New Roman" pitchFamily="18" charset="0"/>
              <a:cs typeface="Times New Roman" pitchFamily="18" charset="0"/>
            </a:endParaRPr>
          </a:p>
          <a:p>
            <a:pPr marL="0" indent="0">
              <a:buNone/>
            </a:pPr>
            <a:endParaRPr lang="en-US" sz="2000" dirty="0" smtClean="0">
              <a:latin typeface="Times New Roman" pitchFamily="18" charset="0"/>
              <a:cs typeface="Times New Roman" pitchFamily="18" charset="0"/>
            </a:endParaRPr>
          </a:p>
          <a:p>
            <a:pPr marL="0" indent="0">
              <a:buNone/>
            </a:pPr>
            <a:r>
              <a:rPr lang="en-US" sz="2000" dirty="0" smtClean="0">
                <a:latin typeface="Times New Roman" pitchFamily="18" charset="0"/>
                <a:cs typeface="Times New Roman" pitchFamily="18" charset="0"/>
              </a:rPr>
              <a:t>	</a:t>
            </a:r>
          </a:p>
          <a:p>
            <a:pPr marL="0" indent="0">
              <a:buNone/>
            </a:pPr>
            <a:endParaRPr lang="en-US" sz="2000" dirty="0">
              <a:latin typeface="Times New Roman" pitchFamily="18" charset="0"/>
              <a:cs typeface="Times New Roman" pitchFamily="18" charset="0"/>
            </a:endParaRPr>
          </a:p>
          <a:p>
            <a:pPr marL="0" indent="0">
              <a:buNone/>
            </a:pPr>
            <a:r>
              <a:rPr lang="en-US" sz="2000" dirty="0" smtClean="0">
                <a:latin typeface="Times New Roman" pitchFamily="18" charset="0"/>
                <a:cs typeface="Times New Roman" pitchFamily="18" charset="0"/>
              </a:rPr>
              <a:t>A </a:t>
            </a:r>
            <a:r>
              <a:rPr lang="en-US" sz="2000" dirty="0">
                <a:latin typeface="Times New Roman" pitchFamily="18" charset="0"/>
                <a:cs typeface="Times New Roman" pitchFamily="18" charset="0"/>
              </a:rPr>
              <a:t>design for </a:t>
            </a:r>
            <a:r>
              <a:rPr lang="en-US" sz="2000" dirty="0" smtClean="0">
                <a:latin typeface="Times New Roman" pitchFamily="18" charset="0"/>
                <a:cs typeface="Times New Roman" pitchFamily="18" charset="0"/>
              </a:rPr>
              <a:t>a </a:t>
            </a:r>
            <a:r>
              <a:rPr lang="en-US" sz="2000" dirty="0">
                <a:latin typeface="Times New Roman" pitchFamily="18" charset="0"/>
                <a:cs typeface="Times New Roman" pitchFamily="18" charset="0"/>
              </a:rPr>
              <a:t>detector that uses thin cheap </a:t>
            </a:r>
            <a:r>
              <a:rPr lang="en-US" sz="2000" dirty="0" smtClean="0">
                <a:latin typeface="Times New Roman" pitchFamily="18" charset="0"/>
                <a:cs typeface="Times New Roman" pitchFamily="18" charset="0"/>
              </a:rPr>
              <a:t>transmission-line readout </a:t>
            </a:r>
            <a:r>
              <a:rPr lang="en-US" sz="2000" dirty="0">
                <a:latin typeface="Times New Roman" pitchFamily="18" charset="0"/>
                <a:cs typeface="Times New Roman" pitchFamily="18" charset="0"/>
              </a:rPr>
              <a:t>MCP’s to solve the depth-of-interaction problem, and that has excellent </a:t>
            </a:r>
            <a:r>
              <a:rPr lang="en-US" sz="2000" dirty="0" smtClean="0">
                <a:latin typeface="Times New Roman" pitchFamily="18" charset="0"/>
                <a:cs typeface="Times New Roman" pitchFamily="18" charset="0"/>
              </a:rPr>
              <a:t>energy, position</a:t>
            </a:r>
            <a:r>
              <a:rPr lang="en-US" sz="2000" dirty="0">
                <a:latin typeface="Times New Roman" pitchFamily="18" charset="0"/>
                <a:cs typeface="Times New Roman" pitchFamily="18" charset="0"/>
              </a:rPr>
              <a:t>, and time resolution. </a:t>
            </a:r>
            <a:r>
              <a:rPr lang="en-US" sz="2000" dirty="0" smtClean="0">
                <a:latin typeface="Times New Roman" pitchFamily="18" charset="0"/>
                <a:cs typeface="Times New Roman" pitchFamily="18" charset="0"/>
              </a:rPr>
              <a:t>The </a:t>
            </a:r>
            <a:r>
              <a:rPr lang="en-US" sz="2000" dirty="0">
                <a:latin typeface="Times New Roman" pitchFamily="18" charset="0"/>
                <a:cs typeface="Times New Roman" pitchFamily="18" charset="0"/>
              </a:rPr>
              <a:t>electronics consists of cheap, </a:t>
            </a:r>
            <a:r>
              <a:rPr lang="en-US" sz="2000" dirty="0" smtClean="0">
                <a:latin typeface="Times New Roman" pitchFamily="18" charset="0"/>
                <a:cs typeface="Times New Roman" pitchFamily="18" charset="0"/>
              </a:rPr>
              <a:t>low power, wave-form </a:t>
            </a:r>
            <a:r>
              <a:rPr lang="en-US" sz="2000" dirty="0">
                <a:latin typeface="Times New Roman" pitchFamily="18" charset="0"/>
                <a:cs typeface="Times New Roman" pitchFamily="18" charset="0"/>
              </a:rPr>
              <a:t>sampling that locally converts hits into energy, time</a:t>
            </a:r>
            <a:r>
              <a:rPr lang="en-US" sz="2000" dirty="0" smtClean="0">
                <a:latin typeface="Times New Roman" pitchFamily="18" charset="0"/>
                <a:cs typeface="Times New Roman" pitchFamily="18" charset="0"/>
              </a:rPr>
              <a:t>, and </a:t>
            </a:r>
            <a:r>
              <a:rPr lang="en-US" sz="2000" dirty="0">
                <a:latin typeface="Times New Roman" pitchFamily="18" charset="0"/>
                <a:cs typeface="Times New Roman" pitchFamily="18" charset="0"/>
              </a:rPr>
              <a:t>provides a Level-1 trigger for readout</a:t>
            </a:r>
            <a:r>
              <a:rPr lang="en-US" sz="2000" dirty="0" smtClean="0">
                <a:latin typeface="Times New Roman" pitchFamily="18" charset="0"/>
                <a:cs typeface="Times New Roman" pitchFamily="18" charset="0"/>
              </a:rPr>
              <a:t>.</a:t>
            </a:r>
          </a:p>
          <a:p>
            <a:pPr marL="0" indent="0">
              <a:buNone/>
            </a:pPr>
            <a:endParaRPr lang="en-US" sz="2000" dirty="0" smtClean="0">
              <a:latin typeface="Times New Roman" pitchFamily="18" charset="0"/>
              <a:cs typeface="Times New Roman" pitchFamily="18" charset="0"/>
            </a:endParaRPr>
          </a:p>
          <a:p>
            <a:pPr marL="0" indent="0">
              <a:buNone/>
            </a:pPr>
            <a:r>
              <a:rPr lang="en-US" sz="2000" dirty="0" smtClean="0">
                <a:latin typeface="Times New Roman" pitchFamily="18" charset="0"/>
                <a:cs typeface="Times New Roman" pitchFamily="18" charset="0"/>
              </a:rPr>
              <a:t>Packaging </a:t>
            </a:r>
            <a:r>
              <a:rPr lang="en-US" sz="2000" dirty="0">
                <a:latin typeface="Times New Roman" pitchFamily="18" charset="0"/>
                <a:cs typeface="Times New Roman" pitchFamily="18" charset="0"/>
              </a:rPr>
              <a:t>is probably our most complex area at </a:t>
            </a:r>
            <a:r>
              <a:rPr lang="en-US" sz="2000" dirty="0" smtClean="0">
                <a:latin typeface="Times New Roman" pitchFamily="18" charset="0"/>
                <a:cs typeface="Times New Roman" pitchFamily="18" charset="0"/>
              </a:rPr>
              <a:t>present - today </a:t>
            </a:r>
            <a:r>
              <a:rPr lang="en-US" sz="2000" dirty="0">
                <a:latin typeface="Times New Roman" pitchFamily="18" charset="0"/>
                <a:cs typeface="Times New Roman" pitchFamily="18" charset="0"/>
              </a:rPr>
              <a:t>is a chance </a:t>
            </a:r>
            <a:r>
              <a:rPr lang="en-US" sz="2000" dirty="0" smtClean="0">
                <a:latin typeface="Times New Roman" pitchFamily="18" charset="0"/>
                <a:cs typeface="Times New Roman" pitchFamily="18" charset="0"/>
              </a:rPr>
              <a:t>to think, </a:t>
            </a:r>
            <a:r>
              <a:rPr lang="en-US" sz="2000" dirty="0">
                <a:latin typeface="Times New Roman" pitchFamily="18" charset="0"/>
                <a:cs typeface="Times New Roman" pitchFamily="18" charset="0"/>
              </a:rPr>
              <a:t>decide</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and help… </a:t>
            </a:r>
          </a:p>
          <a:p>
            <a:pPr marL="0" indent="0">
              <a:buNone/>
            </a:pPr>
            <a:endParaRPr lang="en-US" sz="2000" dirty="0" smtClean="0">
              <a:latin typeface="Times New Roman" pitchFamily="18" charset="0"/>
              <a:cs typeface="Times New Roman" pitchFamily="18" charset="0"/>
            </a:endParaRPr>
          </a:p>
          <a:p>
            <a:pPr marL="0" indent="0">
              <a:buNone/>
            </a:pPr>
            <a:endParaRPr lang="en-US" sz="20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33528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
        <p:nvSpPr>
          <p:cNvPr id="5" name="Rectangle 4"/>
          <p:cNvSpPr/>
          <p:nvPr/>
        </p:nvSpPr>
        <p:spPr>
          <a:xfrm>
            <a:off x="47625" y="1085850"/>
            <a:ext cx="9144000" cy="2246769"/>
          </a:xfrm>
          <a:prstGeom prst="rect">
            <a:avLst/>
          </a:prstGeom>
        </p:spPr>
        <p:txBody>
          <a:bodyPr wrap="square">
            <a:spAutoFit/>
          </a:bodyPr>
          <a:lstStyle/>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Hermetic </a:t>
            </a:r>
            <a:r>
              <a:rPr lang="en-US" sz="2000" dirty="0">
                <a:latin typeface="Times New Roman" pitchFamily="18" charset="0"/>
                <a:cs typeface="Times New Roman" pitchFamily="18" charset="0"/>
              </a:rPr>
              <a:t>Packaging Godparent Review </a:t>
            </a:r>
            <a:r>
              <a:rPr lang="en-US" sz="2000" dirty="0" smtClean="0">
                <a:latin typeface="Times New Roman" pitchFamily="18" charset="0"/>
                <a:cs typeface="Times New Roman" pitchFamily="18" charset="0"/>
              </a:rPr>
              <a:t>– taking place every year starting 2010.</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Committee </a:t>
            </a:r>
            <a:r>
              <a:rPr lang="en-US" sz="2000" dirty="0" smtClean="0">
                <a:latin typeface="Times New Roman" pitchFamily="18" charset="0"/>
                <a:cs typeface="Times New Roman" pitchFamily="18" charset="0"/>
              </a:rPr>
              <a:t>Members: </a:t>
            </a:r>
            <a:r>
              <a:rPr lang="en-US" sz="2000" dirty="0">
                <a:latin typeface="Times New Roman" pitchFamily="18" charset="0"/>
                <a:cs typeface="Times New Roman" pitchFamily="18" charset="0"/>
              </a:rPr>
              <a:t>Katsushi </a:t>
            </a:r>
            <a:r>
              <a:rPr lang="en-US" sz="2000" dirty="0" err="1">
                <a:latin typeface="Times New Roman" pitchFamily="18" charset="0"/>
                <a:cs typeface="Times New Roman" pitchFamily="18" charset="0"/>
              </a:rPr>
              <a:t>Arisaka</a:t>
            </a:r>
            <a:r>
              <a:rPr lang="en-US" sz="2000" dirty="0">
                <a:latin typeface="Times New Roman" pitchFamily="18" charset="0"/>
                <a:cs typeface="Times New Roman" pitchFamily="18" charset="0"/>
              </a:rPr>
              <a:t> (UCLA-HEP), Karen </a:t>
            </a:r>
            <a:r>
              <a:rPr lang="en-US" sz="2000" dirty="0" err="1">
                <a:latin typeface="Times New Roman" pitchFamily="18" charset="0"/>
                <a:cs typeface="Times New Roman" pitchFamily="18" charset="0"/>
              </a:rPr>
              <a:t>Byrum</a:t>
            </a:r>
            <a:r>
              <a:rPr lang="en-US" sz="2000" dirty="0">
                <a:latin typeface="Times New Roman" pitchFamily="18" charset="0"/>
                <a:cs typeface="Times New Roman" pitchFamily="18" charset="0"/>
              </a:rPr>
              <a:t> (Argonne-HEP), Henry </a:t>
            </a:r>
            <a:r>
              <a:rPr lang="en-US" sz="2000" dirty="0" smtClean="0">
                <a:latin typeface="Times New Roman" pitchFamily="18" charset="0"/>
                <a:cs typeface="Times New Roman" pitchFamily="18" charset="0"/>
              </a:rPr>
              <a:t>Frisch (UC), </a:t>
            </a:r>
            <a:r>
              <a:rPr lang="en-US" sz="2000" dirty="0">
                <a:latin typeface="Times New Roman" pitchFamily="18" charset="0"/>
                <a:cs typeface="Times New Roman" pitchFamily="18" charset="0"/>
              </a:rPr>
              <a:t>Scott </a:t>
            </a:r>
            <a:r>
              <a:rPr lang="en-US" sz="2000" dirty="0" err="1">
                <a:latin typeface="Times New Roman" pitchFamily="18" charset="0"/>
                <a:cs typeface="Times New Roman" pitchFamily="18" charset="0"/>
              </a:rPr>
              <a:t>Moulzolf</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U.Maine</a:t>
            </a:r>
            <a:r>
              <a:rPr lang="en-US" sz="2000" dirty="0">
                <a:latin typeface="Times New Roman" pitchFamily="18" charset="0"/>
                <a:cs typeface="Times New Roman" pitchFamily="18" charset="0"/>
              </a:rPr>
              <a:t> – HEP), Michael Minot (</a:t>
            </a:r>
            <a:r>
              <a:rPr lang="en-US" sz="2000" dirty="0" err="1">
                <a:latin typeface="Times New Roman" pitchFamily="18" charset="0"/>
                <a:cs typeface="Times New Roman" pitchFamily="18" charset="0"/>
              </a:rPr>
              <a:t>MinoTech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Eng</a:t>
            </a:r>
            <a:r>
              <a:rPr lang="en-US" sz="2000" dirty="0">
                <a:latin typeface="Times New Roman" pitchFamily="18" charset="0"/>
                <a:cs typeface="Times New Roman" pitchFamily="18" charset="0"/>
              </a:rPr>
              <a:t>), Anatoly </a:t>
            </a:r>
            <a:r>
              <a:rPr lang="en-US" sz="2000" dirty="0" err="1">
                <a:latin typeface="Times New Roman" pitchFamily="18" charset="0"/>
                <a:cs typeface="Times New Roman" pitchFamily="18" charset="0"/>
              </a:rPr>
              <a:t>Ronzhin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Fermilab</a:t>
            </a:r>
            <a:r>
              <a:rPr lang="en-US" sz="2000" dirty="0" smtClean="0">
                <a:latin typeface="Times New Roman" pitchFamily="18" charset="0"/>
                <a:cs typeface="Times New Roman" pitchFamily="18" charset="0"/>
              </a:rPr>
              <a:t>-HEP), Jeff </a:t>
            </a:r>
            <a:r>
              <a:rPr lang="en-US" sz="2000" dirty="0">
                <a:latin typeface="Times New Roman" pitchFamily="18" charset="0"/>
                <a:cs typeface="Times New Roman" pitchFamily="18" charset="0"/>
              </a:rPr>
              <a:t>Elam (Argonne-ES), Jean-</a:t>
            </a:r>
            <a:r>
              <a:rPr lang="en-US" sz="2000" dirty="0" err="1">
                <a:latin typeface="Times New Roman" pitchFamily="18" charset="0"/>
                <a:cs typeface="Times New Roman" pitchFamily="18" charset="0"/>
              </a:rPr>
              <a:t>Farncois</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Genat</a:t>
            </a:r>
            <a:r>
              <a:rPr lang="en-US" sz="2000" dirty="0">
                <a:latin typeface="Times New Roman" pitchFamily="18" charset="0"/>
                <a:cs typeface="Times New Roman" pitchFamily="18" charset="0"/>
              </a:rPr>
              <a:t> (LPNHE, Paris), Daniel </a:t>
            </a:r>
            <a:r>
              <a:rPr lang="en-US" sz="2000" dirty="0" err="1">
                <a:latin typeface="Times New Roman" pitchFamily="18" charset="0"/>
                <a:cs typeface="Times New Roman" pitchFamily="18" charset="0"/>
              </a:rPr>
              <a:t>Ferenc</a:t>
            </a:r>
            <a:r>
              <a:rPr lang="en-US" sz="2000" dirty="0">
                <a:latin typeface="Times New Roman" pitchFamily="18" charset="0"/>
                <a:cs typeface="Times New Roman" pitchFamily="18" charset="0"/>
              </a:rPr>
              <a:t> (UC-Davis-HEP), Paul </a:t>
            </a:r>
            <a:r>
              <a:rPr lang="en-US" sz="2000" dirty="0" err="1">
                <a:latin typeface="Times New Roman" pitchFamily="18" charset="0"/>
                <a:cs typeface="Times New Roman" pitchFamily="18" charset="0"/>
              </a:rPr>
              <a:t>Hink</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Photonis</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2277804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563562"/>
          </a:xfrm>
        </p:spPr>
        <p:txBody>
          <a:bodyPr/>
          <a:lstStyle/>
          <a:p>
            <a:r>
              <a:rPr lang="en-US" sz="3600" dirty="0" smtClean="0">
                <a:latin typeface="Times New Roman" pitchFamily="18" charset="0"/>
                <a:cs typeface="Times New Roman" pitchFamily="18" charset="0"/>
              </a:rPr>
              <a:t>What is micro channel plate (MCP)?</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a:t>.</a:t>
            </a:r>
          </a:p>
        </p:txBody>
      </p:sp>
      <p:sp>
        <p:nvSpPr>
          <p:cNvPr id="4" name="Date Placeholder 3"/>
          <p:cNvSpPr>
            <a:spLocks noGrp="1"/>
          </p:cNvSpPr>
          <p:nvPr>
            <p:ph type="dt" sz="half" idx="10"/>
          </p:nvPr>
        </p:nvSpPr>
        <p:spPr>
          <a:xfrm>
            <a:off x="0" y="6629400"/>
            <a:ext cx="3048000" cy="228600"/>
          </a:xfrm>
        </p:spPr>
        <p:txBody>
          <a:bodyPr/>
          <a:lstStyle/>
          <a:p>
            <a:r>
              <a:rPr lang="en-US" dirty="0" smtClean="0"/>
              <a:t>Anatoly Ronzhin, March 25, 2014, Fermilab, RTS</a:t>
            </a:r>
            <a:endParaRPr lang="en-US"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571" y="4625229"/>
            <a:ext cx="2563750" cy="191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614404"/>
            <a:ext cx="2227604" cy="192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24" y="1502148"/>
            <a:ext cx="5525276" cy="295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56109" y="533400"/>
            <a:ext cx="3316466" cy="1384995"/>
          </a:xfrm>
          <a:prstGeom prst="rect">
            <a:avLst/>
          </a:prstGeom>
          <a:noFill/>
        </p:spPr>
        <p:txBody>
          <a:bodyPr wrap="square" rtlCol="0">
            <a:spAutoFit/>
          </a:bodyPr>
          <a:lstStyle/>
          <a:p>
            <a:r>
              <a:rPr lang="en-US" sz="1400" dirty="0" smtClean="0">
                <a:latin typeface="Times New Roman" pitchFamily="18" charset="0"/>
                <a:cs typeface="Times New Roman" pitchFamily="18" charset="0"/>
              </a:rPr>
              <a:t>MCP materials: lead glass,</a:t>
            </a:r>
          </a:p>
          <a:p>
            <a:r>
              <a:rPr lang="en-US" sz="1400" dirty="0">
                <a:latin typeface="Times New Roman" pitchFamily="18" charset="0"/>
                <a:cs typeface="Times New Roman" pitchFamily="18" charset="0"/>
              </a:rPr>
              <a:t>b</a:t>
            </a:r>
            <a:r>
              <a:rPr lang="en-US" sz="1400" dirty="0" smtClean="0">
                <a:latin typeface="Times New Roman" pitchFamily="18" charset="0"/>
                <a:cs typeface="Times New Roman" pitchFamily="18" charset="0"/>
              </a:rPr>
              <a:t>orosilicate glass, aluminum oxide…</a:t>
            </a:r>
          </a:p>
          <a:p>
            <a:r>
              <a:rPr lang="en-US" sz="1400" dirty="0" smtClean="0">
                <a:latin typeface="Times New Roman" pitchFamily="18" charset="0"/>
                <a:cs typeface="Times New Roman" pitchFamily="18" charset="0"/>
              </a:rPr>
              <a:t>Different technology developed.</a:t>
            </a:r>
          </a:p>
          <a:p>
            <a:r>
              <a:rPr lang="en-US" sz="1400" dirty="0" smtClean="0">
                <a:latin typeface="Times New Roman" pitchFamily="18" charset="0"/>
                <a:cs typeface="Times New Roman" pitchFamily="18" charset="0"/>
              </a:rPr>
              <a:t>Metallization process is covering MCP by </a:t>
            </a:r>
            <a:r>
              <a:rPr lang="en-US" sz="1400" dirty="0" err="1" smtClean="0">
                <a:latin typeface="Times New Roman" pitchFamily="18" charset="0"/>
                <a:cs typeface="Times New Roman" pitchFamily="18" charset="0"/>
              </a:rPr>
              <a:t>NiCr</a:t>
            </a:r>
            <a:r>
              <a:rPr lang="en-US" sz="1400" dirty="0" smtClean="0">
                <a:latin typeface="Times New Roman" pitchFamily="18" charset="0"/>
                <a:cs typeface="Times New Roman" pitchFamily="18" charset="0"/>
              </a:rPr>
              <a:t>, to make electrical contact for HV leads.</a:t>
            </a:r>
            <a:endParaRPr lang="en-US" sz="1400"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575" y="1895656"/>
            <a:ext cx="3225479" cy="247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69708" y="531754"/>
            <a:ext cx="5486401" cy="954107"/>
          </a:xfrm>
          <a:prstGeom prst="rect">
            <a:avLst/>
          </a:prstGeom>
        </p:spPr>
        <p:txBody>
          <a:bodyPr wrap="square">
            <a:spAutoFit/>
          </a:bodyPr>
          <a:lstStyle/>
          <a:p>
            <a:r>
              <a:rPr lang="en-US" sz="1400" dirty="0">
                <a:latin typeface="Times New Roman" pitchFamily="18" charset="0"/>
                <a:cs typeface="Times New Roman" pitchFamily="18" charset="0"/>
              </a:rPr>
              <a:t>A micro-channel plate </a:t>
            </a:r>
            <a:r>
              <a:rPr lang="en-US" sz="1400" dirty="0" smtClean="0">
                <a:latin typeface="Times New Roman" pitchFamily="18" charset="0"/>
                <a:cs typeface="Times New Roman" pitchFamily="18" charset="0"/>
              </a:rPr>
              <a:t>(MCP) is </a:t>
            </a:r>
            <a:r>
              <a:rPr lang="en-US" sz="1400" dirty="0">
                <a:latin typeface="Times New Roman" pitchFamily="18" charset="0"/>
                <a:cs typeface="Times New Roman" pitchFamily="18" charset="0"/>
              </a:rPr>
              <a:t>a slab made from highly resistive material of typically 2 mm thickness with a regular array of tiny </a:t>
            </a:r>
            <a:r>
              <a:rPr lang="en-US" sz="1400" dirty="0" smtClean="0">
                <a:latin typeface="Times New Roman" pitchFamily="18" charset="0"/>
                <a:cs typeface="Times New Roman" pitchFamily="18" charset="0"/>
              </a:rPr>
              <a:t>tubes </a:t>
            </a:r>
            <a:r>
              <a:rPr lang="en-US" sz="1400" dirty="0">
                <a:latin typeface="Times New Roman" pitchFamily="18" charset="0"/>
                <a:cs typeface="Times New Roman" pitchFamily="18" charset="0"/>
              </a:rPr>
              <a:t>(</a:t>
            </a:r>
            <a:r>
              <a:rPr lang="en-US" sz="1400" dirty="0" smtClean="0">
                <a:latin typeface="Times New Roman" pitchFamily="18" charset="0"/>
                <a:cs typeface="Times New Roman" pitchFamily="18" charset="0"/>
              </a:rPr>
              <a:t>micro channels</a:t>
            </a:r>
            <a:r>
              <a:rPr lang="en-US" sz="1400" dirty="0">
                <a:latin typeface="Times New Roman" pitchFamily="18" charset="0"/>
                <a:cs typeface="Times New Roman" pitchFamily="18" charset="0"/>
              </a:rPr>
              <a:t>) leading from one face to the opposite, densely distributed over the whole surface.</a:t>
            </a:r>
          </a:p>
        </p:txBody>
      </p:sp>
      <p:sp>
        <p:nvSpPr>
          <p:cNvPr id="9" name="TextBox 8"/>
          <p:cNvSpPr txBox="1"/>
          <p:nvPr/>
        </p:nvSpPr>
        <p:spPr>
          <a:xfrm>
            <a:off x="189724" y="1787841"/>
            <a:ext cx="877076"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LAPPD</a:t>
            </a:r>
          </a:p>
          <a:p>
            <a:r>
              <a:rPr lang="en-US" sz="1600" dirty="0" smtClean="0">
                <a:latin typeface="Times New Roman" pitchFamily="18" charset="0"/>
                <a:cs typeface="Times New Roman" pitchFamily="18" charset="0"/>
              </a:rPr>
              <a:t>  MCP</a:t>
            </a:r>
            <a:endParaRPr lang="en-US" sz="1600" dirty="0">
              <a:latin typeface="Times New Roman" pitchFamily="18" charset="0"/>
              <a:cs typeface="Times New Roman" pitchFamily="18" charset="0"/>
            </a:endParaRPr>
          </a:p>
        </p:txBody>
      </p:sp>
      <p:sp>
        <p:nvSpPr>
          <p:cNvPr id="10" name="Rectangle 9"/>
          <p:cNvSpPr/>
          <p:nvPr/>
        </p:nvSpPr>
        <p:spPr>
          <a:xfrm>
            <a:off x="5100896" y="4550151"/>
            <a:ext cx="4014529" cy="2031325"/>
          </a:xfrm>
          <a:prstGeom prst="rect">
            <a:avLst/>
          </a:prstGeom>
        </p:spPr>
        <p:txBody>
          <a:bodyPr wrap="square">
            <a:spAutoFit/>
          </a:bodyPr>
          <a:lstStyle/>
          <a:p>
            <a:r>
              <a:rPr lang="en-US" sz="1400" dirty="0">
                <a:latin typeface="Times New Roman" pitchFamily="18" charset="0"/>
                <a:cs typeface="Times New Roman" pitchFamily="18" charset="0"/>
              </a:rPr>
              <a:t>A standard MCP is produced by chemical etching of a fused fiber optic that is produced using specialized (and expensive) core and clad glass.  The core glass is etched away from the plate and the cladding is hydrogen fired to produce a thin layer of </a:t>
            </a:r>
            <a:r>
              <a:rPr lang="en-US" sz="1400" dirty="0" smtClean="0">
                <a:latin typeface="Times New Roman" pitchFamily="18" charset="0"/>
                <a:cs typeface="Times New Roman" pitchFamily="18" charset="0"/>
              </a:rPr>
              <a:t>semi- conducting </a:t>
            </a:r>
            <a:r>
              <a:rPr lang="en-US" sz="1400" dirty="0">
                <a:latin typeface="Times New Roman" pitchFamily="18" charset="0"/>
                <a:cs typeface="Times New Roman" pitchFamily="18" charset="0"/>
              </a:rPr>
              <a:t>reduced lead oxide on the surface of the MCP pores. </a:t>
            </a:r>
            <a:r>
              <a:rPr lang="en-US" sz="1400" dirty="0" smtClean="0">
                <a:latin typeface="Times New Roman" pitchFamily="18" charset="0"/>
                <a:cs typeface="Times New Roman" pitchFamily="18" charset="0"/>
              </a:rPr>
              <a:t>INCOM’s </a:t>
            </a:r>
            <a:r>
              <a:rPr lang="en-US" sz="1400" dirty="0">
                <a:latin typeface="Times New Roman" pitchFamily="18" charset="0"/>
                <a:cs typeface="Times New Roman" pitchFamily="18" charset="0"/>
              </a:rPr>
              <a:t>MCP is fabricated using a unique hollow draw process that eliminates the need for a specialized core glass that needs to be removed</a:t>
            </a:r>
          </a:p>
        </p:txBody>
      </p:sp>
    </p:spTree>
    <p:extLst>
      <p:ext uri="{BB962C8B-B14F-4D97-AF65-F5344CB8AC3E}">
        <p14:creationId xmlns:p14="http://schemas.microsoft.com/office/powerpoint/2010/main" val="3577993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0480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5"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
            <a:ext cx="8763000" cy="63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03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lstStyle/>
          <a:p>
            <a:r>
              <a:rPr lang="en-US" sz="2000" dirty="0" smtClean="0">
                <a:latin typeface="Times New Roman" pitchFamily="18" charset="0"/>
                <a:cs typeface="Times New Roman" pitchFamily="18" charset="0"/>
              </a:rPr>
              <a:t>Use </a:t>
            </a:r>
            <a:r>
              <a:rPr lang="en-US" sz="2000" dirty="0">
                <a:latin typeface="Times New Roman" pitchFamily="18" charset="0"/>
                <a:cs typeface="Times New Roman" pitchFamily="18" charset="0"/>
              </a:rPr>
              <a:t>of Flat Panel </a:t>
            </a:r>
            <a:r>
              <a:rPr lang="en-US" sz="2000" dirty="0" err="1">
                <a:latin typeface="Times New Roman" pitchFamily="18" charset="0"/>
                <a:cs typeface="Times New Roman" pitchFamily="18" charset="0"/>
              </a:rPr>
              <a:t>Microchannel</a:t>
            </a:r>
            <a:r>
              <a:rPr lang="en-US" sz="2000" dirty="0">
                <a:latin typeface="Times New Roman" pitchFamily="18" charset="0"/>
                <a:cs typeface="Times New Roman" pitchFamily="18" charset="0"/>
              </a:rPr>
              <a:t> Plates in Sampling Calorimeters with </a:t>
            </a:r>
            <a:r>
              <a:rPr lang="en-US" sz="2000" dirty="0" smtClean="0">
                <a:latin typeface="Times New Roman" pitchFamily="18" charset="0"/>
                <a:cs typeface="Times New Roman" pitchFamily="18" charset="0"/>
              </a:rPr>
              <a:t>Timing</a:t>
            </a:r>
            <a:endParaRPr lang="en-US" sz="2000" dirty="0">
              <a:latin typeface="Times New Roman" pitchFamily="18" charset="0"/>
              <a:cs typeface="Times New Roman" pitchFamily="18" charset="0"/>
            </a:endParaRPr>
          </a:p>
        </p:txBody>
      </p:sp>
      <p:sp>
        <p:nvSpPr>
          <p:cNvPr id="3" name="Content Placeholder 2"/>
          <p:cNvSpPr>
            <a:spLocks noGrp="1"/>
          </p:cNvSpPr>
          <p:nvPr>
            <p:ph idx="1"/>
          </p:nvPr>
        </p:nvSpPr>
        <p:spPr>
          <a:xfrm>
            <a:off x="-9525" y="826532"/>
            <a:ext cx="9144000" cy="5334000"/>
          </a:xfrm>
        </p:spPr>
        <p:txBody>
          <a:bodyPr/>
          <a:lstStyle/>
          <a:p>
            <a:pPr marL="0" indent="0">
              <a:buNone/>
            </a:pPr>
            <a:r>
              <a:rPr lang="en-US" sz="2000" dirty="0" smtClean="0">
                <a:latin typeface="Times New Roman" pitchFamily="18" charset="0"/>
                <a:cs typeface="Times New Roman" pitchFamily="18" charset="0"/>
              </a:rPr>
              <a:t>	Here </a:t>
            </a:r>
            <a:r>
              <a:rPr lang="en-US" sz="2000" dirty="0">
                <a:latin typeface="Times New Roman" pitchFamily="18" charset="0"/>
                <a:cs typeface="Times New Roman" pitchFamily="18" charset="0"/>
              </a:rPr>
              <a:t>we propose using large-area MCPs </a:t>
            </a:r>
            <a:r>
              <a:rPr lang="en-US" sz="2000" dirty="0" smtClean="0">
                <a:latin typeface="Times New Roman" pitchFamily="18" charset="0"/>
                <a:cs typeface="Times New Roman" pitchFamily="18" charset="0"/>
              </a:rPr>
              <a:t>(produced in frame of the LAPPD project) assembled </a:t>
            </a:r>
            <a:r>
              <a:rPr lang="en-US" sz="2000" dirty="0">
                <a:solidFill>
                  <a:srgbClr val="FF0000"/>
                </a:solidFill>
                <a:latin typeface="Times New Roman" pitchFamily="18" charset="0"/>
                <a:cs typeface="Times New Roman" pitchFamily="18" charset="0"/>
              </a:rPr>
              <a:t>without</a:t>
            </a:r>
            <a:r>
              <a:rPr lang="en-US" sz="2000" dirty="0">
                <a:latin typeface="Times New Roman" pitchFamily="18" charset="0"/>
                <a:cs typeface="Times New Roman" pitchFamily="18" charset="0"/>
              </a:rPr>
              <a:t> the usual </a:t>
            </a:r>
            <a:r>
              <a:rPr lang="en-US" sz="2000" dirty="0" err="1">
                <a:latin typeface="Times New Roman" pitchFamily="18" charset="0"/>
                <a:cs typeface="Times New Roman" pitchFamily="18" charset="0"/>
              </a:rPr>
              <a:t>bialkali</a:t>
            </a:r>
            <a:r>
              <a:rPr lang="en-US" sz="2000" dirty="0">
                <a:latin typeface="Times New Roman" pitchFamily="18" charset="0"/>
                <a:cs typeface="Times New Roman" pitchFamily="18" charset="0"/>
              </a:rPr>
              <a:t> </a:t>
            </a:r>
            <a:r>
              <a:rPr lang="en-US" sz="2000" dirty="0">
                <a:solidFill>
                  <a:srgbClr val="FF0000"/>
                </a:solidFill>
                <a:latin typeface="Times New Roman" pitchFamily="18" charset="0"/>
                <a:cs typeface="Times New Roman" pitchFamily="18" charset="0"/>
              </a:rPr>
              <a:t>photocathodes</a:t>
            </a:r>
            <a:r>
              <a:rPr lang="en-US" sz="2000" dirty="0">
                <a:latin typeface="Times New Roman" pitchFamily="18" charset="0"/>
                <a:cs typeface="Times New Roman" pitchFamily="18" charset="0"/>
              </a:rPr>
              <a:t> as the active element in sampling </a:t>
            </a:r>
            <a:r>
              <a:rPr lang="en-US" sz="2000" dirty="0" smtClean="0">
                <a:latin typeface="Times New Roman" pitchFamily="18" charset="0"/>
                <a:cs typeface="Times New Roman" pitchFamily="18" charset="0"/>
              </a:rPr>
              <a:t>calorimeters.  </a:t>
            </a:r>
            <a:r>
              <a:rPr lang="en-US" sz="2000" dirty="0">
                <a:latin typeface="Times New Roman" pitchFamily="18" charset="0"/>
                <a:cs typeface="Times New Roman" pitchFamily="18" charset="0"/>
              </a:rPr>
              <a:t>LAPPD modules without photocathodes can be economically assembled in a glove box and then pumped and sealed using the process to construct photomultipliers, bypassing the  slow and expensive vacuum-transfer process required by </a:t>
            </a:r>
            <a:r>
              <a:rPr lang="en-US" sz="2000" dirty="0" err="1">
                <a:latin typeface="Times New Roman" pitchFamily="18" charset="0"/>
                <a:cs typeface="Times New Roman" pitchFamily="18" charset="0"/>
              </a:rPr>
              <a:t>bialkali</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photocathodes.                                                                                                                                                                             </a:t>
            </a:r>
            <a:r>
              <a:rPr lang="en-US" sz="2000" dirty="0">
                <a:latin typeface="Times New Roman" pitchFamily="18" charset="0"/>
                <a:cs typeface="Times New Roman" pitchFamily="18" charset="0"/>
              </a:rPr>
              <a:t>	</a:t>
            </a:r>
          </a:p>
        </p:txBody>
      </p:sp>
      <p:sp>
        <p:nvSpPr>
          <p:cNvPr id="4" name="Date Placeholder 3"/>
          <p:cNvSpPr>
            <a:spLocks noGrp="1"/>
          </p:cNvSpPr>
          <p:nvPr>
            <p:ph type="dt" sz="half" idx="10"/>
          </p:nvPr>
        </p:nvSpPr>
        <p:spPr>
          <a:xfrm>
            <a:off x="0" y="6629400"/>
            <a:ext cx="30480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
        <p:nvSpPr>
          <p:cNvPr id="5" name="Rectangle 4"/>
          <p:cNvSpPr/>
          <p:nvPr/>
        </p:nvSpPr>
        <p:spPr>
          <a:xfrm>
            <a:off x="28575" y="457200"/>
            <a:ext cx="9144000" cy="369332"/>
          </a:xfrm>
          <a:prstGeom prst="rect">
            <a:avLst/>
          </a:prstGeom>
        </p:spPr>
        <p:txBody>
          <a:bodyPr wrap="square">
            <a:spAutoFit/>
          </a:bodyPr>
          <a:lstStyle/>
          <a:p>
            <a:pPr algn="ctr"/>
            <a:r>
              <a:rPr lang="en-US" dirty="0">
                <a:latin typeface="Times New Roman" pitchFamily="18" charset="0"/>
                <a:cs typeface="Times New Roman" pitchFamily="18" charset="0"/>
              </a:rPr>
              <a:t>Anatoly </a:t>
            </a:r>
            <a:r>
              <a:rPr lang="en-US" dirty="0" err="1">
                <a:latin typeface="Times New Roman" pitchFamily="18" charset="0"/>
                <a:cs typeface="Times New Roman" pitchFamily="18" charset="0"/>
              </a:rPr>
              <a:t>Ronzhin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Fermilab</a:t>
            </a:r>
            <a:r>
              <a:rPr lang="en-US" dirty="0">
                <a:latin typeface="Times New Roman" pitchFamily="18" charset="0"/>
                <a:cs typeface="Times New Roman" pitchFamily="18" charset="0"/>
              </a:rPr>
              <a:t>) and Henry Frisch (EFI, Univ. of Chicago)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4" y="2743200"/>
            <a:ext cx="771046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986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
            <a:ext cx="9296400" cy="485771"/>
          </a:xfrm>
        </p:spPr>
        <p:txBody>
          <a:bodyPr/>
          <a:lstStyle/>
          <a:p>
            <a:r>
              <a:rPr lang="en-US" sz="2800" dirty="0">
                <a:solidFill>
                  <a:schemeClr val="tx1"/>
                </a:solidFill>
                <a:latin typeface="Times New Roman" pitchFamily="18" charset="0"/>
                <a:cs typeface="Times New Roman" pitchFamily="18" charset="0"/>
              </a:rPr>
              <a:t>DRS4, (Domino Ring Sampler), </a:t>
            </a:r>
            <a:r>
              <a:rPr lang="en-US" sz="2800" dirty="0" smtClean="0">
                <a:solidFill>
                  <a:schemeClr val="tx1"/>
                </a:solidFill>
                <a:latin typeface="Times New Roman" pitchFamily="18" charset="0"/>
                <a:cs typeface="Times New Roman" pitchFamily="18" charset="0"/>
              </a:rPr>
              <a:t>introduced </a:t>
            </a:r>
            <a:r>
              <a:rPr lang="en-US" sz="2800" dirty="0">
                <a:solidFill>
                  <a:schemeClr val="tx1"/>
                </a:solidFill>
                <a:latin typeface="Times New Roman" pitchFamily="18" charset="0"/>
                <a:cs typeface="Times New Roman" pitchFamily="18" charset="0"/>
              </a:rPr>
              <a:t>by Stefan </a:t>
            </a:r>
            <a:r>
              <a:rPr lang="en-US" sz="2800" dirty="0" err="1">
                <a:solidFill>
                  <a:schemeClr val="tx1"/>
                </a:solidFill>
                <a:latin typeface="Times New Roman" pitchFamily="18" charset="0"/>
                <a:cs typeface="Times New Roman" pitchFamily="18" charset="0"/>
              </a:rPr>
              <a:t>Ritt</a:t>
            </a:r>
            <a:r>
              <a:rPr lang="en-US" sz="2800" dirty="0">
                <a:solidFill>
                  <a:schemeClr val="tx1"/>
                </a:solidFill>
                <a:latin typeface="Times New Roman" pitchFamily="18" charset="0"/>
                <a:cs typeface="Times New Roman" pitchFamily="18" charset="0"/>
              </a:rPr>
              <a:t>, PSI</a:t>
            </a:r>
          </a:p>
        </p:txBody>
      </p:sp>
      <p:sp>
        <p:nvSpPr>
          <p:cNvPr id="4" name="Date Placeholder 3"/>
          <p:cNvSpPr>
            <a:spLocks noGrp="1"/>
          </p:cNvSpPr>
          <p:nvPr>
            <p:ph type="dt" sz="half" idx="10"/>
          </p:nvPr>
        </p:nvSpPr>
        <p:spPr>
          <a:xfrm>
            <a:off x="1" y="6637800"/>
            <a:ext cx="3214035" cy="220199"/>
          </a:xfrm>
        </p:spPr>
        <p:txBody>
          <a:bodyPr/>
          <a:lstStyle/>
          <a:p>
            <a:pPr>
              <a:defRPr/>
            </a:pPr>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4601185"/>
            <a:ext cx="2876550" cy="178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461300"/>
            <a:ext cx="9049347" cy="2123658"/>
          </a:xfrm>
          <a:prstGeom prst="rect">
            <a:avLst/>
          </a:prstGeom>
        </p:spPr>
        <p:txBody>
          <a:bodyPr wrap="square">
            <a:spAutoFit/>
          </a:bodyPr>
          <a:lstStyle/>
          <a:p>
            <a:r>
              <a:rPr lang="en-US" sz="1600" dirty="0" smtClean="0"/>
              <a:t>Principle</a:t>
            </a:r>
            <a:r>
              <a:rPr lang="en-US" sz="1600" dirty="0"/>
              <a:t>: Sample &amp; Store an incoming signal in an array of capacitors, waiting for (selective) readout and digitization= bank of Track &amp; </a:t>
            </a:r>
            <a:r>
              <a:rPr lang="en-US" sz="1600" dirty="0" smtClean="0"/>
              <a:t>Holds. DRS4 can replace old classic TDC, ADC traditional readout. PH and TR measured by the same unit. Used one </a:t>
            </a:r>
            <a:r>
              <a:rPr lang="en-US" sz="1600" dirty="0"/>
              <a:t>is capable to </a:t>
            </a:r>
            <a:r>
              <a:rPr lang="en-US" sz="1600" dirty="0" smtClean="0"/>
              <a:t>digitize 4 </a:t>
            </a:r>
            <a:r>
              <a:rPr lang="en-US" sz="1600" dirty="0"/>
              <a:t>input channels at sampling rates 5</a:t>
            </a:r>
            <a:r>
              <a:rPr lang="en-US" sz="1600" dirty="0" smtClean="0"/>
              <a:t> Giga-samples per second (GSPS, 200ps/cell). Individual </a:t>
            </a:r>
            <a:r>
              <a:rPr lang="en-US" sz="1600" dirty="0"/>
              <a:t>channel depth of 1024 bins </a:t>
            </a:r>
            <a:r>
              <a:rPr lang="en-US" sz="1600" dirty="0" smtClean="0"/>
              <a:t>and </a:t>
            </a:r>
            <a:r>
              <a:rPr lang="en-US" sz="1600" dirty="0"/>
              <a:t>effective range of </a:t>
            </a:r>
            <a:r>
              <a:rPr lang="en-US" sz="1600" dirty="0" smtClean="0"/>
              <a:t>12 </a:t>
            </a:r>
            <a:r>
              <a:rPr lang="en-US" sz="1600" dirty="0"/>
              <a:t>bits</a:t>
            </a:r>
            <a:r>
              <a:rPr lang="en-US" sz="1600" dirty="0" smtClean="0"/>
              <a:t>.</a:t>
            </a:r>
            <a:r>
              <a:rPr lang="en-US" sz="1600" dirty="0">
                <a:solidFill>
                  <a:srgbClr val="000000"/>
                </a:solidFill>
              </a:rPr>
              <a:t> </a:t>
            </a:r>
            <a:r>
              <a:rPr lang="en-US" sz="1600" dirty="0" smtClean="0">
                <a:solidFill>
                  <a:srgbClr val="000000"/>
                </a:solidFill>
              </a:rPr>
              <a:t>BW is up to 850 MHz. DRS4 is based </a:t>
            </a:r>
            <a:r>
              <a:rPr lang="en-US" sz="1600" dirty="0">
                <a:solidFill>
                  <a:srgbClr val="000000"/>
                </a:solidFill>
              </a:rPr>
              <a:t>on Switch Capacitor Array (</a:t>
            </a:r>
            <a:r>
              <a:rPr lang="en-US" sz="1600" dirty="0" smtClean="0">
                <a:solidFill>
                  <a:srgbClr val="000000"/>
                </a:solidFill>
              </a:rPr>
              <a:t>SCA). “Aperture” </a:t>
            </a:r>
            <a:r>
              <a:rPr lang="en-US" sz="1600" dirty="0">
                <a:solidFill>
                  <a:srgbClr val="000000"/>
                </a:solidFill>
              </a:rPr>
              <a:t>and</a:t>
            </a:r>
            <a:r>
              <a:rPr lang="en-US" sz="1600" dirty="0" smtClean="0">
                <a:solidFill>
                  <a:srgbClr val="000000"/>
                </a:solidFill>
              </a:rPr>
              <a:t> “random” </a:t>
            </a:r>
            <a:r>
              <a:rPr lang="en-US" sz="1600" dirty="0">
                <a:solidFill>
                  <a:srgbClr val="000000"/>
                </a:solidFill>
              </a:rPr>
              <a:t>time </a:t>
            </a:r>
            <a:r>
              <a:rPr lang="en-US" sz="1600" dirty="0" smtClean="0">
                <a:solidFill>
                  <a:srgbClr val="000000"/>
                </a:solidFill>
              </a:rPr>
              <a:t>jitter. Correction of “aperture” jitter. Noise </a:t>
            </a:r>
            <a:r>
              <a:rPr lang="en-US" sz="1600" dirty="0">
                <a:solidFill>
                  <a:srgbClr val="000000"/>
                </a:solidFill>
              </a:rPr>
              <a:t>floor </a:t>
            </a:r>
            <a:r>
              <a:rPr lang="en-US" sz="1600" dirty="0" smtClean="0">
                <a:solidFill>
                  <a:srgbClr val="000000"/>
                </a:solidFill>
              </a:rPr>
              <a:t>&lt;1 mV/50 Ohm (Slides below are taken from Stefan </a:t>
            </a:r>
            <a:r>
              <a:rPr lang="en-US" sz="1600" dirty="0" err="1" smtClean="0">
                <a:solidFill>
                  <a:srgbClr val="000000"/>
                </a:solidFill>
              </a:rPr>
              <a:t>Ritt</a:t>
            </a:r>
            <a:r>
              <a:rPr lang="en-US" sz="1600" dirty="0" smtClean="0">
                <a:solidFill>
                  <a:srgbClr val="000000"/>
                </a:solidFill>
              </a:rPr>
              <a:t> (DRS4) and Eric </a:t>
            </a:r>
            <a:r>
              <a:rPr lang="en-US" sz="1600" dirty="0" err="1" smtClean="0">
                <a:solidFill>
                  <a:srgbClr val="000000"/>
                </a:solidFill>
              </a:rPr>
              <a:t>Delagnes</a:t>
            </a:r>
            <a:r>
              <a:rPr lang="en-US" sz="1600" dirty="0" smtClean="0">
                <a:solidFill>
                  <a:srgbClr val="000000"/>
                </a:solidFill>
              </a:rPr>
              <a:t> (LAPPD).</a:t>
            </a:r>
          </a:p>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1"/>
            <a:ext cx="8392255" cy="22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885663" y="2286000"/>
            <a:ext cx="3498521" cy="307777"/>
          </a:xfrm>
          <a:prstGeom prst="rect">
            <a:avLst/>
          </a:prstGeom>
        </p:spPr>
        <p:txBody>
          <a:bodyPr wrap="square">
            <a:spAutoFit/>
          </a:bodyPr>
          <a:lstStyle/>
          <a:p>
            <a:r>
              <a:rPr lang="en-US" sz="1400" dirty="0">
                <a:solidFill>
                  <a:srgbClr val="000000"/>
                </a:solidFill>
              </a:rPr>
              <a:t>Switch Capacitor Array (SCA). </a:t>
            </a:r>
            <a:endParaRPr lang="en-US" sz="1400" dirty="0"/>
          </a:p>
        </p:txBody>
      </p:sp>
      <p:sp>
        <p:nvSpPr>
          <p:cNvPr id="12" name="TextBox 11"/>
          <p:cNvSpPr txBox="1"/>
          <p:nvPr/>
        </p:nvSpPr>
        <p:spPr>
          <a:xfrm>
            <a:off x="304800" y="6349636"/>
            <a:ext cx="2580863" cy="307777"/>
          </a:xfrm>
          <a:prstGeom prst="rect">
            <a:avLst/>
          </a:prstGeom>
          <a:noFill/>
        </p:spPr>
        <p:txBody>
          <a:bodyPr wrap="square" rtlCol="0">
            <a:spAutoFit/>
          </a:bodyPr>
          <a:lstStyle/>
          <a:p>
            <a:r>
              <a:rPr lang="en-US" sz="1400" dirty="0" smtClean="0"/>
              <a:t>DRS4 unit open, (old) version</a:t>
            </a:r>
            <a:endParaRPr lang="en-US" sz="1400"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576144"/>
            <a:ext cx="2601055" cy="180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340" y="4604831"/>
            <a:ext cx="1019374" cy="177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502" y="4614357"/>
            <a:ext cx="1327037" cy="177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376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sz="3200" dirty="0" smtClean="0">
                <a:latin typeface="Times New Roman" pitchFamily="18" charset="0"/>
                <a:cs typeface="Times New Roman" pitchFamily="18" charset="0"/>
              </a:rPr>
              <a:t>Algorithms for time measurements, “time stamp”</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09600"/>
            <a:ext cx="8229600" cy="5516563"/>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598627"/>
            <a:ext cx="3020404" cy="259373"/>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3733800"/>
            <a:ext cx="4191000" cy="286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1" y="3583301"/>
            <a:ext cx="4244174" cy="30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97458" y="4617363"/>
            <a:ext cx="1845893" cy="830997"/>
          </a:xfrm>
          <a:prstGeom prst="rect">
            <a:avLst/>
          </a:prstGeom>
          <a:noFill/>
        </p:spPr>
        <p:txBody>
          <a:bodyPr wrap="square" rtlCol="0">
            <a:spAutoFit/>
          </a:bodyPr>
          <a:lstStyle/>
          <a:p>
            <a:r>
              <a:rPr lang="en-US" sz="1600" dirty="0" smtClean="0">
                <a:latin typeface="Times New Roman" pitchFamily="18" charset="0"/>
                <a:cs typeface="Times New Roman" pitchFamily="18" charset="0"/>
              </a:rPr>
              <a:t>Linear leading</a:t>
            </a:r>
          </a:p>
          <a:p>
            <a:r>
              <a:rPr lang="en-US" sz="1600" dirty="0">
                <a:latin typeface="Times New Roman" pitchFamily="18" charset="0"/>
                <a:cs typeface="Times New Roman" pitchFamily="18" charset="0"/>
              </a:rPr>
              <a:t>e</a:t>
            </a:r>
            <a:r>
              <a:rPr lang="en-US" sz="1600" dirty="0" smtClean="0">
                <a:latin typeface="Times New Roman" pitchFamily="18" charset="0"/>
                <a:cs typeface="Times New Roman" pitchFamily="18" charset="0"/>
              </a:rPr>
              <a:t>dge approximation cross with X-axis</a:t>
            </a:r>
            <a:endParaRPr lang="en-US" sz="1600"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858" y="633413"/>
            <a:ext cx="4233014" cy="285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2" y="5032863"/>
            <a:ext cx="16478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1" y="633413"/>
            <a:ext cx="3727080" cy="28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81600" y="762000"/>
            <a:ext cx="1143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sampling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156533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0"/>
            <a:ext cx="9144000" cy="457200"/>
          </a:xfrm>
        </p:spPr>
        <p:txBody>
          <a:bodyPr/>
          <a:lstStyle/>
          <a:p>
            <a:r>
              <a:rPr lang="en-US" sz="2800" dirty="0" err="1" smtClean="0">
                <a:latin typeface="Times New Roman" pitchFamily="18" charset="0"/>
                <a:cs typeface="Times New Roman" pitchFamily="18" charset="0"/>
              </a:rPr>
              <a:t>Photek</a:t>
            </a:r>
            <a:r>
              <a:rPr lang="en-US" sz="2800" dirty="0" smtClean="0">
                <a:latin typeface="Times New Roman" pitchFamily="18" charset="0"/>
                <a:cs typeface="Times New Roman" pitchFamily="18" charset="0"/>
              </a:rPr>
              <a:t> 240 and </a:t>
            </a:r>
            <a:r>
              <a:rPr lang="en-US" sz="2800" dirty="0" err="1" smtClean="0">
                <a:latin typeface="Times New Roman" pitchFamily="18" charset="0"/>
                <a:cs typeface="Times New Roman" pitchFamily="18" charset="0"/>
              </a:rPr>
              <a:t>Photonis</a:t>
            </a:r>
            <a:r>
              <a:rPr lang="en-US" sz="2800" dirty="0" smtClean="0">
                <a:latin typeface="Times New Roman" pitchFamily="18" charset="0"/>
                <a:cs typeface="Times New Roman" pitchFamily="18" charset="0"/>
              </a:rPr>
              <a:t> MCP-PMT as the SM active element</a:t>
            </a:r>
            <a:endParaRPr lang="en-US" sz="28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2971800" cy="228600"/>
          </a:xfrm>
        </p:spPr>
        <p:txBody>
          <a:bodyPr/>
          <a:lstStyle/>
          <a:p>
            <a:r>
              <a:rPr lang="en-US" dirty="0" smtClean="0">
                <a:solidFill>
                  <a:srgbClr val="000000"/>
                </a:solidFill>
              </a:rPr>
              <a:t>Anatoly </a:t>
            </a:r>
            <a:r>
              <a:rPr lang="en-US" dirty="0" err="1" smtClean="0">
                <a:solidFill>
                  <a:srgbClr val="000000"/>
                </a:solidFill>
              </a:rPr>
              <a:t>Ronzhin</a:t>
            </a:r>
            <a:r>
              <a:rPr lang="en-US" dirty="0" smtClean="0">
                <a:solidFill>
                  <a:srgbClr val="000000"/>
                </a:solidFill>
              </a:rPr>
              <a:t>, March 25, 2014, </a:t>
            </a:r>
            <a:r>
              <a:rPr lang="en-US" dirty="0" err="1" smtClean="0">
                <a:solidFill>
                  <a:srgbClr val="000000"/>
                </a:solidFill>
              </a:rPr>
              <a:t>Fermilab</a:t>
            </a:r>
            <a:r>
              <a:rPr lang="en-US" dirty="0" smtClean="0">
                <a:solidFill>
                  <a:srgbClr val="000000"/>
                </a:solidFill>
              </a:rPr>
              <a:t>, RTS AEM</a:t>
            </a:r>
            <a:endParaRPr lang="en-US" dirty="0">
              <a:solidFill>
                <a:srgbClr val="000000"/>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0050" y="990600"/>
            <a:ext cx="3581400" cy="235855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162425" y="838200"/>
            <a:ext cx="4495800" cy="2438400"/>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3965496"/>
            <a:ext cx="3910647" cy="2326243"/>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200525" y="3733949"/>
            <a:ext cx="4648200" cy="2744749"/>
          </a:xfrm>
          <a:prstGeom prst="rect">
            <a:avLst/>
          </a:prstGeom>
          <a:noFill/>
        </p:spPr>
      </p:pic>
      <p:sp>
        <p:nvSpPr>
          <p:cNvPr id="3" name="TextBox 2"/>
          <p:cNvSpPr txBox="1"/>
          <p:nvPr/>
        </p:nvSpPr>
        <p:spPr>
          <a:xfrm>
            <a:off x="4127023" y="3257550"/>
            <a:ext cx="4623753"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Timing uniformity across 41 mm diameter PC is ~3ps</a:t>
            </a:r>
            <a:endParaRPr lang="en-US" sz="1600" dirty="0">
              <a:latin typeface="Times New Roman" pitchFamily="18" charset="0"/>
              <a:cs typeface="Times New Roman" pitchFamily="18" charset="0"/>
            </a:endParaRPr>
          </a:p>
        </p:txBody>
      </p:sp>
      <p:sp>
        <p:nvSpPr>
          <p:cNvPr id="9" name="TextBox 8"/>
          <p:cNvSpPr txBox="1"/>
          <p:nvPr/>
        </p:nvSpPr>
        <p:spPr>
          <a:xfrm>
            <a:off x="-28575" y="6291739"/>
            <a:ext cx="4343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Timing uniformity across 25x25 mm2 ~30 </a:t>
            </a:r>
            <a:r>
              <a:rPr lang="en-US" dirty="0" err="1" smtClean="0">
                <a:latin typeface="Times New Roman" pitchFamily="18" charset="0"/>
                <a:cs typeface="Times New Roman" pitchFamily="18" charset="0"/>
              </a:rPr>
              <a:t>ps</a:t>
            </a:r>
            <a:endParaRPr lang="en-US" dirty="0">
              <a:latin typeface="Times New Roman" pitchFamily="18" charset="0"/>
              <a:cs typeface="Times New Roman" pitchFamily="18" charset="0"/>
            </a:endParaRPr>
          </a:p>
        </p:txBody>
      </p:sp>
      <p:sp>
        <p:nvSpPr>
          <p:cNvPr id="10" name="Rectangle 9"/>
          <p:cNvSpPr/>
          <p:nvPr/>
        </p:nvSpPr>
        <p:spPr>
          <a:xfrm>
            <a:off x="1828800" y="819150"/>
            <a:ext cx="1899879" cy="523220"/>
          </a:xfrm>
          <a:prstGeom prst="rect">
            <a:avLst/>
          </a:prstGeom>
        </p:spPr>
        <p:txBody>
          <a:bodyPr wrap="none">
            <a:spAutoFit/>
          </a:bodyPr>
          <a:lstStyle/>
          <a:p>
            <a:r>
              <a:rPr lang="en-US" sz="2800" dirty="0" err="1">
                <a:latin typeface="Times New Roman" pitchFamily="18" charset="0"/>
                <a:cs typeface="Times New Roman" pitchFamily="18" charset="0"/>
              </a:rPr>
              <a:t>Photek</a:t>
            </a:r>
            <a:r>
              <a:rPr lang="en-US" sz="2800" dirty="0">
                <a:latin typeface="Times New Roman" pitchFamily="18" charset="0"/>
                <a:cs typeface="Times New Roman" pitchFamily="18" charset="0"/>
              </a:rPr>
              <a:t> 240 </a:t>
            </a:r>
          </a:p>
        </p:txBody>
      </p:sp>
      <p:sp>
        <p:nvSpPr>
          <p:cNvPr id="11" name="Rectangle 10"/>
          <p:cNvSpPr/>
          <p:nvPr/>
        </p:nvSpPr>
        <p:spPr>
          <a:xfrm>
            <a:off x="2143125" y="3429000"/>
            <a:ext cx="1441420" cy="523220"/>
          </a:xfrm>
          <a:prstGeom prst="rect">
            <a:avLst/>
          </a:prstGeom>
        </p:spPr>
        <p:txBody>
          <a:bodyPr wrap="none">
            <a:spAutoFit/>
          </a:bodyPr>
          <a:lstStyle/>
          <a:p>
            <a:r>
              <a:rPr lang="en-US" sz="2800" dirty="0" err="1">
                <a:latin typeface="Times New Roman" pitchFamily="18" charset="0"/>
                <a:cs typeface="Times New Roman" pitchFamily="18" charset="0"/>
              </a:rPr>
              <a:t>Photonis</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857728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600075"/>
          </a:xfrm>
        </p:spPr>
        <p:txBody>
          <a:bodyPr/>
          <a:lstStyle/>
          <a:p>
            <a:r>
              <a:rPr lang="en-US" sz="4000" dirty="0" smtClean="0">
                <a:latin typeface="Times New Roman" pitchFamily="18" charset="0"/>
                <a:cs typeface="Times New Roman" pitchFamily="18" charset="0"/>
              </a:rPr>
              <a:t>Outline</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9144000" cy="4800600"/>
          </a:xfrm>
        </p:spPr>
        <p:txBody>
          <a:bodyPr/>
          <a:lstStyle/>
          <a:p>
            <a:r>
              <a:rPr lang="en-US" dirty="0" smtClean="0">
                <a:latin typeface="Times New Roman" pitchFamily="18" charset="0"/>
                <a:cs typeface="Times New Roman" pitchFamily="18" charset="0"/>
              </a:rPr>
              <a:t>A bit history of using Secondary Emitters in SM.</a:t>
            </a:r>
          </a:p>
          <a:p>
            <a:r>
              <a:rPr lang="en-US" dirty="0">
                <a:latin typeface="Times New Roman" pitchFamily="18" charset="0"/>
                <a:cs typeface="Times New Roman" pitchFamily="18" charset="0"/>
              </a:rPr>
              <a:t>Large Area Picosecond </a:t>
            </a:r>
            <a:r>
              <a:rPr lang="en-US" dirty="0" smtClean="0">
                <a:latin typeface="Times New Roman" pitchFamily="18" charset="0"/>
                <a:cs typeface="Times New Roman" pitchFamily="18" charset="0"/>
              </a:rPr>
              <a:t>Photo Detector (LAPPD).</a:t>
            </a:r>
          </a:p>
          <a:p>
            <a:r>
              <a:rPr lang="en-US" dirty="0" smtClean="0">
                <a:latin typeface="Times New Roman" pitchFamily="18" charset="0"/>
                <a:cs typeface="Times New Roman" pitchFamily="18" charset="0"/>
              </a:rPr>
              <a:t>Micro Channel Plates properties.</a:t>
            </a:r>
          </a:p>
          <a:p>
            <a:r>
              <a:rPr lang="en-US" dirty="0">
                <a:latin typeface="Times New Roman" pitchFamily="18" charset="0"/>
                <a:cs typeface="Times New Roman" pitchFamily="18" charset="0"/>
              </a:rPr>
              <a:t>Proposal to </a:t>
            </a:r>
            <a:r>
              <a:rPr lang="en-US" dirty="0" smtClean="0">
                <a:latin typeface="Times New Roman" pitchFamily="18" charset="0"/>
                <a:cs typeface="Times New Roman" pitchFamily="18" charset="0"/>
              </a:rPr>
              <a:t>use Micro Channel </a:t>
            </a:r>
            <a:r>
              <a:rPr lang="en-US" dirty="0">
                <a:latin typeface="Times New Roman" pitchFamily="18" charset="0"/>
                <a:cs typeface="Times New Roman" pitchFamily="18" charset="0"/>
              </a:rPr>
              <a:t>Plates in Sampling Calorimeters with </a:t>
            </a:r>
            <a:r>
              <a:rPr lang="en-US" dirty="0" smtClean="0">
                <a:latin typeface="Times New Roman" pitchFamily="18" charset="0"/>
                <a:cs typeface="Times New Roman" pitchFamily="18" charset="0"/>
              </a:rPr>
              <a:t>Timing.</a:t>
            </a:r>
          </a:p>
          <a:p>
            <a:r>
              <a:rPr lang="en-US" dirty="0" smtClean="0">
                <a:latin typeface="Times New Roman" pitchFamily="18" charset="0"/>
                <a:cs typeface="Times New Roman" pitchFamily="18" charset="0"/>
              </a:rPr>
              <a:t>Digital Sampling Readout. DRS4. PSEC4.</a:t>
            </a:r>
          </a:p>
          <a:p>
            <a:r>
              <a:rPr lang="en-US" dirty="0" smtClean="0">
                <a:latin typeface="Times New Roman" pitchFamily="18" charset="0"/>
                <a:cs typeface="Times New Roman" pitchFamily="18" charset="0"/>
              </a:rPr>
              <a:t>First test beam results. SM </a:t>
            </a:r>
            <a:r>
              <a:rPr lang="en-US" smtClean="0">
                <a:latin typeface="Times New Roman" pitchFamily="18" charset="0"/>
                <a:cs typeface="Times New Roman" pitchFamily="18" charset="0"/>
              </a:rPr>
              <a:t>time resolution.</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Plans. Summary</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32766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Tree>
    <p:extLst>
      <p:ext uri="{BB962C8B-B14F-4D97-AF65-F5344CB8AC3E}">
        <p14:creationId xmlns:p14="http://schemas.microsoft.com/office/powerpoint/2010/main" val="149254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lstStyle/>
          <a:p>
            <a:r>
              <a:rPr lang="en-US" sz="3600" dirty="0" smtClean="0">
                <a:latin typeface="Times New Roman" pitchFamily="18" charset="0"/>
                <a:cs typeface="Times New Roman" pitchFamily="18" charset="0"/>
              </a:rPr>
              <a:t>MCP-PMT output signal shapes, FWHM ~ 1 ns</a:t>
            </a:r>
            <a:endParaRPr lang="en-US" sz="36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3048000" cy="228600"/>
          </a:xfrm>
        </p:spPr>
        <p:txBody>
          <a:bodyPr/>
          <a:lstStyle/>
          <a:p>
            <a:r>
              <a:rPr lang="en-US" dirty="0" smtClean="0">
                <a:solidFill>
                  <a:srgbClr val="000000"/>
                </a:solidFill>
              </a:rPr>
              <a:t>Anatoly </a:t>
            </a:r>
            <a:r>
              <a:rPr lang="en-US" dirty="0" err="1" smtClean="0">
                <a:solidFill>
                  <a:srgbClr val="000000"/>
                </a:solidFill>
              </a:rPr>
              <a:t>Ronzhin</a:t>
            </a:r>
            <a:r>
              <a:rPr lang="en-US" dirty="0" smtClean="0">
                <a:solidFill>
                  <a:srgbClr val="000000"/>
                </a:solidFill>
              </a:rPr>
              <a:t>, March 25, 2014, </a:t>
            </a:r>
            <a:r>
              <a:rPr lang="en-US" dirty="0" err="1" smtClean="0">
                <a:solidFill>
                  <a:srgbClr val="000000"/>
                </a:solidFill>
              </a:rPr>
              <a:t>Fermilab</a:t>
            </a:r>
            <a:r>
              <a:rPr lang="en-US" dirty="0" smtClean="0">
                <a:solidFill>
                  <a:srgbClr val="000000"/>
                </a:solidFill>
              </a:rPr>
              <a:t>, RTS</a:t>
            </a:r>
            <a:endParaRPr lang="en-US" dirty="0">
              <a:solidFill>
                <a:srgbClr val="000000"/>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 y="676275"/>
            <a:ext cx="2476500" cy="2371725"/>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9874" y="685801"/>
            <a:ext cx="2667000" cy="2362200"/>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8100" y="3428996"/>
            <a:ext cx="2505075" cy="2733675"/>
          </a:xfrm>
          <a:prstGeom prst="rect">
            <a:avLst/>
          </a:prstGeom>
          <a:noFill/>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2733675" y="3460194"/>
            <a:ext cx="2286000" cy="2733675"/>
          </a:xfrm>
          <a:prstGeom prst="rect">
            <a:avLst/>
          </a:prstGeom>
          <a:noFill/>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95301"/>
            <a:ext cx="3167063" cy="2857499"/>
          </a:xfrm>
          <a:prstGeom prst="rect">
            <a:avLst/>
          </a:prstGeom>
          <a:noFill/>
          <a:ln>
            <a:noFill/>
          </a:ln>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3098" y="3324224"/>
            <a:ext cx="3789171"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399" y="2173873"/>
            <a:ext cx="1138237"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Photek</a:t>
            </a:r>
            <a:r>
              <a:rPr lang="en-US" sz="1600" dirty="0" smtClean="0">
                <a:latin typeface="Times New Roman" pitchFamily="18" charset="0"/>
                <a:cs typeface="Times New Roman" pitchFamily="18" charset="0"/>
              </a:rPr>
              <a:t> 240</a:t>
            </a:r>
            <a:endParaRPr lang="en-US" sz="1600" dirty="0">
              <a:latin typeface="Times New Roman" pitchFamily="18" charset="0"/>
              <a:cs typeface="Times New Roman" pitchFamily="18" charset="0"/>
            </a:endParaRPr>
          </a:p>
        </p:txBody>
      </p:sp>
      <p:sp>
        <p:nvSpPr>
          <p:cNvPr id="10" name="Rectangle 9"/>
          <p:cNvSpPr/>
          <p:nvPr/>
        </p:nvSpPr>
        <p:spPr>
          <a:xfrm>
            <a:off x="4267200" y="2166521"/>
            <a:ext cx="1114408" cy="338554"/>
          </a:xfrm>
          <a:prstGeom prst="rect">
            <a:avLst/>
          </a:prstGeom>
        </p:spPr>
        <p:txBody>
          <a:bodyPr wrap="none">
            <a:spAutoFit/>
          </a:bodyPr>
          <a:lstStyle/>
          <a:p>
            <a:r>
              <a:rPr lang="en-US" sz="1600" dirty="0" err="1">
                <a:latin typeface="Times New Roman" pitchFamily="18" charset="0"/>
                <a:cs typeface="Times New Roman" pitchFamily="18" charset="0"/>
              </a:rPr>
              <a:t>Photek</a:t>
            </a:r>
            <a:r>
              <a:rPr lang="en-US" sz="1600" dirty="0">
                <a:latin typeface="Times New Roman" pitchFamily="18" charset="0"/>
                <a:cs typeface="Times New Roman" pitchFamily="18" charset="0"/>
              </a:rPr>
              <a:t> 240</a:t>
            </a:r>
          </a:p>
        </p:txBody>
      </p:sp>
      <p:sp>
        <p:nvSpPr>
          <p:cNvPr id="11" name="Rectangle 10"/>
          <p:cNvSpPr/>
          <p:nvPr/>
        </p:nvSpPr>
        <p:spPr>
          <a:xfrm>
            <a:off x="7079455" y="2159169"/>
            <a:ext cx="1574007" cy="584775"/>
          </a:xfrm>
          <a:prstGeom prst="rect">
            <a:avLst/>
          </a:prstGeom>
        </p:spPr>
        <p:txBody>
          <a:bodyPr wrap="square">
            <a:spAutoFit/>
          </a:bodyPr>
          <a:lstStyle/>
          <a:p>
            <a:r>
              <a:rPr lang="en-US" sz="1600" dirty="0" err="1">
                <a:latin typeface="Times New Roman" pitchFamily="18" charset="0"/>
                <a:cs typeface="Times New Roman" pitchFamily="18" charset="0"/>
              </a:rPr>
              <a:t>Photek</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240,</a:t>
            </a:r>
          </a:p>
          <a:p>
            <a:r>
              <a:rPr lang="en-US" sz="1600" dirty="0" smtClean="0">
                <a:latin typeface="Times New Roman" pitchFamily="18" charset="0"/>
                <a:cs typeface="Times New Roman" pitchFamily="18" charset="0"/>
              </a:rPr>
              <a:t>DRS4 sampling</a:t>
            </a:r>
            <a:endParaRPr lang="en-US" sz="1600" dirty="0">
              <a:latin typeface="Times New Roman" pitchFamily="18" charset="0"/>
              <a:cs typeface="Times New Roman" pitchFamily="18" charset="0"/>
            </a:endParaRPr>
          </a:p>
        </p:txBody>
      </p:sp>
      <p:sp>
        <p:nvSpPr>
          <p:cNvPr id="12" name="TextBox 11"/>
          <p:cNvSpPr txBox="1"/>
          <p:nvPr/>
        </p:nvSpPr>
        <p:spPr>
          <a:xfrm>
            <a:off x="1438275" y="4827032"/>
            <a:ext cx="10668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Photonis</a:t>
            </a:r>
            <a:endParaRPr lang="en-US" dirty="0">
              <a:latin typeface="Times New Roman" pitchFamily="18" charset="0"/>
              <a:cs typeface="Times New Roman" pitchFamily="18" charset="0"/>
            </a:endParaRPr>
          </a:p>
        </p:txBody>
      </p:sp>
      <p:sp>
        <p:nvSpPr>
          <p:cNvPr id="13" name="Rectangle 12"/>
          <p:cNvSpPr/>
          <p:nvPr/>
        </p:nvSpPr>
        <p:spPr>
          <a:xfrm>
            <a:off x="4027096" y="4827032"/>
            <a:ext cx="992579" cy="369332"/>
          </a:xfrm>
          <a:prstGeom prst="rect">
            <a:avLst/>
          </a:prstGeom>
        </p:spPr>
        <p:txBody>
          <a:bodyPr wrap="none">
            <a:spAutoFit/>
          </a:bodyPr>
          <a:lstStyle/>
          <a:p>
            <a:r>
              <a:rPr lang="en-US" dirty="0" err="1">
                <a:latin typeface="Times New Roman" pitchFamily="18" charset="0"/>
                <a:cs typeface="Times New Roman" pitchFamily="18" charset="0"/>
              </a:rPr>
              <a:t>Photonis</a:t>
            </a:r>
            <a:endParaRPr lang="en-US" dirty="0">
              <a:latin typeface="Times New Roman" pitchFamily="18" charset="0"/>
              <a:cs typeface="Times New Roman" pitchFamily="18" charset="0"/>
            </a:endParaRPr>
          </a:p>
        </p:txBody>
      </p:sp>
      <p:sp>
        <p:nvSpPr>
          <p:cNvPr id="14" name="TextBox 13"/>
          <p:cNvSpPr txBox="1"/>
          <p:nvPr/>
        </p:nvSpPr>
        <p:spPr>
          <a:xfrm>
            <a:off x="7079457" y="4343400"/>
            <a:ext cx="1683544"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Photek</a:t>
            </a:r>
            <a:r>
              <a:rPr lang="en-US" sz="1600" dirty="0" smtClean="0">
                <a:latin typeface="Times New Roman" pitchFamily="18" charset="0"/>
                <a:cs typeface="Times New Roman" pitchFamily="18" charset="0"/>
              </a:rPr>
              <a:t> 210, specs</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2819146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80" y="55818"/>
            <a:ext cx="6116233" cy="448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0"/>
          <p:cNvPicPr>
            <a:picLocks noChangeAspect="1" noChangeArrowheads="1"/>
          </p:cNvPicPr>
          <p:nvPr/>
        </p:nvPicPr>
        <p:blipFill>
          <a:blip r:embed="rId3">
            <a:extLst>
              <a:ext uri="{28A0092B-C50C-407E-A947-70E740481C1C}">
                <a14:useLocalDpi xmlns:a14="http://schemas.microsoft.com/office/drawing/2010/main" val="0"/>
              </a:ext>
            </a:extLst>
          </a:blip>
          <a:srcRect l="27425" t="5043" r="32616" b="11960"/>
          <a:stretch>
            <a:fillRect/>
          </a:stretch>
        </p:blipFill>
        <p:spPr bwMode="auto">
          <a:xfrm>
            <a:off x="152400" y="623047"/>
            <a:ext cx="2771775" cy="39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8"/>
          <p:cNvSpPr txBox="1">
            <a:spLocks noChangeArrowheads="1"/>
          </p:cNvSpPr>
          <p:nvPr/>
        </p:nvSpPr>
        <p:spPr bwMode="auto">
          <a:xfrm>
            <a:off x="0" y="4800600"/>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FF0000"/>
                </a:solidFill>
              </a:rPr>
              <a:t>12.4 </a:t>
            </a:r>
            <a:r>
              <a:rPr lang="en-US" sz="2000" b="1" dirty="0" err="1">
                <a:solidFill>
                  <a:srgbClr val="FF0000"/>
                </a:solidFill>
              </a:rPr>
              <a:t>ps</a:t>
            </a:r>
            <a:r>
              <a:rPr lang="en-US" sz="2000" b="1" dirty="0">
                <a:solidFill>
                  <a:srgbClr val="FF0000"/>
                </a:solidFill>
              </a:rPr>
              <a:t>, </a:t>
            </a:r>
            <a:r>
              <a:rPr lang="en-US" sz="2000" dirty="0"/>
              <a:t>sigma, obtained in “close” location of  both “Start” and “Stop” counters (</a:t>
            </a:r>
            <a:r>
              <a:rPr lang="en-US" sz="2000" dirty="0" err="1"/>
              <a:t>Photek</a:t>
            </a:r>
            <a:r>
              <a:rPr lang="en-US" sz="2000" dirty="0"/>
              <a:t> 240). 120 </a:t>
            </a:r>
            <a:r>
              <a:rPr lang="en-US" sz="2000" dirty="0" err="1"/>
              <a:t>GeV</a:t>
            </a:r>
            <a:r>
              <a:rPr lang="en-US" sz="2000" dirty="0"/>
              <a:t>/c proton beam, normal incidence</a:t>
            </a:r>
            <a:r>
              <a:rPr lang="en-US" sz="2000" dirty="0" smtClean="0"/>
              <a:t>. </a:t>
            </a:r>
            <a:r>
              <a:rPr lang="en-US" sz="2000" dirty="0" err="1" smtClean="0">
                <a:solidFill>
                  <a:srgbClr val="FF0000"/>
                </a:solidFill>
              </a:rPr>
              <a:t>Ortec</a:t>
            </a:r>
            <a:r>
              <a:rPr lang="en-US" sz="2000" dirty="0" smtClean="0">
                <a:solidFill>
                  <a:srgbClr val="FF0000"/>
                </a:solidFill>
              </a:rPr>
              <a:t> Electronics.</a:t>
            </a:r>
            <a:endParaRPr lang="en-US" sz="2000" dirty="0">
              <a:solidFill>
                <a:srgbClr val="FF0000"/>
              </a:solidFill>
            </a:endParaRPr>
          </a:p>
          <a:p>
            <a:pPr eaLnBrk="1" hangingPunct="1"/>
            <a:r>
              <a:rPr lang="en-US" sz="2000" b="1" dirty="0">
                <a:solidFill>
                  <a:srgbClr val="FF0000"/>
                </a:solidFill>
              </a:rPr>
              <a:t>14 </a:t>
            </a:r>
            <a:r>
              <a:rPr lang="en-US" sz="2000" b="1" dirty="0" err="1">
                <a:solidFill>
                  <a:srgbClr val="FF0000"/>
                </a:solidFill>
              </a:rPr>
              <a:t>ps</a:t>
            </a:r>
            <a:r>
              <a:rPr lang="en-US" sz="2000" dirty="0">
                <a:solidFill>
                  <a:srgbClr val="FF0000"/>
                </a:solidFill>
              </a:rPr>
              <a:t>, </a:t>
            </a:r>
            <a:r>
              <a:rPr lang="en-US" sz="2000" dirty="0"/>
              <a:t>sigma, obtained with the same counters with Stop counter located by 7.12 m away from Start counter in a </a:t>
            </a:r>
            <a:r>
              <a:rPr lang="en-US" sz="2000" dirty="0" err="1"/>
              <a:t>beamline</a:t>
            </a:r>
            <a:r>
              <a:rPr lang="en-US" sz="2000" dirty="0"/>
              <a:t>. The secondary beam momentum is 8 </a:t>
            </a:r>
            <a:r>
              <a:rPr lang="en-US" sz="2000" dirty="0" err="1"/>
              <a:t>GeV</a:t>
            </a:r>
            <a:r>
              <a:rPr lang="en-US" sz="2000" dirty="0"/>
              <a:t>/c. </a:t>
            </a:r>
            <a:r>
              <a:rPr lang="en-US" sz="2000" dirty="0" smtClean="0"/>
              <a:t> </a:t>
            </a:r>
            <a:endParaRPr lang="en-US" sz="2000" dirty="0"/>
          </a:p>
        </p:txBody>
      </p:sp>
      <p:sp>
        <p:nvSpPr>
          <p:cNvPr id="25605" name="TextBox 4"/>
          <p:cNvSpPr txBox="1">
            <a:spLocks noChangeArrowheads="1"/>
          </p:cNvSpPr>
          <p:nvPr/>
        </p:nvSpPr>
        <p:spPr bwMode="auto">
          <a:xfrm>
            <a:off x="8610600" y="65817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12</a:t>
            </a:r>
          </a:p>
        </p:txBody>
      </p:sp>
      <p:sp>
        <p:nvSpPr>
          <p:cNvPr id="2" name="TextBox 1"/>
          <p:cNvSpPr txBox="1"/>
          <p:nvPr/>
        </p:nvSpPr>
        <p:spPr>
          <a:xfrm>
            <a:off x="228600" y="35436"/>
            <a:ext cx="75438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Old TOF result with </a:t>
            </a:r>
            <a:r>
              <a:rPr lang="en-US" sz="2800" dirty="0" err="1" smtClean="0">
                <a:latin typeface="Times New Roman" pitchFamily="18" charset="0"/>
                <a:cs typeface="Times New Roman" pitchFamily="18" charset="0"/>
              </a:rPr>
              <a:t>Photek</a:t>
            </a:r>
            <a:r>
              <a:rPr lang="en-US" sz="2800" dirty="0" smtClean="0">
                <a:latin typeface="Times New Roman" pitchFamily="18" charset="0"/>
                <a:cs typeface="Times New Roman" pitchFamily="18" charset="0"/>
              </a:rPr>
              <a:t> 240 and </a:t>
            </a:r>
            <a:r>
              <a:rPr lang="en-US" sz="2800" dirty="0" err="1" smtClean="0">
                <a:latin typeface="Times New Roman" pitchFamily="18" charset="0"/>
                <a:cs typeface="Times New Roman" pitchFamily="18" charset="0"/>
              </a:rPr>
              <a:t>Ortec</a:t>
            </a:r>
            <a:r>
              <a:rPr lang="en-US" sz="2800" dirty="0" smtClean="0">
                <a:latin typeface="Times New Roman" pitchFamily="18" charset="0"/>
                <a:cs typeface="Times New Roman" pitchFamily="18" charset="0"/>
              </a:rPr>
              <a:t> readout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66918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533400"/>
          </a:xfrm>
        </p:spPr>
        <p:txBody>
          <a:bodyPr/>
          <a:lstStyle/>
          <a:p>
            <a:r>
              <a:rPr lang="en-US" sz="3600" dirty="0" smtClean="0">
                <a:latin typeface="Times New Roman" pitchFamily="18" charset="0"/>
                <a:cs typeface="Times New Roman" pitchFamily="18" charset="0"/>
              </a:rPr>
              <a:t>January 2014 test beam</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0" y="685800"/>
            <a:ext cx="9144000" cy="5867400"/>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2004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
        <p:nvSpPr>
          <p:cNvPr id="5" name="Rectangle 4"/>
          <p:cNvSpPr/>
          <p:nvPr/>
        </p:nvSpPr>
        <p:spPr>
          <a:xfrm>
            <a:off x="-28575" y="838200"/>
            <a:ext cx="9144000" cy="5355312"/>
          </a:xfrm>
          <a:prstGeom prst="rect">
            <a:avLst/>
          </a:prstGeom>
        </p:spPr>
        <p:txBody>
          <a:bodyPr wrap="square">
            <a:spAutoFit/>
          </a:bodyPr>
          <a:lstStyle/>
          <a:p>
            <a:r>
              <a:rPr lang="en-US" dirty="0" smtClean="0">
                <a:latin typeface="Times New Roman" pitchFamily="18" charset="0"/>
                <a:cs typeface="Times New Roman" pitchFamily="18" charset="0"/>
              </a:rPr>
              <a:t>	We </a:t>
            </a:r>
            <a:r>
              <a:rPr lang="en-US" dirty="0">
                <a:latin typeface="Times New Roman" pitchFamily="18" charset="0"/>
                <a:cs typeface="Times New Roman" pitchFamily="18" charset="0"/>
              </a:rPr>
              <a:t>used the </a:t>
            </a:r>
            <a:r>
              <a:rPr lang="en-US" dirty="0" err="1">
                <a:latin typeface="Times New Roman" pitchFamily="18" charset="0"/>
                <a:cs typeface="Times New Roman" pitchFamily="18" charset="0"/>
              </a:rPr>
              <a:t>Fermilab</a:t>
            </a:r>
            <a:r>
              <a:rPr lang="en-US" dirty="0">
                <a:latin typeface="Times New Roman" pitchFamily="18" charset="0"/>
                <a:cs typeface="Times New Roman" pitchFamily="18" charset="0"/>
              </a:rPr>
              <a:t> Test Beam Facility (FTBF), which provided proton beams from </a:t>
            </a:r>
            <a:r>
              <a:rPr lang="en-US" dirty="0" err="1">
                <a:latin typeface="Times New Roman" pitchFamily="18" charset="0"/>
                <a:cs typeface="Times New Roman" pitchFamily="18" charset="0"/>
              </a:rPr>
              <a:t>Fermilab’s</a:t>
            </a:r>
            <a:r>
              <a:rPr lang="en-US" dirty="0">
                <a:latin typeface="Times New Roman" pitchFamily="18" charset="0"/>
                <a:cs typeface="Times New Roman" pitchFamily="18" charset="0"/>
              </a:rPr>
              <a:t> Main Injector accelerator at 120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as well as secondary positron beams with 12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and 32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Detectors were located inside of a dark box lined with copper foil for RF </a:t>
            </a:r>
            <a:r>
              <a:rPr lang="en-US" dirty="0" smtClean="0">
                <a:latin typeface="Times New Roman" pitchFamily="18" charset="0"/>
                <a:cs typeface="Times New Roman" pitchFamily="18" charset="0"/>
              </a:rPr>
              <a:t>shielding. </a:t>
            </a:r>
            <a:r>
              <a:rPr lang="en-US" dirty="0">
                <a:latin typeface="Times New Roman" pitchFamily="18" charset="0"/>
                <a:cs typeface="Times New Roman" pitchFamily="18" charset="0"/>
              </a:rPr>
              <a:t>Trigger was based on a 10x10 mm2 scintillation counter. The three detectors (two </a:t>
            </a:r>
            <a:r>
              <a:rPr lang="en-US" dirty="0" err="1">
                <a:latin typeface="Times New Roman" pitchFamily="18" charset="0"/>
                <a:cs typeface="Times New Roman" pitchFamily="18" charset="0"/>
              </a:rPr>
              <a:t>Photek</a:t>
            </a:r>
            <a:r>
              <a:rPr lang="en-US" dirty="0">
                <a:latin typeface="Times New Roman" pitchFamily="18" charset="0"/>
                <a:cs typeface="Times New Roman" pitchFamily="18" charset="0"/>
              </a:rPr>
              <a:t> 240 and one </a:t>
            </a:r>
            <a:r>
              <a:rPr lang="en-US" dirty="0" err="1">
                <a:latin typeface="Times New Roman" pitchFamily="18" charset="0"/>
                <a:cs typeface="Times New Roman" pitchFamily="18" charset="0"/>
              </a:rPr>
              <a:t>Photonis</a:t>
            </a:r>
            <a:r>
              <a:rPr lang="en-US" dirty="0">
                <a:latin typeface="Times New Roman" pitchFamily="18" charset="0"/>
                <a:cs typeface="Times New Roman" pitchFamily="18" charset="0"/>
              </a:rPr>
              <a:t> between them) were placed in line. A stack of lead generating a shower, when high energy particle pass through it, was placed before MCP-PMT (</a:t>
            </a:r>
            <a:r>
              <a:rPr lang="en-US" dirty="0" err="1">
                <a:latin typeface="Times New Roman" pitchFamily="18" charset="0"/>
                <a:cs typeface="Times New Roman" pitchFamily="18" charset="0"/>
              </a:rPr>
              <a:t>Photonis</a:t>
            </a:r>
            <a:r>
              <a:rPr lang="en-US" dirty="0">
                <a:latin typeface="Times New Roman" pitchFamily="18" charset="0"/>
                <a:cs typeface="Times New Roman" pitchFamily="18" charset="0"/>
              </a:rPr>
              <a:t> in </a:t>
            </a:r>
            <a:r>
              <a:rPr lang="en-US" dirty="0" smtClean="0">
                <a:latin typeface="Times New Roman" pitchFamily="18" charset="0"/>
                <a:cs typeface="Times New Roman" pitchFamily="18" charset="0"/>
              </a:rPr>
              <a:t>the picture below). </a:t>
            </a:r>
            <a:r>
              <a:rPr lang="en-US" dirty="0">
                <a:latin typeface="Times New Roman" pitchFamily="18" charset="0"/>
                <a:cs typeface="Times New Roman" pitchFamily="18" charset="0"/>
              </a:rPr>
              <a:t>The </a:t>
            </a:r>
            <a:r>
              <a:rPr lang="en-US" dirty="0" err="1">
                <a:latin typeface="Times New Roman" pitchFamily="18" charset="0"/>
                <a:cs typeface="Times New Roman" pitchFamily="18" charset="0"/>
              </a:rPr>
              <a:t>Photonis</a:t>
            </a:r>
            <a:r>
              <a:rPr lang="en-US" dirty="0">
                <a:latin typeface="Times New Roman" pitchFamily="18" charset="0"/>
                <a:cs typeface="Times New Roman" pitchFamily="18" charset="0"/>
              </a:rPr>
              <a:t> detector was swapped by second </a:t>
            </a:r>
            <a:r>
              <a:rPr lang="en-US" dirty="0" err="1">
                <a:latin typeface="Times New Roman" pitchFamily="18" charset="0"/>
                <a:cs typeface="Times New Roman" pitchFamily="18" charset="0"/>
              </a:rPr>
              <a:t>Photek</a:t>
            </a:r>
            <a:r>
              <a:rPr lang="en-US" dirty="0">
                <a:latin typeface="Times New Roman" pitchFamily="18" charset="0"/>
                <a:cs typeface="Times New Roman" pitchFamily="18" charset="0"/>
              </a:rPr>
              <a:t> 240 in some of the measurements, without any modification to the cabling. We name the detectors below as “start” counter (always first </a:t>
            </a:r>
            <a:r>
              <a:rPr lang="en-US" dirty="0" err="1">
                <a:latin typeface="Times New Roman" pitchFamily="18" charset="0"/>
                <a:cs typeface="Times New Roman" pitchFamily="18" charset="0"/>
              </a:rPr>
              <a:t>Photek</a:t>
            </a:r>
            <a:r>
              <a:rPr lang="en-US" dirty="0">
                <a:latin typeface="Times New Roman" pitchFamily="18" charset="0"/>
                <a:cs typeface="Times New Roman" pitchFamily="18" charset="0"/>
              </a:rPr>
              <a:t> 240), upstream (</a:t>
            </a:r>
            <a:r>
              <a:rPr lang="en-US" dirty="0" err="1">
                <a:latin typeface="Times New Roman" pitchFamily="18" charset="0"/>
                <a:cs typeface="Times New Roman" pitchFamily="18" charset="0"/>
              </a:rPr>
              <a:t>Photonis</a:t>
            </a:r>
            <a:r>
              <a:rPr lang="en-US" dirty="0">
                <a:latin typeface="Times New Roman" pitchFamily="18" charset="0"/>
                <a:cs typeface="Times New Roman" pitchFamily="18" charset="0"/>
              </a:rPr>
              <a:t> in the Fig. 3) and downstream shower maximum (SM) detectors. </a:t>
            </a:r>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stack of lead plates can be seen to the left from </a:t>
            </a:r>
            <a:r>
              <a:rPr lang="en-US" dirty="0" err="1">
                <a:latin typeface="Times New Roman" pitchFamily="18" charset="0"/>
                <a:cs typeface="Times New Roman" pitchFamily="18" charset="0"/>
              </a:rPr>
              <a:t>Photonis</a:t>
            </a:r>
            <a:r>
              <a:rPr lang="en-US" dirty="0">
                <a:latin typeface="Times New Roman" pitchFamily="18" charset="0"/>
                <a:cs typeface="Times New Roman" pitchFamily="18" charset="0"/>
              </a:rPr>
              <a:t> detector. </a:t>
            </a:r>
            <a:r>
              <a:rPr lang="en-US" dirty="0" smtClean="0">
                <a:latin typeface="Times New Roman" pitchFamily="18" charset="0"/>
                <a:cs typeface="Times New Roman" pitchFamily="18" charset="0"/>
              </a:rPr>
              <a:t>For </a:t>
            </a:r>
            <a:r>
              <a:rPr lang="en-US" dirty="0">
                <a:latin typeface="Times New Roman" pitchFamily="18" charset="0"/>
                <a:cs typeface="Times New Roman" pitchFamily="18" charset="0"/>
              </a:rPr>
              <a:t>measurements with the positive secondary beams, we selected positron events with the Test Beam Facility’s - gas Cherenkov counter. The fraction of the positrons in the 12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positive secondary beam was ~50%. </a:t>
            </a:r>
          </a:p>
          <a:p>
            <a:r>
              <a:rPr lang="en-US" dirty="0">
                <a:latin typeface="Times New Roman" pitchFamily="18" charset="0"/>
                <a:cs typeface="Times New Roman" pitchFamily="18" charset="0"/>
              </a:rPr>
              <a:t>	We found that it is also possible to identify positrons using the signal of the downstream </a:t>
            </a:r>
            <a:r>
              <a:rPr lang="en-US" dirty="0" err="1">
                <a:latin typeface="Times New Roman" pitchFamily="18" charset="0"/>
                <a:cs typeface="Times New Roman" pitchFamily="18" charset="0"/>
              </a:rPr>
              <a:t>Photek</a:t>
            </a:r>
            <a:r>
              <a:rPr lang="en-US" dirty="0">
                <a:latin typeface="Times New Roman" pitchFamily="18" charset="0"/>
                <a:cs typeface="Times New Roman" pitchFamily="18" charset="0"/>
              </a:rPr>
              <a:t> 240. For positron events large signals near the end of the dynamic range of the </a:t>
            </a:r>
            <a:r>
              <a:rPr lang="en-US" dirty="0" err="1">
                <a:latin typeface="Times New Roman" pitchFamily="18" charset="0"/>
                <a:cs typeface="Times New Roman" pitchFamily="18" charset="0"/>
              </a:rPr>
              <a:t>unattenuated</a:t>
            </a:r>
            <a:r>
              <a:rPr lang="en-US" dirty="0">
                <a:latin typeface="Times New Roman" pitchFamily="18" charset="0"/>
                <a:cs typeface="Times New Roman" pitchFamily="18" charset="0"/>
              </a:rPr>
              <a:t> channel were produced. Using positron events selected by the gas Cherenkov counter we found the efficiency of the amplitude selection with the downstream </a:t>
            </a:r>
            <a:r>
              <a:rPr lang="en-US" dirty="0" err="1">
                <a:latin typeface="Times New Roman" pitchFamily="18" charset="0"/>
                <a:cs typeface="Times New Roman" pitchFamily="18" charset="0"/>
              </a:rPr>
              <a:t>Photek</a:t>
            </a:r>
            <a:r>
              <a:rPr lang="en-US" dirty="0">
                <a:latin typeface="Times New Roman" pitchFamily="18" charset="0"/>
                <a:cs typeface="Times New Roman" pitchFamily="18" charset="0"/>
              </a:rPr>
              <a:t> 240 to be ~97%. We have selected positrons with Cherenkov counter with 12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beam and downstream SM with 32 </a:t>
            </a:r>
            <a:r>
              <a:rPr lang="en-US" dirty="0" err="1">
                <a:latin typeface="Times New Roman" pitchFamily="18" charset="0"/>
                <a:cs typeface="Times New Roman" pitchFamily="18" charset="0"/>
              </a:rPr>
              <a:t>GeV</a:t>
            </a:r>
            <a:r>
              <a:rPr lang="en-US" dirty="0">
                <a:latin typeface="Times New Roman" pitchFamily="18" charset="0"/>
                <a:cs typeface="Times New Roman" pitchFamily="18" charset="0"/>
              </a:rPr>
              <a:t>/c. </a:t>
            </a:r>
            <a:endParaRPr lang="en-US" dirty="0"/>
          </a:p>
        </p:txBody>
      </p:sp>
    </p:spTree>
    <p:extLst>
      <p:ext uri="{BB962C8B-B14F-4D97-AF65-F5344CB8AC3E}">
        <p14:creationId xmlns:p14="http://schemas.microsoft.com/office/powerpoint/2010/main" val="2589461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txBody>
          <a:bodyPr/>
          <a:lstStyle/>
          <a:p>
            <a:r>
              <a:rPr lang="en-US" sz="3200" dirty="0" smtClean="0">
                <a:latin typeface="Times New Roman" pitchFamily="18" charset="0"/>
                <a:cs typeface="Times New Roman" pitchFamily="18" charset="0"/>
              </a:rPr>
              <a:t>Test beam setup, DRS4 readout.</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29718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7"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3829" y="609600"/>
            <a:ext cx="439817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73829" y="3809999"/>
            <a:ext cx="4550571" cy="2590801"/>
          </a:xfrm>
          <a:prstGeom prst="rect">
            <a:avLst/>
          </a:prstGeom>
          <a:noFill/>
          <a:ln>
            <a:noFill/>
          </a:ln>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685800"/>
            <a:ext cx="432457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200400"/>
            <a:ext cx="365823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280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229600" cy="457200"/>
          </a:xfrm>
        </p:spPr>
        <p:txBody>
          <a:bodyPr/>
          <a:lstStyle/>
          <a:p>
            <a:r>
              <a:rPr lang="en-US" sz="3600" dirty="0" smtClean="0">
                <a:latin typeface="Times New Roman" pitchFamily="18" charset="0"/>
                <a:cs typeface="Times New Roman" pitchFamily="18" charset="0"/>
              </a:rPr>
              <a:t>“Electronics” and TOF MIP time resolution</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0480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2360" y="3138951"/>
            <a:ext cx="2919440" cy="3490449"/>
          </a:xfrm>
          <a:prstGeom prst="rect">
            <a:avLst/>
          </a:prstGeom>
          <a:noFill/>
          <a:ln>
            <a:noFill/>
          </a:ln>
        </p:spPr>
      </p:pic>
      <p:sp>
        <p:nvSpPr>
          <p:cNvPr id="7" name="TextBox 6"/>
          <p:cNvSpPr txBox="1"/>
          <p:nvPr/>
        </p:nvSpPr>
        <p:spPr>
          <a:xfrm>
            <a:off x="33310" y="553628"/>
            <a:ext cx="4443440" cy="2585323"/>
          </a:xfrm>
          <a:prstGeom prst="rect">
            <a:avLst/>
          </a:prstGeom>
          <a:noFill/>
        </p:spPr>
        <p:txBody>
          <a:bodyPr wrap="square" rtlCol="0">
            <a:spAutoFit/>
          </a:bodyPr>
          <a:lstStyle/>
          <a:p>
            <a:r>
              <a:rPr lang="en-US" dirty="0" smtClean="0"/>
              <a:t>“Electronics” time resolution always measured first. We have to be sure that electronics does not introduced significant time jitter in our measurements. We split the same signal  and apply as “start” and “stop” to measure time jitter. The best we had with </a:t>
            </a:r>
            <a:r>
              <a:rPr lang="en-US" dirty="0" err="1" smtClean="0"/>
              <a:t>Ortec</a:t>
            </a:r>
            <a:r>
              <a:rPr lang="en-US" dirty="0" smtClean="0"/>
              <a:t> readout was ~2 ps. With DRS4 we have ~5 </a:t>
            </a:r>
            <a:r>
              <a:rPr lang="en-US" dirty="0" err="1" smtClean="0"/>
              <a:t>ps</a:t>
            </a:r>
            <a:r>
              <a:rPr lang="en-US" dirty="0" smtClean="0"/>
              <a:t>, but Stefan </a:t>
            </a:r>
            <a:r>
              <a:rPr lang="en-US" dirty="0" err="1" smtClean="0"/>
              <a:t>Ritt</a:t>
            </a:r>
            <a:r>
              <a:rPr lang="en-US" dirty="0" smtClean="0"/>
              <a:t> got ~1ps in the last DRS4 version.</a:t>
            </a:r>
            <a:endParaRPr lang="en-US"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5788"/>
            <a:ext cx="4724400" cy="3113224"/>
          </a:xfrm>
          <a:prstGeom prst="rect">
            <a:avLst/>
          </a:prstGeom>
          <a:noFill/>
          <a:ln>
            <a:noFill/>
          </a:ln>
        </p:spPr>
      </p:pic>
      <p:sp>
        <p:nvSpPr>
          <p:cNvPr id="8" name="TextBox 7"/>
          <p:cNvSpPr txBox="1"/>
          <p:nvPr/>
        </p:nvSpPr>
        <p:spPr>
          <a:xfrm>
            <a:off x="257175" y="4055443"/>
            <a:ext cx="1066800" cy="461665"/>
          </a:xfrm>
          <a:prstGeom prst="rect">
            <a:avLst/>
          </a:prstGeom>
          <a:noFill/>
        </p:spPr>
        <p:txBody>
          <a:bodyPr wrap="square" rtlCol="0">
            <a:spAutoFit/>
          </a:bodyPr>
          <a:lstStyle/>
          <a:p>
            <a:r>
              <a:rPr lang="en-US" sz="1200" dirty="0" smtClean="0"/>
              <a:t>“electronics”</a:t>
            </a:r>
          </a:p>
          <a:p>
            <a:r>
              <a:rPr lang="en-US" sz="1200" dirty="0" smtClean="0"/>
              <a:t>for the DRS4 </a:t>
            </a:r>
            <a:endParaRPr lang="en-US" sz="12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328859"/>
            <a:ext cx="2743200" cy="338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429000" y="3886200"/>
            <a:ext cx="1143000" cy="523220"/>
          </a:xfrm>
          <a:prstGeom prst="rect">
            <a:avLst/>
          </a:prstGeom>
        </p:spPr>
        <p:txBody>
          <a:bodyPr wrap="square">
            <a:spAutoFit/>
          </a:bodyPr>
          <a:lstStyle/>
          <a:p>
            <a:r>
              <a:rPr lang="en-US" sz="1400" dirty="0" smtClean="0">
                <a:latin typeface="Times New Roman" pitchFamily="18" charset="0"/>
                <a:cs typeface="Times New Roman" pitchFamily="18" charset="0"/>
              </a:rPr>
              <a:t>“electronics</a:t>
            </a:r>
            <a:r>
              <a:rPr lang="en-US" sz="1400" dirty="0">
                <a:latin typeface="Times New Roman" pitchFamily="18" charset="0"/>
                <a:cs typeface="Times New Roman" pitchFamily="18" charset="0"/>
              </a:rPr>
              <a:t>”</a:t>
            </a:r>
          </a:p>
          <a:p>
            <a:r>
              <a:rPr lang="en-US" sz="1400" dirty="0">
                <a:latin typeface="Times New Roman" pitchFamily="18" charset="0"/>
                <a:cs typeface="Times New Roman" pitchFamily="18" charset="0"/>
              </a:rPr>
              <a:t>for the DRS4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429000"/>
            <a:ext cx="349999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96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0"/>
            <a:ext cx="9115425" cy="304800"/>
          </a:xfrm>
        </p:spPr>
        <p:txBody>
          <a:bodyPr/>
          <a:lstStyle/>
          <a:p>
            <a:r>
              <a:rPr lang="en-US" sz="3600" dirty="0">
                <a:latin typeface="Times New Roman" pitchFamily="18" charset="0"/>
                <a:cs typeface="Times New Roman" pitchFamily="18" charset="0"/>
              </a:rPr>
              <a:t>E</a:t>
            </a:r>
            <a:r>
              <a:rPr lang="en-US" sz="3600" dirty="0" smtClean="0">
                <a:latin typeface="Times New Roman" pitchFamily="18" charset="0"/>
                <a:cs typeface="Times New Roman" pitchFamily="18" charset="0"/>
              </a:rPr>
              <a:t>vents selection, time correction on amplitude</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0" y="609600"/>
            <a:ext cx="9144000" cy="5943600"/>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1242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4475" y="4571999"/>
            <a:ext cx="2304452" cy="196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575" y="457200"/>
            <a:ext cx="6858000" cy="5940088"/>
          </a:xfrm>
          <a:prstGeom prst="rect">
            <a:avLst/>
          </a:prstGeom>
        </p:spPr>
        <p:txBody>
          <a:bodyPr wrap="square">
            <a:spAutoFit/>
          </a:bodyPr>
          <a:lstStyle/>
          <a:p>
            <a:r>
              <a:rPr lang="en-US" dirty="0">
                <a:latin typeface="Times New Roman" pitchFamily="18" charset="0"/>
                <a:cs typeface="Times New Roman" pitchFamily="18" charset="0"/>
              </a:rPr>
              <a:t>	</a:t>
            </a:r>
            <a:r>
              <a:rPr lang="en-US" sz="2000" dirty="0">
                <a:latin typeface="Times New Roman" pitchFamily="18" charset="0"/>
                <a:cs typeface="Times New Roman" pitchFamily="18" charset="0"/>
              </a:rPr>
              <a:t>To assign a time stamp for each signal pulse, we first determine the time position of the pulse peak. A Gaussian function is fitted to the pulse maximum using three points before the maximum of the pulse peak and four points after the maximum. The mean value of the Gaussian was used as the time stamp for each pulse. Event selection and pulse cleaning procedure eliminated abnormal pulses in the readout. Large signals above 500 mV were also rejected because they saturated the DRS4 inputs. Pulses with an irregular peak profile were rejected, as well as pulses which experienced a sudden reversal of polarity that is occasionally observed with our readout. We selected the pulses with larger than 20 mV amplitude for future analysis. Events containing more than one pulse within our readout window were not used. </a:t>
            </a:r>
          </a:p>
          <a:p>
            <a:r>
              <a:rPr lang="en-US" sz="2000" dirty="0">
                <a:latin typeface="Times New Roman" pitchFamily="18" charset="0"/>
                <a:cs typeface="Times New Roman" pitchFamily="18" charset="0"/>
              </a:rPr>
              <a:t>	W</a:t>
            </a:r>
            <a:r>
              <a:rPr lang="en-US" sz="2000" dirty="0" smtClean="0">
                <a:latin typeface="Times New Roman" pitchFamily="18" charset="0"/>
                <a:cs typeface="Times New Roman" pitchFamily="18" charset="0"/>
              </a:rPr>
              <a:t>e </a:t>
            </a:r>
            <a:r>
              <a:rPr lang="en-US" sz="2000" dirty="0">
                <a:latin typeface="Times New Roman" pitchFamily="18" charset="0"/>
                <a:cs typeface="Times New Roman" pitchFamily="18" charset="0"/>
              </a:rPr>
              <a:t>observed a linear dependence of the measured time difference between signals of the “start” counter (</a:t>
            </a:r>
            <a:r>
              <a:rPr lang="en-US" sz="2000" dirty="0" err="1">
                <a:latin typeface="Times New Roman" pitchFamily="18" charset="0"/>
                <a:cs typeface="Times New Roman" pitchFamily="18" charset="0"/>
              </a:rPr>
              <a:t>Photek</a:t>
            </a:r>
            <a:r>
              <a:rPr lang="en-US" sz="2000" dirty="0">
                <a:latin typeface="Times New Roman" pitchFamily="18" charset="0"/>
                <a:cs typeface="Times New Roman" pitchFamily="18" charset="0"/>
              </a:rPr>
              <a:t> 240, channel 1) and the </a:t>
            </a:r>
            <a:r>
              <a:rPr lang="en-US" sz="2000" dirty="0" err="1">
                <a:latin typeface="Times New Roman" pitchFamily="18" charset="0"/>
                <a:cs typeface="Times New Roman" pitchFamily="18" charset="0"/>
              </a:rPr>
              <a:t>Photonis</a:t>
            </a:r>
            <a:r>
              <a:rPr lang="en-US" sz="2000" dirty="0">
                <a:latin typeface="Times New Roman" pitchFamily="18" charset="0"/>
                <a:cs typeface="Times New Roman" pitchFamily="18" charset="0"/>
              </a:rPr>
              <a:t> (channel 3) with the amplitude of the </a:t>
            </a:r>
            <a:r>
              <a:rPr lang="en-US" sz="2000" dirty="0" err="1">
                <a:latin typeface="Times New Roman" pitchFamily="18" charset="0"/>
                <a:cs typeface="Times New Roman" pitchFamily="18" charset="0"/>
              </a:rPr>
              <a:t>Photonis</a:t>
            </a:r>
            <a:r>
              <a:rPr lang="en-US" sz="2000" dirty="0">
                <a:latin typeface="Times New Roman" pitchFamily="18" charset="0"/>
                <a:cs typeface="Times New Roman" pitchFamily="18" charset="0"/>
              </a:rPr>
              <a:t> detector </a:t>
            </a:r>
            <a:r>
              <a:rPr lang="en-US" sz="2000" dirty="0" smtClean="0">
                <a:latin typeface="Times New Roman" pitchFamily="18" charset="0"/>
                <a:cs typeface="Times New Roman" pitchFamily="18" charset="0"/>
              </a:rPr>
              <a:t>signal</a:t>
            </a:r>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Therefore we perform a time correction for each event on the measured amplitude.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524944"/>
            <a:ext cx="2362200" cy="162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475" y="2403242"/>
            <a:ext cx="2409526" cy="204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269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7362"/>
          </a:xfrm>
        </p:spPr>
        <p:txBody>
          <a:bodyPr/>
          <a:lstStyle/>
          <a:p>
            <a:r>
              <a:rPr lang="en-US" sz="2800" dirty="0" smtClean="0">
                <a:latin typeface="Times New Roman" pitchFamily="18" charset="0"/>
                <a:cs typeface="Times New Roman" pitchFamily="18" charset="0"/>
              </a:rPr>
              <a:t>The SM pulsed height and time resolution, 12 </a:t>
            </a:r>
            <a:r>
              <a:rPr lang="en-US" sz="2800" dirty="0" err="1" smtClean="0">
                <a:latin typeface="Times New Roman" pitchFamily="18" charset="0"/>
                <a:cs typeface="Times New Roman" pitchFamily="18" charset="0"/>
              </a:rPr>
              <a:t>GeV</a:t>
            </a:r>
            <a:r>
              <a:rPr lang="en-US" sz="2800" dirty="0" smtClean="0">
                <a:latin typeface="Times New Roman" pitchFamily="18" charset="0"/>
                <a:cs typeface="Times New Roman" pitchFamily="18" charset="0"/>
              </a:rPr>
              <a:t>, 32 </a:t>
            </a:r>
            <a:r>
              <a:rPr lang="en-US" sz="2800" dirty="0" err="1" smtClean="0">
                <a:latin typeface="Times New Roman" pitchFamily="18" charset="0"/>
                <a:cs typeface="Times New Roman" pitchFamily="18" charset="0"/>
              </a:rPr>
              <a:t>GeV</a:t>
            </a:r>
            <a:endParaRPr lang="en-US" sz="28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13887"/>
            <a:ext cx="3037330" cy="244113"/>
          </a:xfrm>
        </p:spPr>
        <p:txBody>
          <a:bodyPr/>
          <a:lstStyle/>
          <a:p>
            <a:r>
              <a:rPr lang="en-US" dirty="0" smtClean="0">
                <a:solidFill>
                  <a:srgbClr val="000000"/>
                </a:solidFill>
              </a:rPr>
              <a:t>Anatoly </a:t>
            </a:r>
            <a:r>
              <a:rPr lang="en-US" dirty="0" err="1" smtClean="0">
                <a:solidFill>
                  <a:srgbClr val="000000"/>
                </a:solidFill>
              </a:rPr>
              <a:t>Ronzhin</a:t>
            </a:r>
            <a:r>
              <a:rPr lang="en-US" dirty="0" smtClean="0">
                <a:solidFill>
                  <a:srgbClr val="000000"/>
                </a:solidFill>
              </a:rPr>
              <a:t>, March 25, 2014, </a:t>
            </a:r>
            <a:r>
              <a:rPr lang="en-US" dirty="0" err="1" smtClean="0">
                <a:solidFill>
                  <a:srgbClr val="000000"/>
                </a:solidFill>
              </a:rPr>
              <a:t>Fermilab</a:t>
            </a:r>
            <a:r>
              <a:rPr lang="en-US" dirty="0" smtClean="0">
                <a:solidFill>
                  <a:srgbClr val="000000"/>
                </a:solidFill>
              </a:rPr>
              <a:t>, RTS</a:t>
            </a:r>
            <a:endParaRPr lang="en-US" dirty="0">
              <a:solidFill>
                <a:srgbClr val="000000"/>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6806" y="457201"/>
            <a:ext cx="3038594" cy="2666800"/>
          </a:xfrm>
          <a:prstGeom prst="rect">
            <a:avLst/>
          </a:prstGeom>
          <a:noFill/>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37746" y="457200"/>
            <a:ext cx="3052168" cy="2676056"/>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52434"/>
            <a:ext cx="2819400" cy="2671565"/>
          </a:xfrm>
          <a:prstGeom prst="rect">
            <a:avLst/>
          </a:prstGeom>
          <a:noFill/>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636" y="3133256"/>
            <a:ext cx="4796364" cy="349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38200" y="1133475"/>
            <a:ext cx="2209800" cy="830997"/>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Photonis</a:t>
            </a:r>
            <a:r>
              <a:rPr lang="en-US" sz="1600" dirty="0" smtClean="0">
                <a:latin typeface="Times New Roman" pitchFamily="18" charset="0"/>
                <a:cs typeface="Times New Roman" pitchFamily="18" charset="0"/>
              </a:rPr>
              <a:t>, 12 </a:t>
            </a:r>
            <a:r>
              <a:rPr lang="en-US" sz="1600" dirty="0" err="1" smtClean="0">
                <a:latin typeface="Times New Roman" pitchFamily="18" charset="0"/>
                <a:cs typeface="Times New Roman" pitchFamily="18" charset="0"/>
              </a:rPr>
              <a:t>GeV</a:t>
            </a:r>
            <a:r>
              <a:rPr lang="en-US" sz="1600" dirty="0" smtClean="0">
                <a:latin typeface="Times New Roman" pitchFamily="18" charset="0"/>
                <a:cs typeface="Times New Roman" pitchFamily="18" charset="0"/>
              </a:rPr>
              <a:t>, 2 mm of quartz, input window,     10 mm of lead</a:t>
            </a:r>
            <a:endParaRPr lang="en-US" sz="1600" dirty="0">
              <a:latin typeface="Times New Roman" pitchFamily="18" charset="0"/>
              <a:cs typeface="Times New Roman" pitchFamily="18" charset="0"/>
            </a:endParaRPr>
          </a:p>
        </p:txBody>
      </p:sp>
      <p:sp>
        <p:nvSpPr>
          <p:cNvPr id="12" name="TextBox 11"/>
          <p:cNvSpPr txBox="1"/>
          <p:nvPr/>
        </p:nvSpPr>
        <p:spPr>
          <a:xfrm>
            <a:off x="4076700" y="1114425"/>
            <a:ext cx="1752600" cy="1077218"/>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Photonis</a:t>
            </a:r>
            <a:r>
              <a:rPr lang="en-US" sz="1600" dirty="0" smtClean="0">
                <a:latin typeface="Times New Roman" pitchFamily="18" charset="0"/>
                <a:cs typeface="Times New Roman" pitchFamily="18" charset="0"/>
              </a:rPr>
              <a:t>, 12 </a:t>
            </a:r>
            <a:r>
              <a:rPr lang="en-US" sz="1600" dirty="0" err="1" smtClean="0">
                <a:latin typeface="Times New Roman" pitchFamily="18" charset="0"/>
                <a:cs typeface="Times New Roman" pitchFamily="18" charset="0"/>
              </a:rPr>
              <a:t>GeV</a:t>
            </a:r>
            <a:r>
              <a:rPr lang="en-US" sz="1600" dirty="0" smtClean="0">
                <a:latin typeface="Times New Roman" pitchFamily="18" charset="0"/>
                <a:cs typeface="Times New Roman" pitchFamily="18" charset="0"/>
              </a:rPr>
              <a:t>,</a:t>
            </a:r>
          </a:p>
          <a:p>
            <a:r>
              <a:rPr lang="en-US" sz="1600" dirty="0" smtClean="0">
                <a:latin typeface="Times New Roman" pitchFamily="18" charset="0"/>
                <a:cs typeface="Times New Roman" pitchFamily="18" charset="0"/>
              </a:rPr>
              <a:t>5.5 mm of quartz,</a:t>
            </a:r>
          </a:p>
          <a:p>
            <a:r>
              <a:rPr lang="en-US" sz="1600" dirty="0" smtClean="0">
                <a:latin typeface="Times New Roman" pitchFamily="18" charset="0"/>
                <a:cs typeface="Times New Roman" pitchFamily="18" charset="0"/>
              </a:rPr>
              <a:t>10 mm of lead</a:t>
            </a:r>
          </a:p>
          <a:p>
            <a:endParaRPr lang="en-US" sz="1600" dirty="0">
              <a:latin typeface="Times New Roman" pitchFamily="18" charset="0"/>
              <a:cs typeface="Times New Roman" pitchFamily="18" charset="0"/>
            </a:endParaRPr>
          </a:p>
        </p:txBody>
      </p:sp>
      <p:sp>
        <p:nvSpPr>
          <p:cNvPr id="13" name="TextBox 12"/>
          <p:cNvSpPr txBox="1"/>
          <p:nvPr/>
        </p:nvSpPr>
        <p:spPr>
          <a:xfrm>
            <a:off x="7086600" y="1133475"/>
            <a:ext cx="1676400" cy="1077218"/>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Photonis</a:t>
            </a:r>
            <a:r>
              <a:rPr lang="en-US" sz="1600" dirty="0" smtClean="0">
                <a:latin typeface="Times New Roman" pitchFamily="18" charset="0"/>
                <a:cs typeface="Times New Roman" pitchFamily="18" charset="0"/>
              </a:rPr>
              <a:t> 12 </a:t>
            </a:r>
            <a:r>
              <a:rPr lang="en-US" sz="1600" dirty="0" err="1" smtClean="0">
                <a:latin typeface="Times New Roman" pitchFamily="18" charset="0"/>
                <a:cs typeface="Times New Roman" pitchFamily="18" charset="0"/>
              </a:rPr>
              <a:t>GeV</a:t>
            </a:r>
            <a:r>
              <a:rPr lang="en-US" sz="1600" dirty="0" smtClean="0">
                <a:latin typeface="Times New Roman" pitchFamily="18" charset="0"/>
                <a:cs typeface="Times New Roman" pitchFamily="18" charset="0"/>
              </a:rPr>
              <a:t>, 9 mm of quartz,</a:t>
            </a:r>
          </a:p>
          <a:p>
            <a:r>
              <a:rPr lang="en-US" sz="1600" dirty="0" smtClean="0">
                <a:latin typeface="Times New Roman" pitchFamily="18" charset="0"/>
                <a:cs typeface="Times New Roman" pitchFamily="18" charset="0"/>
              </a:rPr>
              <a:t>10 mm of lead</a:t>
            </a:r>
          </a:p>
          <a:p>
            <a:endParaRPr lang="en-US" sz="1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3142780"/>
            <a:ext cx="3980050" cy="347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999550" y="3238500"/>
            <a:ext cx="1841370" cy="381000"/>
          </a:xfrm>
          <a:prstGeom prst="rect">
            <a:avLst/>
          </a:prstGeom>
          <a:noFill/>
        </p:spPr>
        <p:txBody>
          <a:bodyPr wrap="square" rtlCol="0">
            <a:spAutoFit/>
          </a:bodyPr>
          <a:lstStyle/>
          <a:p>
            <a:r>
              <a:rPr lang="en-US" dirty="0" err="1" smtClean="0">
                <a:latin typeface="Times New Roman" pitchFamily="18" charset="0"/>
                <a:cs typeface="Times New Roman" pitchFamily="18" charset="0"/>
              </a:rPr>
              <a:t>Photonis</a:t>
            </a:r>
            <a:r>
              <a:rPr lang="en-US" dirty="0" smtClean="0">
                <a:latin typeface="Times New Roman" pitchFamily="18" charset="0"/>
                <a:cs typeface="Times New Roman" pitchFamily="18" charset="0"/>
              </a:rPr>
              <a:t>, 12 </a:t>
            </a:r>
            <a:r>
              <a:rPr lang="en-US" dirty="0" err="1" smtClean="0">
                <a:latin typeface="Times New Roman" pitchFamily="18" charset="0"/>
                <a:cs typeface="Times New Roman" pitchFamily="18" charset="0"/>
              </a:rPr>
              <a:t>GeV</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50182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lstStyle/>
          <a:p>
            <a:r>
              <a:rPr lang="en-US" sz="3600" dirty="0" smtClean="0">
                <a:latin typeface="Times New Roman" pitchFamily="18" charset="0"/>
                <a:cs typeface="Times New Roman" pitchFamily="18" charset="0"/>
              </a:rPr>
              <a:t>Plans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0" y="457200"/>
            <a:ext cx="9144000" cy="2438400"/>
          </a:xfrm>
        </p:spPr>
        <p:txBody>
          <a:bodyPr/>
          <a:lstStyle/>
          <a:p>
            <a:pPr marL="514350" indent="-514350">
              <a:buAutoNum type="arabicPeriod"/>
            </a:pPr>
            <a:r>
              <a:rPr lang="en-US" sz="2800" dirty="0" smtClean="0">
                <a:latin typeface="Times New Roman" pitchFamily="18" charset="0"/>
                <a:cs typeface="Times New Roman" pitchFamily="18" charset="0"/>
              </a:rPr>
              <a:t>Lab test of MCPs w/o PC.</a:t>
            </a:r>
          </a:p>
          <a:p>
            <a:pPr marL="514350" indent="-514350">
              <a:buAutoNum type="arabicPeriod"/>
            </a:pPr>
            <a:r>
              <a:rPr lang="en-US" sz="2800" dirty="0" smtClean="0">
                <a:latin typeface="Times New Roman" pitchFamily="18" charset="0"/>
                <a:cs typeface="Times New Roman" pitchFamily="18" charset="0"/>
              </a:rPr>
              <a:t>Test beam with new prototype: NO PC, 5  MCP layers, 200 x200 mm2 size, strip line readout, PSEC 4.</a:t>
            </a:r>
          </a:p>
          <a:p>
            <a:pPr marL="514350" indent="-514350">
              <a:buAutoNum type="arabicPeriod"/>
            </a:pPr>
            <a:r>
              <a:rPr lang="en-US" sz="2800" dirty="0" smtClean="0">
                <a:latin typeface="Times New Roman" pitchFamily="18" charset="0"/>
                <a:cs typeface="Times New Roman" pitchFamily="18" charset="0"/>
              </a:rPr>
              <a:t>MCP rad hardness test, especially for borosilicate substrate.</a:t>
            </a:r>
          </a:p>
          <a:p>
            <a:pPr marL="0" indent="0">
              <a:buNone/>
            </a:pPr>
            <a:endParaRPr lang="en-US" dirty="0"/>
          </a:p>
        </p:txBody>
      </p:sp>
      <p:sp>
        <p:nvSpPr>
          <p:cNvPr id="4" name="Date Placeholder 3"/>
          <p:cNvSpPr>
            <a:spLocks noGrp="1"/>
          </p:cNvSpPr>
          <p:nvPr>
            <p:ph type="dt" sz="half" idx="10"/>
          </p:nvPr>
        </p:nvSpPr>
        <p:spPr>
          <a:xfrm>
            <a:off x="0" y="6629400"/>
            <a:ext cx="2971800" cy="228600"/>
          </a:xfrm>
        </p:spPr>
        <p:txBody>
          <a:bodyPr/>
          <a:lstStyle/>
          <a:p>
            <a:r>
              <a:rPr lang="en-US" dirty="0" smtClean="0"/>
              <a:t>Anatoly </a:t>
            </a:r>
            <a:r>
              <a:rPr lang="en-US" dirty="0" err="1" smtClean="0"/>
              <a:t>Ronzhin,March</a:t>
            </a:r>
            <a:r>
              <a:rPr lang="en-US" dirty="0" smtClean="0"/>
              <a:t> 25, 2014, </a:t>
            </a:r>
            <a:r>
              <a:rPr lang="en-US" dirty="0" err="1" smtClean="0"/>
              <a:t>Fermilab</a:t>
            </a:r>
            <a:r>
              <a:rPr lang="en-US" dirty="0" smtClean="0"/>
              <a:t>, RTS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890837"/>
            <a:ext cx="3167156" cy="31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837"/>
            <a:ext cx="2911394"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90837"/>
            <a:ext cx="26289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34200" y="2521505"/>
            <a:ext cx="1219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irradiation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314167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8574"/>
            <a:ext cx="8229600" cy="428625"/>
          </a:xfrm>
        </p:spPr>
        <p:txBody>
          <a:bodyPr/>
          <a:lstStyle/>
          <a:p>
            <a:r>
              <a:rPr lang="en-US" sz="3200" dirty="0" smtClean="0">
                <a:latin typeface="Times New Roman" pitchFamily="18" charset="0"/>
                <a:cs typeface="Times New Roman" pitchFamily="18" charset="0"/>
              </a:rPr>
              <a:t>Readout: Strip Line or Pixels</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9144000" cy="5029200"/>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2766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09600"/>
            <a:ext cx="37550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609600"/>
            <a:ext cx="44481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4" y="4372866"/>
            <a:ext cx="42195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 y="5582541"/>
            <a:ext cx="4724398" cy="923330"/>
          </a:xfrm>
          <a:prstGeom prst="rect">
            <a:avLst/>
          </a:prstGeom>
          <a:noFill/>
        </p:spPr>
        <p:txBody>
          <a:bodyPr wrap="square" rtlCol="0">
            <a:spAutoFit/>
          </a:bodyPr>
          <a:lstStyle/>
          <a:p>
            <a:r>
              <a:rPr lang="en-US" dirty="0" smtClean="0">
                <a:latin typeface="Times New Roman" pitchFamily="18" charset="0"/>
                <a:cs typeface="Times New Roman" pitchFamily="18" charset="0"/>
              </a:rPr>
              <a:t>We produced few type of SL with propagation speed ~0.4-0.6c. Timing To = (T1 +T2)/2. Position along the line,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X = (T1 – T2)/(T1 + T2).</a:t>
            </a:r>
            <a:endParaRPr lang="en-US" dirty="0">
              <a:latin typeface="Times New Roman" pitchFamily="18" charset="0"/>
              <a:cs typeface="Times New Roman" pitchFamily="18" charset="0"/>
            </a:endParaRPr>
          </a:p>
        </p:txBody>
      </p:sp>
      <p:sp>
        <p:nvSpPr>
          <p:cNvPr id="7" name="TextBox 6"/>
          <p:cNvSpPr txBox="1"/>
          <p:nvPr/>
        </p:nvSpPr>
        <p:spPr>
          <a:xfrm>
            <a:off x="4867275" y="4751545"/>
            <a:ext cx="4267200" cy="1754326"/>
          </a:xfrm>
          <a:prstGeom prst="rect">
            <a:avLst/>
          </a:prstGeom>
          <a:noFill/>
        </p:spPr>
        <p:txBody>
          <a:bodyPr wrap="square" rtlCol="0">
            <a:spAutoFit/>
          </a:bodyPr>
          <a:lstStyle/>
          <a:p>
            <a:r>
              <a:rPr lang="en-US" dirty="0" smtClean="0">
                <a:latin typeface="Times New Roman" pitchFamily="18" charset="0"/>
                <a:cs typeface="Times New Roman" pitchFamily="18" charset="0"/>
              </a:rPr>
              <a:t>SL allows less readout channels, 64 instead 1024 in the case. The SL bandwidth is up to few GHz, SL can be serialized. Position X resolution along the line is ~ 1 mm, depends on pixel size. Y position determines by </a:t>
            </a:r>
            <a:r>
              <a:rPr lang="en-US" dirty="0">
                <a:latin typeface="Times New Roman" pitchFamily="18" charset="0"/>
                <a:cs typeface="Times New Roman" pitchFamily="18" charset="0"/>
              </a:rPr>
              <a:t>line number. </a:t>
            </a:r>
            <a:r>
              <a:rPr lang="en-US" dirty="0" smtClean="0">
                <a:latin typeface="Times New Roman" pitchFamily="18" charset="0"/>
                <a:cs typeface="Times New Roman" pitchFamily="18" charset="0"/>
              </a:rPr>
              <a:t>Time resolution of SL is ~ few ps.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2995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11162"/>
          </a:xfrm>
        </p:spPr>
        <p:txBody>
          <a:bodyPr/>
          <a:lstStyle/>
          <a:p>
            <a:r>
              <a:rPr lang="en-US" sz="3200" dirty="0" smtClean="0">
                <a:latin typeface="Times New Roman" pitchFamily="18" charset="0"/>
                <a:cs typeface="Times New Roman" pitchFamily="18" charset="0"/>
              </a:rPr>
              <a:t>Argonne MCPs, strip line readout, PSEC-4</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readout</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526340"/>
            <a:ext cx="8305800" cy="5599823"/>
          </a:xfrm>
        </p:spPr>
        <p:txBody>
          <a:bodyPr/>
          <a:lstStyle/>
          <a:p>
            <a:pPr marL="0" indent="0">
              <a:buNone/>
            </a:pPr>
            <a:endParaRPr lang="en-US"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3124200" cy="228600"/>
          </a:xfrm>
        </p:spPr>
        <p:txBody>
          <a:bodyPr/>
          <a:lstStyle/>
          <a:p>
            <a:r>
              <a:rPr lang="en-US" dirty="0"/>
              <a:t>Anatoly </a:t>
            </a:r>
            <a:r>
              <a:rPr lang="en-US" dirty="0" err="1"/>
              <a:t>Ronzhin</a:t>
            </a:r>
            <a:r>
              <a:rPr lang="en-US" dirty="0"/>
              <a:t>, </a:t>
            </a:r>
            <a:r>
              <a:rPr lang="en-US" dirty="0" smtClean="0"/>
              <a:t>March 25, 2014, </a:t>
            </a:r>
            <a:r>
              <a:rPr lang="en-US" dirty="0" err="1" smtClean="0"/>
              <a:t>Fermilab</a:t>
            </a:r>
            <a:r>
              <a:rPr lang="en-US" dirty="0" smtClean="0"/>
              <a:t>, RTS </a:t>
            </a:r>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320" y="412040"/>
            <a:ext cx="3303680" cy="299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Erico_2012_03_01_8inchmcp_event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190885"/>
            <a:ext cx="4635500" cy="35147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1" y="3248228"/>
            <a:ext cx="4114799" cy="320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492" y="412041"/>
            <a:ext cx="3695700" cy="233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19110"/>
            <a:ext cx="1750154"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3010" y="2743200"/>
            <a:ext cx="3558309" cy="369332"/>
          </a:xfrm>
          <a:prstGeom prst="rect">
            <a:avLst/>
          </a:prstGeom>
          <a:noFill/>
        </p:spPr>
        <p:txBody>
          <a:bodyPr wrap="square" rtlCol="0">
            <a:spAutoFit/>
          </a:bodyPr>
          <a:lstStyle/>
          <a:p>
            <a:r>
              <a:rPr lang="en-US" dirty="0" smtClean="0">
                <a:latin typeface="Times New Roman" pitchFamily="18" charset="0"/>
                <a:cs typeface="Times New Roman" pitchFamily="18" charset="0"/>
              </a:rPr>
              <a:t>Strip Line and strip number readout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59771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381000"/>
          </a:xfrm>
        </p:spPr>
        <p:txBody>
          <a:bodyPr/>
          <a:lstStyle/>
          <a:p>
            <a:r>
              <a:rPr lang="en-US" sz="3200" dirty="0" smtClean="0">
                <a:solidFill>
                  <a:schemeClr val="tx1"/>
                </a:solidFill>
                <a:latin typeface="Times New Roman" pitchFamily="18" charset="0"/>
                <a:cs typeface="Times New Roman" pitchFamily="18" charset="0"/>
              </a:rPr>
              <a:t>Our goal</a:t>
            </a:r>
            <a:endParaRPr lang="en-US" sz="32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76200" y="914400"/>
            <a:ext cx="9134475" cy="5257800"/>
          </a:xfrm>
        </p:spPr>
        <p:txBody>
          <a:bodyPr/>
          <a:lstStyle/>
          <a:p>
            <a:pPr marL="0" indent="0">
              <a:buNone/>
            </a:pP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One </a:t>
            </a:r>
            <a:r>
              <a:rPr lang="en-US" sz="2400" dirty="0">
                <a:latin typeface="Times New Roman" pitchFamily="18" charset="0"/>
                <a:cs typeface="Times New Roman" pitchFamily="18" charset="0"/>
              </a:rPr>
              <a:t>of possibility to make </a:t>
            </a:r>
            <a:r>
              <a:rPr lang="en-US" sz="2400" dirty="0">
                <a:solidFill>
                  <a:srgbClr val="FF0000"/>
                </a:solidFill>
                <a:latin typeface="Times New Roman" pitchFamily="18" charset="0"/>
                <a:cs typeface="Times New Roman" pitchFamily="18" charset="0"/>
              </a:rPr>
              <a:t>fast and radiation resistant</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shower </a:t>
            </a:r>
            <a:r>
              <a:rPr lang="en-US" sz="2400" dirty="0" smtClean="0">
                <a:solidFill>
                  <a:srgbClr val="FF0000"/>
                </a:solidFill>
                <a:latin typeface="Times New Roman" pitchFamily="18" charset="0"/>
                <a:cs typeface="Times New Roman" pitchFamily="18" charset="0"/>
              </a:rPr>
              <a:t>    maximum </a:t>
            </a:r>
            <a:r>
              <a:rPr lang="en-US" sz="2400" dirty="0">
                <a:solidFill>
                  <a:srgbClr val="FF0000"/>
                </a:solidFill>
                <a:latin typeface="Times New Roman" pitchFamily="18" charset="0"/>
                <a:cs typeface="Times New Roman" pitchFamily="18" charset="0"/>
              </a:rPr>
              <a:t>(SM) </a:t>
            </a:r>
            <a:r>
              <a:rPr lang="en-US" sz="2400" dirty="0" smtClean="0">
                <a:latin typeface="Times New Roman" pitchFamily="18" charset="0"/>
                <a:cs typeface="Times New Roman" pitchFamily="18" charset="0"/>
              </a:rPr>
              <a:t>detector (or calorimeter) </a:t>
            </a:r>
            <a:r>
              <a:rPr lang="en-US" sz="2400" dirty="0">
                <a:latin typeface="Times New Roman" pitchFamily="18" charset="0"/>
                <a:cs typeface="Times New Roman" pitchFamily="18" charset="0"/>
              </a:rPr>
              <a:t>is to use secondary emitter as an active element. </a:t>
            </a:r>
            <a:r>
              <a:rPr lang="en-US" sz="2400" dirty="0" smtClean="0">
                <a:latin typeface="Times New Roman" pitchFamily="18" charset="0"/>
                <a:cs typeface="Times New Roman" pitchFamily="18" charset="0"/>
              </a:rPr>
              <a:t>We proposed </a:t>
            </a:r>
            <a:r>
              <a:rPr lang="en-US" sz="2400" dirty="0">
                <a:latin typeface="Times New Roman" pitchFamily="18" charset="0"/>
                <a:cs typeface="Times New Roman" pitchFamily="18" charset="0"/>
              </a:rPr>
              <a:t>to use secondary emitter materials </a:t>
            </a:r>
            <a:r>
              <a:rPr lang="en-US" sz="2400" dirty="0" smtClean="0">
                <a:latin typeface="Times New Roman" pitchFamily="18" charset="0"/>
                <a:cs typeface="Times New Roman" pitchFamily="18" charset="0"/>
              </a:rPr>
              <a:t>(micro channel plates, MCPs) as </a:t>
            </a:r>
            <a:r>
              <a:rPr lang="en-US" sz="2400" dirty="0">
                <a:latin typeface="Times New Roman" pitchFamily="18" charset="0"/>
                <a:cs typeface="Times New Roman" pitchFamily="18" charset="0"/>
              </a:rPr>
              <a:t>an active element in sandwich type </a:t>
            </a:r>
            <a:r>
              <a:rPr lang="en-US" sz="2400" dirty="0" smtClean="0">
                <a:latin typeface="Times New Roman" pitchFamily="18" charset="0"/>
                <a:cs typeface="Times New Roman" pitchFamily="18" charset="0"/>
              </a:rPr>
              <a:t>calorimeter. This work initiated another type </a:t>
            </a:r>
            <a:r>
              <a:rPr lang="en-US" sz="2400" dirty="0" smtClean="0">
                <a:solidFill>
                  <a:srgbClr val="FF0000"/>
                </a:solidFill>
                <a:latin typeface="Times New Roman" pitchFamily="18" charset="0"/>
                <a:cs typeface="Times New Roman" pitchFamily="18" charset="0"/>
              </a:rPr>
              <a:t>research based on PMT dynode system as secondary emitter.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main limits to introduce the technique into practice was </a:t>
            </a:r>
            <a:r>
              <a:rPr lang="en-US" sz="2400" dirty="0">
                <a:solidFill>
                  <a:srgbClr val="FF0000"/>
                </a:solidFill>
                <a:latin typeface="Times New Roman" pitchFamily="18" charset="0"/>
                <a:cs typeface="Times New Roman" pitchFamily="18" charset="0"/>
              </a:rPr>
              <a:t>high cost </a:t>
            </a:r>
            <a:r>
              <a:rPr lang="en-US" sz="2400" dirty="0">
                <a:latin typeface="Times New Roman" pitchFamily="18" charset="0"/>
                <a:cs typeface="Times New Roman" pitchFamily="18" charset="0"/>
              </a:rPr>
              <a:t>of </a:t>
            </a:r>
            <a:r>
              <a:rPr lang="en-US" sz="2400" dirty="0" smtClean="0">
                <a:latin typeface="Times New Roman" pitchFamily="18" charset="0"/>
                <a:cs typeface="Times New Roman" pitchFamily="18" charset="0"/>
              </a:rPr>
              <a:t>MCPs. </a:t>
            </a:r>
            <a:r>
              <a:rPr lang="en-US" sz="2400" dirty="0">
                <a:latin typeface="Times New Roman" pitchFamily="18" charset="0"/>
                <a:cs typeface="Times New Roman" pitchFamily="18" charset="0"/>
              </a:rPr>
              <a:t>Now the </a:t>
            </a:r>
            <a:r>
              <a:rPr lang="en-US" sz="2400" dirty="0">
                <a:solidFill>
                  <a:srgbClr val="FF0000"/>
                </a:solidFill>
                <a:latin typeface="Times New Roman" pitchFamily="18" charset="0"/>
                <a:cs typeface="Times New Roman" pitchFamily="18" charset="0"/>
              </a:rPr>
              <a:t>cost</a:t>
            </a:r>
            <a:r>
              <a:rPr lang="en-US" sz="2400" dirty="0">
                <a:latin typeface="Times New Roman" pitchFamily="18" charset="0"/>
                <a:cs typeface="Times New Roman" pitchFamily="18" charset="0"/>
              </a:rPr>
              <a:t> can go significantly </a:t>
            </a:r>
            <a:r>
              <a:rPr lang="en-US" sz="2400" dirty="0">
                <a:solidFill>
                  <a:srgbClr val="FF0000"/>
                </a:solidFill>
                <a:latin typeface="Times New Roman" pitchFamily="18" charset="0"/>
                <a:cs typeface="Times New Roman" pitchFamily="18" charset="0"/>
              </a:rPr>
              <a:t>down </a:t>
            </a:r>
            <a:r>
              <a:rPr lang="en-US" sz="2400" dirty="0">
                <a:latin typeface="Times New Roman" pitchFamily="18" charset="0"/>
                <a:cs typeface="Times New Roman" pitchFamily="18" charset="0"/>
              </a:rPr>
              <a:t>due to the </a:t>
            </a:r>
            <a:r>
              <a:rPr lang="en-US" sz="2400" dirty="0" smtClean="0">
                <a:latin typeface="Times New Roman" pitchFamily="18" charset="0"/>
                <a:cs typeface="Times New Roman" pitchFamily="18" charset="0"/>
              </a:rPr>
              <a:t>Large Area Picosecond </a:t>
            </a:r>
            <a:r>
              <a:rPr lang="en-US" sz="2400" dirty="0" err="1" smtClean="0">
                <a:latin typeface="Times New Roman" pitchFamily="18" charset="0"/>
                <a:cs typeface="Times New Roman" pitchFamily="18" charset="0"/>
              </a:rPr>
              <a:t>Photodetector</a:t>
            </a: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LAPPD) </a:t>
            </a:r>
            <a:r>
              <a:rPr lang="en-US" sz="2400" dirty="0" smtClean="0">
                <a:latin typeface="Times New Roman" pitchFamily="18" charset="0"/>
                <a:cs typeface="Times New Roman" pitchFamily="18" charset="0"/>
              </a:rPr>
              <a:t>progress.</a:t>
            </a:r>
            <a:r>
              <a:rPr lang="en-US" sz="2400" dirty="0" smtClean="0">
                <a:solidFill>
                  <a:srgbClr val="FF0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 We </a:t>
            </a:r>
            <a:r>
              <a:rPr lang="en-US" sz="2400" dirty="0">
                <a:latin typeface="Times New Roman" pitchFamily="18" charset="0"/>
                <a:cs typeface="Times New Roman" pitchFamily="18" charset="0"/>
              </a:rPr>
              <a:t>present below test beam results, obtained with different type of the detectors based on </a:t>
            </a:r>
            <a:r>
              <a:rPr lang="en-US" sz="2400" dirty="0" smtClean="0">
                <a:latin typeface="Times New Roman" pitchFamily="18" charset="0"/>
                <a:cs typeface="Times New Roman" pitchFamily="18" charset="0"/>
              </a:rPr>
              <a:t>the MCP-PMT. </a:t>
            </a:r>
            <a:r>
              <a:rPr lang="en-US" sz="2400" dirty="0">
                <a:latin typeface="Times New Roman" pitchFamily="18" charset="0"/>
                <a:cs typeface="Times New Roman" pitchFamily="18" charset="0"/>
              </a:rPr>
              <a:t>The time resolution obtained for this new type of detector is at the level of 20-30 ps. The work could be considered as first step in building new type of calorimeter based on the same principle.</a:t>
            </a:r>
          </a:p>
        </p:txBody>
      </p:sp>
      <p:sp>
        <p:nvSpPr>
          <p:cNvPr id="4" name="Date Placeholder 3"/>
          <p:cNvSpPr>
            <a:spLocks noGrp="1"/>
          </p:cNvSpPr>
          <p:nvPr>
            <p:ph type="dt" sz="half" idx="10"/>
          </p:nvPr>
        </p:nvSpPr>
        <p:spPr>
          <a:xfrm>
            <a:off x="0" y="6629400"/>
            <a:ext cx="3048000" cy="228600"/>
          </a:xfrm>
        </p:spPr>
        <p:txBody>
          <a:bodyPr/>
          <a:lstStyle/>
          <a:p>
            <a:pPr>
              <a:defRPr/>
            </a:pPr>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Tree>
    <p:extLst>
      <p:ext uri="{BB962C8B-B14F-4D97-AF65-F5344CB8AC3E}">
        <p14:creationId xmlns:p14="http://schemas.microsoft.com/office/powerpoint/2010/main" val="469361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a:xfrm>
            <a:off x="0" y="6629400"/>
            <a:ext cx="31242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531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447675"/>
          </a:xfrm>
        </p:spPr>
        <p:txBody>
          <a:bodyPr/>
          <a:lstStyle/>
          <a:p>
            <a:r>
              <a:rPr lang="en-US" sz="3600" dirty="0" smtClean="0">
                <a:latin typeface="Times New Roman" pitchFamily="18" charset="0"/>
                <a:cs typeface="Times New Roman" pitchFamily="18" charset="0"/>
              </a:rPr>
              <a:t>Summary</a:t>
            </a:r>
            <a:endParaRPr lang="en-US" sz="36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2971800" cy="228600"/>
          </a:xfrm>
        </p:spPr>
        <p:txBody>
          <a:bodyPr/>
          <a:lstStyle/>
          <a:p>
            <a:r>
              <a:rPr lang="en-US" dirty="0" smtClean="0">
                <a:solidFill>
                  <a:srgbClr val="000000"/>
                </a:solidFill>
              </a:rPr>
              <a:t>Anatoly </a:t>
            </a:r>
            <a:r>
              <a:rPr lang="en-US" dirty="0" err="1" smtClean="0">
                <a:solidFill>
                  <a:srgbClr val="000000"/>
                </a:solidFill>
              </a:rPr>
              <a:t>Ronzhin</a:t>
            </a:r>
            <a:r>
              <a:rPr lang="en-US" dirty="0" smtClean="0">
                <a:solidFill>
                  <a:srgbClr val="000000"/>
                </a:solidFill>
              </a:rPr>
              <a:t>, March 25, 2014, </a:t>
            </a:r>
            <a:r>
              <a:rPr lang="en-US" dirty="0" err="1" smtClean="0">
                <a:solidFill>
                  <a:srgbClr val="000000"/>
                </a:solidFill>
              </a:rPr>
              <a:t>Fermilab</a:t>
            </a:r>
            <a:r>
              <a:rPr lang="en-US" dirty="0" smtClean="0">
                <a:solidFill>
                  <a:srgbClr val="000000"/>
                </a:solidFill>
              </a:rPr>
              <a:t>, RTS</a:t>
            </a:r>
            <a:endParaRPr lang="en-US" dirty="0">
              <a:solidFill>
                <a:srgbClr val="000000"/>
              </a:solidFill>
            </a:endParaRPr>
          </a:p>
        </p:txBody>
      </p:sp>
      <p:sp>
        <p:nvSpPr>
          <p:cNvPr id="3" name="TextBox 2"/>
          <p:cNvSpPr txBox="1"/>
          <p:nvPr/>
        </p:nvSpPr>
        <p:spPr>
          <a:xfrm>
            <a:off x="0" y="3505200"/>
            <a:ext cx="9144000" cy="1477328"/>
          </a:xfrm>
          <a:prstGeom prst="rect">
            <a:avLst/>
          </a:prstGeom>
          <a:noFill/>
        </p:spPr>
        <p:txBody>
          <a:bodyPr wrap="square" rtlCol="0">
            <a:spAutoFit/>
          </a:bodyPr>
          <a:lstStyle/>
          <a:p>
            <a:r>
              <a:rPr lang="en-US" sz="1400" dirty="0" smtClean="0">
                <a:solidFill>
                  <a:srgbClr val="FF0000"/>
                </a:solidFill>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Our invented</a:t>
            </a:r>
            <a:r>
              <a:rPr lang="en-US" dirty="0" smtClean="0">
                <a:latin typeface="Times New Roman" pitchFamily="18" charset="0"/>
                <a:cs typeface="Times New Roman" pitchFamily="18" charset="0"/>
              </a:rPr>
              <a:t> method to make </a:t>
            </a:r>
            <a:r>
              <a:rPr lang="en-US" dirty="0" smtClean="0">
                <a:solidFill>
                  <a:srgbClr val="FF0000"/>
                </a:solidFill>
                <a:latin typeface="Times New Roman" pitchFamily="18" charset="0"/>
                <a:cs typeface="Times New Roman" pitchFamily="18" charset="0"/>
              </a:rPr>
              <a:t>tile - fiber calorimeter (</a:t>
            </a:r>
            <a:r>
              <a:rPr lang="en-US" dirty="0" smtClean="0">
                <a:latin typeface="Times New Roman" pitchFamily="18" charset="0"/>
                <a:cs typeface="Times New Roman" pitchFamily="18" charset="0"/>
              </a:rPr>
              <a:t>“Optical fiber readout for scintillator calorimeters”; V.I. </a:t>
            </a:r>
            <a:r>
              <a:rPr lang="en-US" dirty="0" err="1" smtClean="0">
                <a:latin typeface="Times New Roman" pitchFamily="18" charset="0"/>
                <a:cs typeface="Times New Roman" pitchFamily="18" charset="0"/>
              </a:rPr>
              <a:t>Kryshkin</a:t>
            </a:r>
            <a:r>
              <a:rPr lang="en-US" dirty="0" smtClean="0">
                <a:latin typeface="Times New Roman" pitchFamily="18" charset="0"/>
                <a:cs typeface="Times New Roman" pitchFamily="18" charset="0"/>
              </a:rPr>
              <a:t>, A.I</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Ronzhin</a:t>
            </a:r>
            <a:r>
              <a:rPr lang="en-US" dirty="0" smtClean="0">
                <a:latin typeface="Times New Roman" pitchFamily="18" charset="0"/>
                <a:cs typeface="Times New Roman" pitchFamily="18" charset="0"/>
              </a:rPr>
              <a:t>, NIM A247 </a:t>
            </a:r>
            <a:r>
              <a:rPr lang="en-US" dirty="0">
                <a:latin typeface="Times New Roman" pitchFamily="18" charset="0"/>
                <a:cs typeface="Times New Roman" pitchFamily="18" charset="0"/>
              </a:rPr>
              <a:t>(1986) </a:t>
            </a:r>
            <a:r>
              <a:rPr lang="en-US" dirty="0" smtClean="0">
                <a:latin typeface="Times New Roman" pitchFamily="18" charset="0"/>
                <a:cs typeface="Times New Roman" pitchFamily="18" charset="0"/>
              </a:rPr>
              <a:t>583-585) - used in the lot of experiments – CMS, CDF before, and much more now… We hope  that our proposal to use </a:t>
            </a:r>
            <a:r>
              <a:rPr lang="en-US" dirty="0" smtClean="0">
                <a:solidFill>
                  <a:srgbClr val="FF0000"/>
                </a:solidFill>
                <a:latin typeface="Times New Roman" pitchFamily="18" charset="0"/>
                <a:cs typeface="Times New Roman" pitchFamily="18" charset="0"/>
              </a:rPr>
              <a:t>secondary emitters  </a:t>
            </a:r>
            <a:r>
              <a:rPr lang="en-US" dirty="0" smtClean="0">
                <a:latin typeface="Times New Roman" pitchFamily="18" charset="0"/>
                <a:cs typeface="Times New Roman" pitchFamily="18" charset="0"/>
              </a:rPr>
              <a:t>as active elements </a:t>
            </a:r>
            <a:r>
              <a:rPr lang="en-US" dirty="0">
                <a:latin typeface="Times New Roman" pitchFamily="18" charset="0"/>
                <a:cs typeface="Times New Roman" pitchFamily="18" charset="0"/>
              </a:rPr>
              <a:t>in </a:t>
            </a:r>
            <a:r>
              <a:rPr lang="en-US" dirty="0">
                <a:solidFill>
                  <a:srgbClr val="FF0000"/>
                </a:solidFill>
                <a:latin typeface="Times New Roman" pitchFamily="18" charset="0"/>
                <a:cs typeface="Times New Roman" pitchFamily="18" charset="0"/>
              </a:rPr>
              <a:t>shower maximum </a:t>
            </a:r>
            <a:r>
              <a:rPr lang="en-US" dirty="0" smtClean="0">
                <a:latin typeface="Times New Roman" pitchFamily="18" charset="0"/>
                <a:cs typeface="Times New Roman" pitchFamily="18" charset="0"/>
              </a:rPr>
              <a:t>detectors  (as well </a:t>
            </a:r>
            <a:r>
              <a:rPr lang="en-US" dirty="0" smtClean="0">
                <a:solidFill>
                  <a:srgbClr val="FF0000"/>
                </a:solidFill>
                <a:latin typeface="Times New Roman" pitchFamily="18" charset="0"/>
                <a:cs typeface="Times New Roman" pitchFamily="18" charset="0"/>
              </a:rPr>
              <a:t>as in calorimeters</a:t>
            </a:r>
            <a:r>
              <a:rPr lang="en-US" dirty="0" smtClean="0">
                <a:latin typeface="Times New Roman" pitchFamily="18" charset="0"/>
                <a:cs typeface="Times New Roman" pitchFamily="18" charset="0"/>
              </a:rPr>
              <a:t>) also can find a lot of applications</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
        <p:nvSpPr>
          <p:cNvPr id="6" name="Content Placeholder 5"/>
          <p:cNvSpPr>
            <a:spLocks noGrp="1"/>
          </p:cNvSpPr>
          <p:nvPr>
            <p:ph idx="1"/>
          </p:nvPr>
        </p:nvSpPr>
        <p:spPr>
          <a:xfrm>
            <a:off x="0" y="609600"/>
            <a:ext cx="9067800" cy="2819400"/>
          </a:xfrm>
        </p:spPr>
        <p:txBody>
          <a:bodyPr/>
          <a:lstStyle/>
          <a:p>
            <a:pPr marL="0" indent="0">
              <a:buNone/>
            </a:pPr>
            <a:r>
              <a:rPr lang="en-US" sz="16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We </a:t>
            </a:r>
            <a:r>
              <a:rPr lang="en-US" sz="1800" dirty="0">
                <a:latin typeface="Times New Roman" pitchFamily="18" charset="0"/>
                <a:cs typeface="Times New Roman" pitchFamily="18" charset="0"/>
              </a:rPr>
              <a:t>made measurements with different types of MCP PMT as shower maximum detector. The measurements were performed at the </a:t>
            </a:r>
            <a:r>
              <a:rPr lang="en-US" sz="1800" dirty="0" err="1">
                <a:latin typeface="Times New Roman" pitchFamily="18" charset="0"/>
                <a:cs typeface="Times New Roman" pitchFamily="18" charset="0"/>
              </a:rPr>
              <a:t>Fermilab</a:t>
            </a:r>
            <a:r>
              <a:rPr lang="en-US" sz="1800" dirty="0">
                <a:latin typeface="Times New Roman" pitchFamily="18" charset="0"/>
                <a:cs typeface="Times New Roman" pitchFamily="18" charset="0"/>
              </a:rPr>
              <a:t> Test Beam Facility with 120 </a:t>
            </a:r>
            <a:r>
              <a:rPr lang="en-US" sz="1800" dirty="0" err="1">
                <a:latin typeface="Times New Roman" pitchFamily="18" charset="0"/>
                <a:cs typeface="Times New Roman" pitchFamily="18" charset="0"/>
              </a:rPr>
              <a:t>GeV</a:t>
            </a:r>
            <a:r>
              <a:rPr lang="en-US" sz="1800" dirty="0">
                <a:latin typeface="Times New Roman" pitchFamily="18" charset="0"/>
                <a:cs typeface="Times New Roman" pitchFamily="18" charset="0"/>
              </a:rPr>
              <a:t>/c primary proton beam and 12 </a:t>
            </a:r>
            <a:r>
              <a:rPr lang="en-US" sz="1800" dirty="0" err="1">
                <a:latin typeface="Times New Roman" pitchFamily="18" charset="0"/>
                <a:cs typeface="Times New Roman" pitchFamily="18" charset="0"/>
              </a:rPr>
              <a:t>GeV</a:t>
            </a:r>
            <a:r>
              <a:rPr lang="en-US" sz="1800" dirty="0">
                <a:latin typeface="Times New Roman" pitchFamily="18" charset="0"/>
                <a:cs typeface="Times New Roman" pitchFamily="18" charset="0"/>
              </a:rPr>
              <a:t>/c and 32 </a:t>
            </a:r>
            <a:r>
              <a:rPr lang="en-US" sz="1800" dirty="0" err="1">
                <a:latin typeface="Times New Roman" pitchFamily="18" charset="0"/>
                <a:cs typeface="Times New Roman" pitchFamily="18" charset="0"/>
              </a:rPr>
              <a:t>GeV</a:t>
            </a:r>
            <a:r>
              <a:rPr lang="en-US" sz="1800" dirty="0">
                <a:latin typeface="Times New Roman" pitchFamily="18" charset="0"/>
                <a:cs typeface="Times New Roman" pitchFamily="18" charset="0"/>
              </a:rPr>
              <a:t>/c secondary beams. We obtained time resolution for the SM detector based on </a:t>
            </a:r>
            <a:r>
              <a:rPr lang="en-US" sz="1800" dirty="0" err="1">
                <a:latin typeface="Times New Roman" pitchFamily="18" charset="0"/>
                <a:cs typeface="Times New Roman" pitchFamily="18" charset="0"/>
              </a:rPr>
              <a:t>Photek</a:t>
            </a:r>
            <a:r>
              <a:rPr lang="en-US" sz="1800" dirty="0">
                <a:latin typeface="Times New Roman" pitchFamily="18" charset="0"/>
                <a:cs typeface="Times New Roman" pitchFamily="18" charset="0"/>
              </a:rPr>
              <a:t> 240 at the level of 20 – 30 ps. The SM detector, based on the </a:t>
            </a:r>
            <a:r>
              <a:rPr lang="en-US" sz="1800" dirty="0" err="1">
                <a:latin typeface="Times New Roman" pitchFamily="18" charset="0"/>
                <a:cs typeface="Times New Roman" pitchFamily="18" charset="0"/>
              </a:rPr>
              <a:t>Photonis</a:t>
            </a:r>
            <a:r>
              <a:rPr lang="en-US" sz="1800" dirty="0">
                <a:latin typeface="Times New Roman" pitchFamily="18" charset="0"/>
                <a:cs typeface="Times New Roman" pitchFamily="18" charset="0"/>
              </a:rPr>
              <a:t> MCP-PMT, also achieves a very good TR, ~35 ps. We feel that this level of performance, even with a large MCP pore size (diameter ~25 </a:t>
            </a:r>
            <a:r>
              <a:rPr lang="en-US" sz="1800" dirty="0" err="1">
                <a:latin typeface="Times New Roman" pitchFamily="18" charset="0"/>
                <a:cs typeface="Times New Roman" pitchFamily="18" charset="0"/>
              </a:rPr>
              <a:t>μm</a:t>
            </a:r>
            <a:r>
              <a:rPr lang="en-US" sz="1800" dirty="0">
                <a:latin typeface="Times New Roman" pitchFamily="18" charset="0"/>
                <a:cs typeface="Times New Roman" pitchFamily="18" charset="0"/>
              </a:rPr>
              <a:t>), enables the development of SM detectors for collider experiments at a potentially much reduced cost. The success of the LAPPD </a:t>
            </a:r>
            <a:r>
              <a:rPr lang="en-US" sz="1800" dirty="0" smtClean="0">
                <a:latin typeface="Times New Roman" pitchFamily="18" charset="0"/>
                <a:cs typeface="Times New Roman" pitchFamily="18" charset="0"/>
              </a:rPr>
              <a:t>project </a:t>
            </a:r>
            <a:r>
              <a:rPr lang="en-US" sz="1800" dirty="0">
                <a:latin typeface="Times New Roman" pitchFamily="18" charset="0"/>
                <a:cs typeface="Times New Roman" pitchFamily="18" charset="0"/>
              </a:rPr>
              <a:t>in developing affordable MCP’s is encouraging in this respect. More savings are possible if it can be shown that bare MCP’s without an associated photocathode, can give similar timing performance. We plan </a:t>
            </a:r>
            <a:r>
              <a:rPr lang="en-US" sz="1800" dirty="0" smtClean="0">
                <a:latin typeface="Times New Roman" pitchFamily="18" charset="0"/>
                <a:cs typeface="Times New Roman" pitchFamily="18" charset="0"/>
              </a:rPr>
              <a:t>on performing </a:t>
            </a:r>
            <a:r>
              <a:rPr lang="en-US" sz="1800" dirty="0">
                <a:latin typeface="Times New Roman" pitchFamily="18" charset="0"/>
                <a:cs typeface="Times New Roman" pitchFamily="18" charset="0"/>
              </a:rPr>
              <a:t>a future beam </a:t>
            </a:r>
            <a:r>
              <a:rPr lang="en-US" sz="1800" dirty="0" smtClean="0">
                <a:latin typeface="Times New Roman" pitchFamily="18" charset="0"/>
                <a:cs typeface="Times New Roman" pitchFamily="18" charset="0"/>
              </a:rPr>
              <a:t>test to study that.</a:t>
            </a:r>
            <a:endParaRPr lang="en-US" sz="1800" dirty="0">
              <a:latin typeface="Times New Roman" pitchFamily="18" charset="0"/>
              <a:cs typeface="Times New Roman" pitchFamily="18" charset="0"/>
            </a:endParaRPr>
          </a:p>
        </p:txBody>
      </p:sp>
      <p:sp>
        <p:nvSpPr>
          <p:cNvPr id="5" name="TextBox 4"/>
          <p:cNvSpPr txBox="1"/>
          <p:nvPr/>
        </p:nvSpPr>
        <p:spPr>
          <a:xfrm>
            <a:off x="-19050" y="5181600"/>
            <a:ext cx="9163050" cy="1231106"/>
          </a:xfrm>
          <a:prstGeom prst="rect">
            <a:avLst/>
          </a:prstGeom>
          <a:noFill/>
        </p:spPr>
        <p:txBody>
          <a:bodyPr wrap="square" rtlCol="0">
            <a:spAutoFit/>
          </a:bodyPr>
          <a:lstStyle/>
          <a:p>
            <a:r>
              <a:rPr lang="en-US" sz="2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Few team started to study proposed approach: Ionization micro channel plates for fast timing of showers in high rate environments, T. </a:t>
            </a:r>
            <a:r>
              <a:rPr lang="en-US" dirty="0" err="1" smtClean="0">
                <a:latin typeface="Times New Roman" pitchFamily="18" charset="0"/>
                <a:cs typeface="Times New Roman" pitchFamily="18" charset="0"/>
              </a:rPr>
              <a:t>Tabarelli</a:t>
            </a:r>
            <a:r>
              <a:rPr lang="en-US" dirty="0" smtClean="0">
                <a:latin typeface="Times New Roman" pitchFamily="18" charset="0"/>
                <a:cs typeface="Times New Roman" pitchFamily="18" charset="0"/>
              </a:rPr>
              <a:t> de </a:t>
            </a:r>
            <a:r>
              <a:rPr lang="en-US" dirty="0" err="1" smtClean="0">
                <a:latin typeface="Times New Roman" pitchFamily="18" charset="0"/>
                <a:cs typeface="Times New Roman" pitchFamily="18" charset="0"/>
              </a:rPr>
              <a:t>Fatis</a:t>
            </a:r>
            <a:r>
              <a:rPr lang="en-US" dirty="0" smtClean="0">
                <a:latin typeface="Times New Roman" pitchFamily="18" charset="0"/>
                <a:cs typeface="Times New Roman" pitchFamily="18" charset="0"/>
              </a:rPr>
              <a:t> et al, INFN, 10/8/13 report; Forward CMS upgrade calorimeter collaboration, </a:t>
            </a:r>
            <a:r>
              <a:rPr lang="en-US" dirty="0" err="1" smtClean="0">
                <a:latin typeface="Times New Roman" pitchFamily="18" charset="0"/>
                <a:cs typeface="Times New Roman" pitchFamily="18" charset="0"/>
              </a:rPr>
              <a:t>Burak</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Bilki</a:t>
            </a:r>
            <a:r>
              <a:rPr lang="en-US" dirty="0" smtClean="0">
                <a:latin typeface="Times New Roman" pitchFamily="18" charset="0"/>
                <a:cs typeface="Times New Roman" pitchFamily="18" charset="0"/>
              </a:rPr>
              <a:t> et al., FNAL test beam 2014; NICA experiment in JINR…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773290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Acknowledgements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533400" y="1905001"/>
            <a:ext cx="8229600" cy="3200400"/>
          </a:xfrm>
        </p:spPr>
        <p:txBody>
          <a:bodyPr/>
          <a:lstStyle/>
          <a:p>
            <a:pPr marL="0" indent="0">
              <a:buNone/>
            </a:pPr>
            <a:r>
              <a:rPr lang="en-US" sz="4400" dirty="0" smtClean="0">
                <a:latin typeface="Times New Roman" pitchFamily="18" charset="0"/>
                <a:cs typeface="Times New Roman" pitchFamily="18" charset="0"/>
              </a:rPr>
              <a:t>Thanks to Aria </a:t>
            </a:r>
            <a:r>
              <a:rPr lang="en-US" sz="4400" dirty="0" err="1" smtClean="0">
                <a:latin typeface="Times New Roman" pitchFamily="18" charset="0"/>
                <a:cs typeface="Times New Roman" pitchFamily="18" charset="0"/>
              </a:rPr>
              <a:t>Soha</a:t>
            </a:r>
            <a:r>
              <a:rPr lang="en-US" sz="4400" dirty="0" smtClean="0">
                <a:latin typeface="Times New Roman" pitchFamily="18" charset="0"/>
                <a:cs typeface="Times New Roman" pitchFamily="18" charset="0"/>
              </a:rPr>
              <a:t> for test beam support, Mike </a:t>
            </a:r>
            <a:r>
              <a:rPr lang="en-US" sz="4400" dirty="0" err="1" smtClean="0">
                <a:latin typeface="Times New Roman" pitchFamily="18" charset="0"/>
                <a:cs typeface="Times New Roman" pitchFamily="18" charset="0"/>
              </a:rPr>
              <a:t>Albrow</a:t>
            </a:r>
            <a:r>
              <a:rPr lang="en-US" sz="4400" dirty="0" smtClean="0">
                <a:latin typeface="Times New Roman" pitchFamily="18" charset="0"/>
                <a:cs typeface="Times New Roman" pitchFamily="18" charset="0"/>
              </a:rPr>
              <a:t> for sharing beam time, Henry Frisch for useful discussion.</a:t>
            </a:r>
            <a:endParaRPr lang="en-US" sz="44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29718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spTree>
    <p:extLst>
      <p:ext uri="{BB962C8B-B14F-4D97-AF65-F5344CB8AC3E}">
        <p14:creationId xmlns:p14="http://schemas.microsoft.com/office/powerpoint/2010/main" val="4005588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Anatoly Ronzhin, April 12, 2010, Fermilab, AEM</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324975"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690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1726"/>
          </a:xfrm>
        </p:spPr>
        <p:txBody>
          <a:bodyPr/>
          <a:lstStyle/>
          <a:p>
            <a:r>
              <a:rPr lang="en-US" sz="2400" dirty="0" smtClean="0">
                <a:latin typeface="Times New Roman" pitchFamily="18" charset="0"/>
                <a:cs typeface="Times New Roman" pitchFamily="18" charset="0"/>
              </a:rPr>
              <a:t>Proposal of new type calorimeter, </a:t>
            </a:r>
            <a:r>
              <a:rPr lang="en-US" sz="2400" dirty="0">
                <a:latin typeface="Times New Roman" pitchFamily="18" charset="0"/>
                <a:cs typeface="Times New Roman" pitchFamily="18" charset="0"/>
              </a:rPr>
              <a:t>r</a:t>
            </a:r>
            <a:r>
              <a:rPr lang="en-US" sz="2400" dirty="0" smtClean="0">
                <a:latin typeface="Times New Roman" pitchFamily="18" charset="0"/>
                <a:cs typeface="Times New Roman" pitchFamily="18" charset="0"/>
              </a:rPr>
              <a:t>adiation resistant and fast, 1990.</a:t>
            </a:r>
            <a:endParaRPr lang="en-US" sz="24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2983459" cy="228600"/>
          </a:xfrm>
        </p:spPr>
        <p:txBody>
          <a:bodyPr/>
          <a:lstStyle/>
          <a:p>
            <a:r>
              <a:rPr lang="en-US" dirty="0">
                <a:solidFill>
                  <a:srgbClr val="000000"/>
                </a:solidFill>
              </a:rPr>
              <a:t>Anatoly </a:t>
            </a:r>
            <a:r>
              <a:rPr lang="en-US" dirty="0" err="1">
                <a:solidFill>
                  <a:srgbClr val="000000"/>
                </a:solidFill>
              </a:rPr>
              <a:t>Ronzhin</a:t>
            </a:r>
            <a:r>
              <a:rPr lang="en-US" dirty="0">
                <a:solidFill>
                  <a:srgbClr val="000000"/>
                </a:solidFill>
              </a:rPr>
              <a:t>, </a:t>
            </a:r>
            <a:r>
              <a:rPr lang="en-US" dirty="0" smtClean="0">
                <a:solidFill>
                  <a:srgbClr val="000000"/>
                </a:solidFill>
              </a:rPr>
              <a:t>March 25, 2014, </a:t>
            </a:r>
            <a:r>
              <a:rPr lang="en-US" dirty="0" err="1" smtClean="0">
                <a:solidFill>
                  <a:srgbClr val="000000"/>
                </a:solidFill>
              </a:rPr>
              <a:t>Fermilab</a:t>
            </a:r>
            <a:r>
              <a:rPr lang="en-US" dirty="0" smtClean="0">
                <a:solidFill>
                  <a:srgbClr val="000000"/>
                </a:solidFill>
              </a:rPr>
              <a:t>, RTS</a:t>
            </a:r>
            <a:endParaRPr lang="en-US" dirty="0">
              <a:solidFill>
                <a:srgbClr val="000000"/>
              </a:solidFill>
            </a:endParaRPr>
          </a:p>
          <a:p>
            <a:endParaRPr lang="en-US"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3279648" cy="152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57" y="2714629"/>
            <a:ext cx="1902533"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836" y="663470"/>
            <a:ext cx="2200057" cy="21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662" y="2828925"/>
            <a:ext cx="3078403" cy="262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893923"/>
            <a:ext cx="2819400" cy="259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5562600"/>
            <a:ext cx="6691474"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2468" y="663471"/>
            <a:ext cx="3272878" cy="213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2244955"/>
            <a:ext cx="3275076"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Test beam, tungsten absorber thickness changed</a:t>
            </a:r>
            <a:endParaRPr lang="en-US" sz="1200" dirty="0">
              <a:latin typeface="Times New Roman" pitchFamily="18" charset="0"/>
              <a:cs typeface="Times New Roman" pitchFamily="18" charset="0"/>
            </a:endParaRPr>
          </a:p>
        </p:txBody>
      </p:sp>
      <p:sp>
        <p:nvSpPr>
          <p:cNvPr id="7" name="TextBox 6"/>
          <p:cNvSpPr txBox="1"/>
          <p:nvPr/>
        </p:nvSpPr>
        <p:spPr>
          <a:xfrm>
            <a:off x="3921318" y="758721"/>
            <a:ext cx="1524000" cy="646331"/>
          </a:xfrm>
          <a:prstGeom prst="rect">
            <a:avLst/>
          </a:prstGeom>
          <a:noFill/>
        </p:spPr>
        <p:txBody>
          <a:bodyPr wrap="square" rtlCol="0">
            <a:spAutoFit/>
          </a:bodyPr>
          <a:lstStyle/>
          <a:p>
            <a:r>
              <a:rPr lang="en-US" sz="1200" dirty="0" smtClean="0">
                <a:latin typeface="Times New Roman" pitchFamily="18" charset="0"/>
                <a:cs typeface="Times New Roman" pitchFamily="18" charset="0"/>
              </a:rPr>
              <a:t>MCP amplitude in dependence of the tungsten thickness</a:t>
            </a:r>
            <a:endParaRPr lang="en-US" sz="1200" dirty="0">
              <a:latin typeface="Times New Roman" pitchFamily="18" charset="0"/>
              <a:cs typeface="Times New Roman" pitchFamily="18" charset="0"/>
            </a:endParaRPr>
          </a:p>
        </p:txBody>
      </p:sp>
      <p:sp>
        <p:nvSpPr>
          <p:cNvPr id="8" name="TextBox 7"/>
          <p:cNvSpPr txBox="1"/>
          <p:nvPr/>
        </p:nvSpPr>
        <p:spPr>
          <a:xfrm>
            <a:off x="4572000" y="4143374"/>
            <a:ext cx="10668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Pulse height</a:t>
            </a:r>
            <a:endParaRPr lang="en-US" sz="1400" dirty="0">
              <a:latin typeface="Times New Roman" pitchFamily="18" charset="0"/>
              <a:cs typeface="Times New Roman" pitchFamily="18" charset="0"/>
            </a:endParaRPr>
          </a:p>
        </p:txBody>
      </p:sp>
      <p:sp>
        <p:nvSpPr>
          <p:cNvPr id="9" name="TextBox 8"/>
          <p:cNvSpPr txBox="1"/>
          <p:nvPr/>
        </p:nvSpPr>
        <p:spPr>
          <a:xfrm>
            <a:off x="207207" y="3662659"/>
            <a:ext cx="914400"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    MCP schematics</a:t>
            </a:r>
            <a:endParaRPr lang="en-US" sz="1200" dirty="0">
              <a:latin typeface="Times New Roman" pitchFamily="18" charset="0"/>
              <a:cs typeface="Times New Roman" pitchFamily="18" charset="0"/>
            </a:endParaRPr>
          </a:p>
        </p:txBody>
      </p:sp>
      <p:sp>
        <p:nvSpPr>
          <p:cNvPr id="10" name="Rectangle 9"/>
          <p:cNvSpPr/>
          <p:nvPr/>
        </p:nvSpPr>
        <p:spPr>
          <a:xfrm>
            <a:off x="914400" y="6248400"/>
            <a:ext cx="8382000" cy="338554"/>
          </a:xfrm>
          <a:prstGeom prst="rect">
            <a:avLst/>
          </a:prstGeom>
        </p:spPr>
        <p:txBody>
          <a:bodyPr wrap="square">
            <a:spAutoFit/>
          </a:bodyPr>
          <a:lstStyle/>
          <a:p>
            <a:r>
              <a:rPr lang="en-US" sz="1600" dirty="0">
                <a:latin typeface="Times New Roman" pitchFamily="18" charset="0"/>
                <a:cs typeface="Times New Roman" pitchFamily="18" charset="0"/>
              </a:rPr>
              <a:t>Sandwich calorimeter with electron multipliers as an active elements was first proposed. </a:t>
            </a:r>
          </a:p>
        </p:txBody>
      </p:sp>
    </p:spTree>
    <p:extLst>
      <p:ext uri="{BB962C8B-B14F-4D97-AF65-F5344CB8AC3E}">
        <p14:creationId xmlns:p14="http://schemas.microsoft.com/office/powerpoint/2010/main" val="3665018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3200" dirty="0" smtClean="0">
                <a:latin typeface="Times New Roman" pitchFamily="18" charset="0"/>
                <a:cs typeface="Times New Roman" pitchFamily="18" charset="0"/>
              </a:rPr>
              <a:t>LAPPD, Large Area Picosecond </a:t>
            </a:r>
            <a:r>
              <a:rPr lang="en-US" sz="3200" dirty="0" err="1" smtClean="0">
                <a:latin typeface="Times New Roman" pitchFamily="18" charset="0"/>
                <a:cs typeface="Times New Roman" pitchFamily="18" charset="0"/>
              </a:rPr>
              <a:t>Photodetector</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a:xfrm>
            <a:off x="0" y="6623108"/>
            <a:ext cx="2971800" cy="234892"/>
          </a:xfrm>
        </p:spPr>
        <p:txBody>
          <a:bodyPr/>
          <a:lstStyle/>
          <a:p>
            <a:r>
              <a:rPr lang="en-US" dirty="0" smtClean="0"/>
              <a:t>Anatoly </a:t>
            </a:r>
            <a:r>
              <a:rPr lang="en-US" dirty="0" err="1" smtClean="0"/>
              <a:t>Ronzhin</a:t>
            </a:r>
            <a:r>
              <a:rPr lang="en-US" dirty="0" smtClean="0"/>
              <a:t>, March 25, 2010, </a:t>
            </a:r>
            <a:r>
              <a:rPr lang="en-US" dirty="0" err="1" smtClean="0"/>
              <a:t>Fermilab</a:t>
            </a:r>
            <a:r>
              <a:rPr lang="en-US" dirty="0" smtClean="0"/>
              <a:t>, RTS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 y="533399"/>
            <a:ext cx="4661555" cy="608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563251"/>
            <a:ext cx="3657601" cy="616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54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08"/>
            <a:ext cx="9144000" cy="501192"/>
          </a:xfrm>
        </p:spPr>
        <p:txBody>
          <a:bodyPr/>
          <a:lstStyle/>
          <a:p>
            <a:r>
              <a:rPr lang="en-US" sz="2800" dirty="0" smtClean="0">
                <a:latin typeface="Times New Roman" pitchFamily="18" charset="0"/>
                <a:cs typeface="Times New Roman" pitchFamily="18" charset="0"/>
              </a:rPr>
              <a:t>We transferred our PC production technology to Argonne</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t>.</a:t>
            </a:r>
            <a:endParaRPr lang="en-US" dirty="0"/>
          </a:p>
        </p:txBody>
      </p:sp>
      <p:sp>
        <p:nvSpPr>
          <p:cNvPr id="4" name="Date Placeholder 3"/>
          <p:cNvSpPr>
            <a:spLocks noGrp="1"/>
          </p:cNvSpPr>
          <p:nvPr>
            <p:ph type="dt" sz="half" idx="10"/>
          </p:nvPr>
        </p:nvSpPr>
        <p:spPr>
          <a:xfrm>
            <a:off x="0" y="6585044"/>
            <a:ext cx="2971800" cy="272956"/>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49" y="782437"/>
            <a:ext cx="4191000" cy="255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99" y="3505200"/>
            <a:ext cx="4495800" cy="307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838" y="782438"/>
            <a:ext cx="4748982" cy="255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018" y="3395435"/>
            <a:ext cx="4595885" cy="331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435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69"/>
            <a:ext cx="9144000" cy="444631"/>
          </a:xfrm>
        </p:spPr>
        <p:txBody>
          <a:bodyPr/>
          <a:lstStyle/>
          <a:p>
            <a:r>
              <a:rPr lang="en-US" sz="2800" dirty="0" smtClean="0">
                <a:latin typeface="Times New Roman" pitchFamily="18" charset="0"/>
                <a:cs typeface="Times New Roman" pitchFamily="18" charset="0"/>
              </a:rPr>
              <a:t>Joe </a:t>
            </a:r>
            <a:r>
              <a:rPr lang="en-US" sz="2800" dirty="0" err="1" smtClean="0">
                <a:latin typeface="Times New Roman" pitchFamily="18" charset="0"/>
                <a:cs typeface="Times New Roman" pitchFamily="18" charset="0"/>
              </a:rPr>
              <a:t>Gregar</a:t>
            </a:r>
            <a:r>
              <a:rPr lang="en-US" sz="2800" dirty="0" smtClean="0">
                <a:latin typeface="Times New Roman" pitchFamily="18" charset="0"/>
                <a:cs typeface="Times New Roman" pitchFamily="18" charset="0"/>
              </a:rPr>
              <a:t> and Anatoly at Argonne glass shop, making chalice</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t>.</a:t>
            </a:r>
            <a:endParaRPr lang="en-US" dirty="0"/>
          </a:p>
        </p:txBody>
      </p:sp>
      <p:sp>
        <p:nvSpPr>
          <p:cNvPr id="4" name="Date Placeholder 3"/>
          <p:cNvSpPr>
            <a:spLocks noGrp="1"/>
          </p:cNvSpPr>
          <p:nvPr>
            <p:ph type="dt" sz="half" idx="10"/>
          </p:nvPr>
        </p:nvSpPr>
        <p:spPr>
          <a:xfrm>
            <a:off x="0" y="6629400"/>
            <a:ext cx="31242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855482"/>
            <a:ext cx="4797270" cy="540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3581400" cy="542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286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lstStyle/>
          <a:p>
            <a:r>
              <a:rPr lang="en-US" sz="3600" dirty="0" smtClean="0">
                <a:latin typeface="Times New Roman" pitchFamily="18" charset="0"/>
                <a:cs typeface="Times New Roman" pitchFamily="18" charset="0"/>
              </a:rPr>
              <a:t>Chalice structure</a:t>
            </a:r>
            <a:endParaRPr lang="en-US" sz="3600" dirty="0">
              <a:latin typeface="Times New Roman" pitchFamily="18" charset="0"/>
              <a:cs typeface="Times New Roman" pitchFamily="18" charset="0"/>
            </a:endParaRPr>
          </a:p>
        </p:txBody>
      </p:sp>
      <p:sp>
        <p:nvSpPr>
          <p:cNvPr id="4" name="Date Placeholder 3"/>
          <p:cNvSpPr>
            <a:spLocks noGrp="1"/>
          </p:cNvSpPr>
          <p:nvPr>
            <p:ph type="dt" sz="half" idx="10"/>
          </p:nvPr>
        </p:nvSpPr>
        <p:spPr>
          <a:xfrm>
            <a:off x="0" y="6629400"/>
            <a:ext cx="29718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1" y="381000"/>
            <a:ext cx="8382000" cy="625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717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r>
              <a:rPr lang="en-US" sz="3200" dirty="0">
                <a:latin typeface="Times New Roman" pitchFamily="18" charset="0"/>
                <a:cs typeface="Times New Roman" pitchFamily="18" charset="0"/>
              </a:rPr>
              <a:t>The different technology to make </a:t>
            </a:r>
            <a:r>
              <a:rPr lang="en-US" sz="3200" dirty="0" smtClean="0">
                <a:latin typeface="Times New Roman" pitchFamily="18" charset="0"/>
                <a:cs typeface="Times New Roman" pitchFamily="18" charset="0"/>
              </a:rPr>
              <a:t>PC, chalice</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400"/>
            <a:ext cx="3086100" cy="228600"/>
          </a:xfrm>
        </p:spPr>
        <p:txBody>
          <a:bodyPr/>
          <a:lstStyle/>
          <a:p>
            <a:r>
              <a:rPr lang="en-US" dirty="0" smtClean="0"/>
              <a:t>Anatoly </a:t>
            </a:r>
            <a:r>
              <a:rPr lang="en-US" dirty="0" err="1" smtClean="0"/>
              <a:t>Ronzhin</a:t>
            </a:r>
            <a:r>
              <a:rPr lang="en-US" dirty="0" smtClean="0"/>
              <a:t>, March 25, 2014, </a:t>
            </a:r>
            <a:r>
              <a:rPr lang="en-US" dirty="0" err="1" smtClean="0"/>
              <a:t>Fermilab</a:t>
            </a:r>
            <a:r>
              <a:rPr lang="en-US" dirty="0" smtClean="0"/>
              <a:t>, RTS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399"/>
            <a:ext cx="5410200" cy="548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400"/>
            <a:ext cx="2744493"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737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5428</TotalTime>
  <Words>1562</Words>
  <Application>Microsoft Office PowerPoint</Application>
  <PresentationFormat>On-screen Show (4:3)</PresentationFormat>
  <Paragraphs>180</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ＭＳ Ｐゴシック</vt:lpstr>
      <vt:lpstr>Arial</vt:lpstr>
      <vt:lpstr>Calibri</vt:lpstr>
      <vt:lpstr>Times New Roman</vt:lpstr>
      <vt:lpstr>Default Design</vt:lpstr>
      <vt:lpstr>PowerPoint Presentation</vt:lpstr>
      <vt:lpstr>Outline</vt:lpstr>
      <vt:lpstr>Our goal</vt:lpstr>
      <vt:lpstr>Proposal of new type calorimeter, radiation resistant and fast, 1990.</vt:lpstr>
      <vt:lpstr>LAPPD, Large Area Picosecond Photodetector</vt:lpstr>
      <vt:lpstr>We transferred our PC production technology to Argonne</vt:lpstr>
      <vt:lpstr>Joe Gregar and Anatoly at Argonne glass shop, making chalice</vt:lpstr>
      <vt:lpstr>Chalice structure</vt:lpstr>
      <vt:lpstr>The different technology to make PC, chalice</vt:lpstr>
      <vt:lpstr>v</vt:lpstr>
      <vt:lpstr>Joe Gregar and Anatoly at Argonne glass shop, making chalice</vt:lpstr>
      <vt:lpstr>PC papers</vt:lpstr>
      <vt:lpstr>Hermetic Packaging Godparent Committee</vt:lpstr>
      <vt:lpstr>What is micro channel plate (MCP)?</vt:lpstr>
      <vt:lpstr>PowerPoint Presentation</vt:lpstr>
      <vt:lpstr>Use of Flat Panel Microchannel Plates in Sampling Calorimeters with Timing</vt:lpstr>
      <vt:lpstr>DRS4, (Domino Ring Sampler), introduced by Stefan Ritt, PSI</vt:lpstr>
      <vt:lpstr>Algorithms for time measurements, “time stamp”</vt:lpstr>
      <vt:lpstr>Photek 240 and Photonis MCP-PMT as the SM active element</vt:lpstr>
      <vt:lpstr>MCP-PMT output signal shapes, FWHM ~ 1 ns</vt:lpstr>
      <vt:lpstr>PowerPoint Presentation</vt:lpstr>
      <vt:lpstr>January 2014 test beam</vt:lpstr>
      <vt:lpstr>Test beam setup, DRS4 readout.</vt:lpstr>
      <vt:lpstr>“Electronics” and TOF MIP time resolution</vt:lpstr>
      <vt:lpstr>Events selection, time correction on amplitude</vt:lpstr>
      <vt:lpstr>The SM pulsed height and time resolution, 12 GeV, 32 GeV</vt:lpstr>
      <vt:lpstr>Plans</vt:lpstr>
      <vt:lpstr>Readout: Strip Line or Pixels</vt:lpstr>
      <vt:lpstr>Argonne MCPs, strip line readout, PSEC-4 readout</vt:lpstr>
      <vt:lpstr>PowerPoint Presentation</vt:lpstr>
      <vt:lpstr>Summary</vt:lpstr>
      <vt:lpstr>Acknowledgements</vt:lpstr>
      <vt:lpstr>PowerPoint Presentation</vt:lpstr>
    </vt:vector>
  </TitlesOfParts>
  <Company>FNAL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Anatoly Ronzhin for Henry meeting, June 23, 2009</dc:title>
  <dc:creator>Anatoly Ronzhin</dc:creator>
  <cp:lastModifiedBy>Kirk T McDonald</cp:lastModifiedBy>
  <cp:revision>670</cp:revision>
  <dcterms:created xsi:type="dcterms:W3CDTF">2012-02-01T03:54:55Z</dcterms:created>
  <dcterms:modified xsi:type="dcterms:W3CDTF">2014-08-08T04:40:03Z</dcterms:modified>
</cp:coreProperties>
</file>