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27"/>
  </p:notesMasterIdLst>
  <p:handoutMasterIdLst>
    <p:handoutMasterId r:id="rId28"/>
  </p:handoutMasterIdLst>
  <p:sldIdLst>
    <p:sldId id="256" r:id="rId3"/>
    <p:sldId id="441" r:id="rId4"/>
    <p:sldId id="438" r:id="rId5"/>
    <p:sldId id="274" r:id="rId6"/>
    <p:sldId id="470" r:id="rId7"/>
    <p:sldId id="440" r:id="rId8"/>
    <p:sldId id="443" r:id="rId9"/>
    <p:sldId id="444" r:id="rId10"/>
    <p:sldId id="476" r:id="rId11"/>
    <p:sldId id="447" r:id="rId12"/>
    <p:sldId id="456" r:id="rId13"/>
    <p:sldId id="468" r:id="rId14"/>
    <p:sldId id="471" r:id="rId15"/>
    <p:sldId id="474" r:id="rId16"/>
    <p:sldId id="473" r:id="rId17"/>
    <p:sldId id="469" r:id="rId18"/>
    <p:sldId id="477" r:id="rId19"/>
    <p:sldId id="478" r:id="rId20"/>
    <p:sldId id="479" r:id="rId21"/>
    <p:sldId id="480" r:id="rId22"/>
    <p:sldId id="481" r:id="rId23"/>
    <p:sldId id="465" r:id="rId24"/>
    <p:sldId id="275" r:id="rId25"/>
    <p:sldId id="464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F1F"/>
    <a:srgbClr val="0000FF"/>
    <a:srgbClr val="F5E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691" autoAdjust="0"/>
  </p:normalViewPr>
  <p:slideViewPr>
    <p:cSldViewPr>
      <p:cViewPr varScale="1">
        <p:scale>
          <a:sx n="99" d="100"/>
          <a:sy n="99" d="100"/>
        </p:scale>
        <p:origin x="12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1147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CA9B8-6A9B-4D36-9354-75E2ADCFAE0B}" type="datetimeFigureOut">
              <a:rPr lang="fr-FR" smtClean="0"/>
              <a:t>26/02/2017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E6C23-E811-4FD1-8741-BD4202ED7B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876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18D12-86A1-440E-AD77-160B725B4366}" type="datetimeFigureOut">
              <a:rPr lang="fr-FR" smtClean="0"/>
              <a:t>26/02/2017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71CA3-67E1-42D3-865A-615A8BFE9E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02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6093FE-BD38-43F7-8CCA-4C5F81914A3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-13394"/>
            <a:ext cx="10972800" cy="778098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544616"/>
          </a:xfrm>
        </p:spPr>
        <p:txBody>
          <a:bodyPr/>
          <a:lstStyle>
            <a:lvl2pPr>
              <a:defRPr>
                <a:latin typeface="Comic Sans MS" pitchFamily="66" charset="0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-13394"/>
            <a:ext cx="10972800" cy="778098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3325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5360" y="3356992"/>
            <a:ext cx="11521280" cy="1470025"/>
          </a:xfrm>
        </p:spPr>
        <p:txBody>
          <a:bodyPr>
            <a:noAutofit/>
          </a:bodyPr>
          <a:lstStyle>
            <a:lvl1pPr>
              <a:defRPr sz="3200" b="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132784"/>
            <a:ext cx="8534400" cy="103252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Thomas </a:t>
            </a:r>
            <a:r>
              <a:rPr lang="en-US" noProof="0" dirty="0" err="1" smtClean="0"/>
              <a:t>Papaevangelou</a:t>
            </a:r>
            <a:endParaRPr lang="en-US" noProof="0" dirty="0" smtClean="0"/>
          </a:p>
          <a:p>
            <a:r>
              <a:rPr lang="en-US" noProof="0" dirty="0" smtClean="0"/>
              <a:t>CEA </a:t>
            </a:r>
            <a:r>
              <a:rPr lang="en-US" noProof="0" dirty="0" err="1" smtClean="0"/>
              <a:t>Saclay</a:t>
            </a:r>
            <a:endParaRPr lang="en-US" noProof="0" dirty="0" smtClean="0"/>
          </a:p>
          <a:p>
            <a:endParaRPr lang="en-US" noProof="0" dirty="0" smtClean="0"/>
          </a:p>
        </p:txBody>
      </p:sp>
      <p:pic>
        <p:nvPicPr>
          <p:cNvPr id="1034" name="Picture 10" descr="\\Dapdc5\tpapaeva\Desktop\CEA admin - Doc models\Logos\CEA_logo_quadri-sur-fond-rou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9" y="-1"/>
            <a:ext cx="2059436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Dapdc5\tpapaeva\Desktop\CEA admin - Doc models\Logos\Irfu_CEA_Saclay_Quadri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0"/>
            <a:ext cx="530466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43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3394"/>
            <a:ext cx="10972800" cy="77809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46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6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3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5360" y="3356992"/>
            <a:ext cx="11521280" cy="1470025"/>
          </a:xfrm>
        </p:spPr>
        <p:txBody>
          <a:bodyPr>
            <a:noAutofit/>
          </a:bodyPr>
          <a:lstStyle>
            <a:lvl1pPr>
              <a:defRPr sz="3200" b="0" i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276800"/>
            <a:ext cx="8534400" cy="103252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Thomas </a:t>
            </a:r>
            <a:r>
              <a:rPr lang="en-US" noProof="0" dirty="0" err="1" smtClean="0"/>
              <a:t>Papaevangelou</a:t>
            </a:r>
            <a:endParaRPr lang="en-US" noProof="0" dirty="0" smtClean="0"/>
          </a:p>
          <a:p>
            <a:r>
              <a:rPr lang="en-US" noProof="0" dirty="0" smtClean="0"/>
              <a:t>CEA </a:t>
            </a:r>
            <a:r>
              <a:rPr lang="en-US" noProof="0" dirty="0" err="1" smtClean="0"/>
              <a:t>Saclay</a:t>
            </a:r>
            <a:endParaRPr lang="en-US" noProof="0" dirty="0" smtClean="0"/>
          </a:p>
          <a:p>
            <a:endParaRPr lang="en-US" noProof="0" dirty="0" smtClean="0"/>
          </a:p>
        </p:txBody>
      </p:sp>
      <p:pic>
        <p:nvPicPr>
          <p:cNvPr id="1034" name="Picture 10" descr="\\Dapdc5\tpapaeva\Desktop\CEA admin - Doc models\Logos\CEA_logo_quadri-sur-fond-rouge.pn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3113"/>
            <a:ext cx="1872000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1744469" y="2258869"/>
            <a:ext cx="863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/>
              </a:rPr>
              <a:t>RD51 Mini Week - Precise timing workshop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/>
              </a:rPr>
              <a:t>21 February 2017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/>
              </a:rPr>
              <a:t>CERN</a:t>
            </a:r>
          </a:p>
        </p:txBody>
      </p:sp>
      <p:pic>
        <p:nvPicPr>
          <p:cNvPr id="24578" name="Picture 2" descr="Image result for cern logo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-23113"/>
            <a:ext cx="1872000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Image result for princeton university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-23113"/>
            <a:ext cx="2497285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ttp://ijp.gr/img/ncsr_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8048" y="-23113"/>
            <a:ext cx="1639846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Image result for USTC Hefei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-23113"/>
            <a:ext cx="1872000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Image result for aristotle university of thessaloniki 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022" y="44832"/>
            <a:ext cx="1708434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9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66926"/>
            <a:ext cx="10972800" cy="7780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0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pic>
        <p:nvPicPr>
          <p:cNvPr id="2050" name="Picture 2" descr="\\Dapdc5\tpapaeva\Desktop\CEA admin - Doc models\Logos\logoirfu02quadrisigle_p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" y="6669361"/>
            <a:ext cx="561533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712426" y="6631468"/>
            <a:ext cx="19143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Thomas</a:t>
            </a:r>
            <a:r>
              <a:rPr lang="en-US" sz="105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.Papaevangelou@cea.fr</a:t>
            </a:r>
            <a:endParaRPr lang="fr-FR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702123" y="6631468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DE1DE00-9763-4F95-B1C5-A99D5364823B}" type="slidenum">
              <a:rPr lang="en-US" sz="105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fr-FR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262806" y="6631468"/>
            <a:ext cx="3666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RD51 Mini-Week: Precise timing workshop, </a:t>
            </a:r>
            <a:r>
              <a:rPr lang="fr-FR" sz="105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CERN, 21 </a:t>
            </a:r>
            <a:r>
              <a:rPr lang="fr-FR" sz="105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</a:t>
            </a:r>
            <a:r>
              <a:rPr lang="fr-FR" sz="105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2016 </a:t>
            </a:r>
            <a:endParaRPr lang="en-US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59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3200" i="1" kern="1200">
          <a:solidFill>
            <a:schemeClr val="tx1">
              <a:lumMod val="75000"/>
              <a:lumOff val="25000"/>
            </a:schemeClr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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-13394"/>
            <a:ext cx="109728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052736"/>
            <a:ext cx="1097280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382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3200" i="1" kern="1200">
          <a:solidFill>
            <a:schemeClr val="tx1">
              <a:lumMod val="75000"/>
              <a:lumOff val="25000"/>
            </a:schemeClr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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7" Type="http://schemas.openxmlformats.org/officeDocument/2006/relationships/image" Target="../media/image34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tiff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iff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Fast timing with Micromegas: Status and </a:t>
            </a:r>
            <a:r>
              <a:rPr lang="en-US" dirty="0" smtClean="0">
                <a:solidFill>
                  <a:srgbClr val="C00000"/>
                </a:solidFill>
              </a:rPr>
              <a:t>Plans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32784"/>
            <a:ext cx="8534400" cy="13925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Thomas Papaevangelou, IRFU-CEA/</a:t>
            </a:r>
            <a:r>
              <a:rPr lang="en-US" dirty="0" err="1" smtClean="0"/>
              <a:t>Saclay</a:t>
            </a:r>
            <a:r>
              <a:rPr lang="en-US" dirty="0" smtClean="0"/>
              <a:t> </a:t>
            </a:r>
          </a:p>
          <a:p>
            <a:r>
              <a:rPr lang="en-US" sz="1700" i="1" dirty="0" smtClean="0"/>
              <a:t>Representing:</a:t>
            </a:r>
          </a:p>
          <a:p>
            <a:r>
              <a:rPr lang="en-US" dirty="0"/>
              <a:t>CEA (</a:t>
            </a:r>
            <a:r>
              <a:rPr lang="en-US" dirty="0" err="1"/>
              <a:t>Saclay</a:t>
            </a:r>
            <a:r>
              <a:rPr lang="en-US" dirty="0"/>
              <a:t>), CERN (GDD), NSRC “</a:t>
            </a:r>
            <a:r>
              <a:rPr lang="en-US" dirty="0" err="1"/>
              <a:t>Demokritos</a:t>
            </a:r>
            <a:r>
              <a:rPr lang="en-US" dirty="0"/>
              <a:t>”,</a:t>
            </a:r>
          </a:p>
          <a:p>
            <a:r>
              <a:rPr lang="en-US" dirty="0"/>
              <a:t>Princeton University, Thessaloniki University, USTC (Hefei</a:t>
            </a:r>
            <a:r>
              <a:rPr lang="en-US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08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est with UV fs laser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5886" y="847253"/>
            <a:ext cx="4369102" cy="53180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1800" dirty="0">
                <a:solidFill>
                  <a:srgbClr val="C00000"/>
                </a:solidFill>
              </a:rPr>
              <a:t>IRAMIS facility @ CEA </a:t>
            </a:r>
            <a:r>
              <a:rPr lang="en-US" sz="1800" dirty="0" err="1">
                <a:solidFill>
                  <a:srgbClr val="C00000"/>
                </a:solidFill>
              </a:rPr>
              <a:t>Saclay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endParaRPr lang="en-US" sz="1600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600" dirty="0" smtClean="0"/>
              <a:t>UV laser with </a:t>
            </a:r>
            <a:r>
              <a:rPr lang="el-GR" sz="1600" dirty="0" smtClean="0"/>
              <a:t>σ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&lt;&lt; 100 fs</a:t>
            </a:r>
          </a:p>
          <a:p>
            <a:pPr>
              <a:spcBef>
                <a:spcPts val="1200"/>
              </a:spcBef>
            </a:pPr>
            <a:r>
              <a:rPr lang="en-US" sz="1600" b="1" dirty="0" smtClean="0">
                <a:latin typeface="Calibri Light" panose="020F0302020204030204" pitchFamily="34" charset="0"/>
              </a:rPr>
              <a:t> </a:t>
            </a:r>
            <a:r>
              <a:rPr lang="el-GR" sz="1600" b="1" dirty="0" smtClean="0">
                <a:latin typeface="Calibri Light" panose="020F0302020204030204" pitchFamily="34" charset="0"/>
              </a:rPr>
              <a:t>λ</a:t>
            </a:r>
            <a:r>
              <a:rPr lang="el-GR" sz="1600" dirty="0" smtClean="0"/>
              <a:t> = </a:t>
            </a:r>
            <a:r>
              <a:rPr lang="en-US" sz="1600" dirty="0" smtClean="0"/>
              <a:t>275-</a:t>
            </a:r>
            <a:r>
              <a:rPr lang="el-GR" sz="1600" dirty="0" smtClean="0"/>
              <a:t>285 </a:t>
            </a:r>
            <a:r>
              <a:rPr lang="en-US" sz="1600" dirty="0" smtClean="0"/>
              <a:t>nm after doubling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intensity </a:t>
            </a:r>
            <a:r>
              <a:rPr lang="en-US" sz="1600" dirty="0"/>
              <a:t>~ 3 </a:t>
            </a:r>
            <a:r>
              <a:rPr lang="en-US" sz="1600" dirty="0" err="1"/>
              <a:t>mJoule</a:t>
            </a:r>
            <a:r>
              <a:rPr lang="en-US" sz="1600" dirty="0"/>
              <a:t> / sec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Repetition </a:t>
            </a:r>
            <a:r>
              <a:rPr lang="en-US" sz="1600" dirty="0" smtClean="0"/>
              <a:t>9 kHz - 8 </a:t>
            </a:r>
            <a:r>
              <a:rPr lang="en-US" sz="1600" dirty="0"/>
              <a:t>MHz </a:t>
            </a: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sz="1600" b="1" dirty="0" smtClean="0">
                <a:sym typeface="Wingdings" panose="05000000000000000000" pitchFamily="2" charset="2"/>
              </a:rPr>
              <a:t>Light </a:t>
            </a:r>
            <a:r>
              <a:rPr lang="en-US" sz="1600" b="1" dirty="0">
                <a:sym typeface="Wingdings" panose="05000000000000000000" pitchFamily="2" charset="2"/>
              </a:rPr>
              <a:t>attenuator</a:t>
            </a:r>
            <a:r>
              <a:rPr lang="en-US" sz="1600" dirty="0">
                <a:sym typeface="Wingdings" panose="05000000000000000000" pitchFamily="2" charset="2"/>
              </a:rPr>
              <a:t>s (fine micro-meshes 10-20% transparent)</a:t>
            </a:r>
          </a:p>
          <a:p>
            <a:pPr>
              <a:spcBef>
                <a:spcPts val="1200"/>
              </a:spcBef>
            </a:pPr>
            <a:r>
              <a:rPr lang="en-US" sz="1600" dirty="0">
                <a:sym typeface="Wingdings" panose="05000000000000000000" pitchFamily="2" charset="2"/>
              </a:rPr>
              <a:t>Trigger from fast PD</a:t>
            </a:r>
          </a:p>
          <a:p>
            <a:pPr>
              <a:spcBef>
                <a:spcPts val="1200"/>
              </a:spcBef>
            </a:pPr>
            <a:r>
              <a:rPr lang="en-US" sz="1600" dirty="0" err="1">
                <a:sym typeface="Wingdings" panose="05000000000000000000" pitchFamily="2" charset="2"/>
              </a:rPr>
              <a:t>Cividec</a:t>
            </a:r>
            <a:r>
              <a:rPr lang="en-US" sz="1600" dirty="0">
                <a:sym typeface="Wingdings" panose="05000000000000000000" pitchFamily="2" charset="2"/>
              </a:rPr>
              <a:t> 2 GHz, 40 </a:t>
            </a:r>
            <a:r>
              <a:rPr lang="en-US" sz="1600" dirty="0" err="1">
                <a:sym typeface="Wingdings" panose="05000000000000000000" pitchFamily="2" charset="2"/>
              </a:rPr>
              <a:t>db</a:t>
            </a:r>
            <a:r>
              <a:rPr lang="en-US" sz="1600" dirty="0">
                <a:sym typeface="Wingdings" panose="05000000000000000000" pitchFamily="2" charset="2"/>
              </a:rPr>
              <a:t> preamplifier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59896" y="980728"/>
            <a:ext cx="6926560" cy="3835079"/>
            <a:chOff x="4778177" y="2177619"/>
            <a:chExt cx="6926560" cy="383507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856" y="4393854"/>
              <a:ext cx="4344240" cy="1618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 rot="5400000">
              <a:off x="4192817" y="2781634"/>
              <a:ext cx="2194873" cy="1024153"/>
              <a:chOff x="39845" y="-32605"/>
              <a:chExt cx="5265580" cy="235267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81400" y="285750"/>
                <a:ext cx="1724025" cy="128587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45" y="-32605"/>
                <a:ext cx="2724149" cy="2352675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1524000" y="1533525"/>
                <a:ext cx="45085" cy="4507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V="1">
                <a:off x="1552575" y="323850"/>
                <a:ext cx="1985645" cy="1213957"/>
              </a:xfrm>
              <a:prstGeom prst="line">
                <a:avLst/>
              </a:prstGeom>
              <a:ln w="12700"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52575" y="1581150"/>
                <a:ext cx="1985645" cy="0"/>
              </a:xfrm>
              <a:prstGeom prst="line">
                <a:avLst/>
              </a:prstGeom>
              <a:ln w="12700"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2" descr="F:\PC CEA\Rapport\IMG_20150720_14303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65371" y="2204290"/>
              <a:ext cx="3260161" cy="1811888"/>
            </a:xfrm>
            <a:prstGeom prst="rect">
              <a:avLst/>
            </a:prstGeom>
            <a:noFill/>
          </p:spPr>
        </p:pic>
        <p:pic>
          <p:nvPicPr>
            <p:cNvPr id="15" name="Picture 3" descr="F:\PC CEA\Rapport\IMG_20150721_142418.jpg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t="9859"/>
            <a:stretch/>
          </p:blipFill>
          <p:spPr bwMode="auto">
            <a:xfrm>
              <a:off x="9294346" y="2177619"/>
              <a:ext cx="2410391" cy="3816424"/>
            </a:xfrm>
            <a:prstGeom prst="rect">
              <a:avLst/>
            </a:prstGeom>
            <a:noFill/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1" y="4293097"/>
            <a:ext cx="3382557" cy="2304256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3793453" y="5701697"/>
            <a:ext cx="2806603" cy="8956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sz="1600" i="1" dirty="0"/>
              <a:t>Single photoelectrons from </a:t>
            </a:r>
            <a:br>
              <a:rPr lang="en-US" sz="1600" i="1" dirty="0"/>
            </a:br>
            <a:r>
              <a:rPr lang="en-US" sz="1600" i="1" dirty="0"/>
              <a:t>a </a:t>
            </a:r>
            <a:r>
              <a:rPr lang="en-US" sz="1600" i="1" dirty="0" smtClean="0"/>
              <a:t>candle’s flame using a charge preamplifier.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4109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39816" y="375655"/>
            <a:ext cx="4113427" cy="3312368"/>
            <a:chOff x="7035394" y="375655"/>
            <a:chExt cx="4113427" cy="331236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5" t="10316" r="12779" b="10140"/>
            <a:stretch/>
          </p:blipFill>
          <p:spPr bwMode="auto">
            <a:xfrm>
              <a:off x="7035394" y="375655"/>
              <a:ext cx="4113427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265478" y="456927"/>
              <a:ext cx="2430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Dependence with the drift field</a:t>
              </a:r>
              <a:endParaRPr lang="en-US" sz="1400" i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52550" y="3666510"/>
            <a:ext cx="3824200" cy="3038450"/>
            <a:chOff x="7248128" y="3666510"/>
            <a:chExt cx="3824200" cy="303845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7" t="12858" r="9646" b="7253"/>
            <a:stretch/>
          </p:blipFill>
          <p:spPr bwMode="auto">
            <a:xfrm>
              <a:off x="7248128" y="3680756"/>
              <a:ext cx="3824200" cy="3024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271908" y="3666510"/>
              <a:ext cx="36486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Dependence with the number of photoelectrons</a:t>
              </a:r>
              <a:endParaRPr lang="en-US" sz="1400" i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aser test 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24680" y="793692"/>
            <a:ext cx="4549218" cy="57316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/>
              <a:t>Metallic photocathodes </a:t>
            </a:r>
            <a:br>
              <a:rPr lang="en-US" sz="1600" dirty="0" smtClean="0"/>
            </a:br>
            <a:r>
              <a:rPr lang="en-US" sz="1600" dirty="0" smtClean="0"/>
              <a:t>(10 nm Al on quartz)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2015 </a:t>
            </a:r>
            <a:r>
              <a:rPr lang="en-US" sz="1600" dirty="0"/>
              <a:t>run: Ne (90%) + C</a:t>
            </a:r>
            <a:r>
              <a:rPr lang="en-US" sz="1600" baseline="-25000" dirty="0"/>
              <a:t>2</a:t>
            </a:r>
            <a:r>
              <a:rPr lang="en-US" sz="1600" dirty="0"/>
              <a:t>H</a:t>
            </a:r>
            <a:r>
              <a:rPr lang="en-US" sz="1600" baseline="-25000" dirty="0"/>
              <a:t>6</a:t>
            </a:r>
            <a:r>
              <a:rPr lang="en-US" sz="1600" dirty="0"/>
              <a:t> (10%)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400" dirty="0"/>
              <a:t>No gas </a:t>
            </a:r>
            <a:r>
              <a:rPr lang="en-US" sz="1400" dirty="0" smtClean="0"/>
              <a:t>circulation - gas renewed </a:t>
            </a:r>
            <a:r>
              <a:rPr lang="en-US" sz="1400" dirty="0"/>
              <a:t>every 24 h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Single </a:t>
            </a:r>
            <a:r>
              <a:rPr lang="en-US" sz="1600" dirty="0" err="1" smtClean="0">
                <a:solidFill>
                  <a:srgbClr val="C00000"/>
                </a:solidFill>
              </a:rPr>
              <a:t>p.e.</a:t>
            </a:r>
            <a:r>
              <a:rPr lang="en-US" sz="1600" dirty="0" smtClean="0">
                <a:solidFill>
                  <a:srgbClr val="C00000"/>
                </a:solidFill>
              </a:rPr>
              <a:t>   </a:t>
            </a:r>
            <a:r>
              <a:rPr lang="el-GR" sz="1600" b="1" dirty="0" smtClean="0">
                <a:solidFill>
                  <a:srgbClr val="C00000"/>
                </a:solidFill>
              </a:rPr>
              <a:t>σ</a:t>
            </a:r>
            <a:r>
              <a:rPr lang="en-US" sz="1600" b="1" baseline="-25000" dirty="0">
                <a:solidFill>
                  <a:srgbClr val="C00000"/>
                </a:solidFill>
              </a:rPr>
              <a:t>t</a:t>
            </a:r>
            <a:r>
              <a:rPr lang="en-US" sz="1600" b="1" dirty="0" smtClean="0">
                <a:solidFill>
                  <a:srgbClr val="C00000"/>
                </a:solidFill>
              </a:rPr>
              <a:t>~180 </a:t>
            </a:r>
            <a:r>
              <a:rPr lang="en-US" sz="1600" b="1" dirty="0" err="1">
                <a:solidFill>
                  <a:srgbClr val="C00000"/>
                </a:solidFill>
              </a:rPr>
              <a:t>ps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   @ ~12 kV/cm</a:t>
            </a:r>
            <a:r>
              <a:rPr lang="en-US" sz="1600" baseline="30000" dirty="0" smtClean="0">
                <a:solidFill>
                  <a:srgbClr val="C00000"/>
                </a:solidFill>
              </a:rPr>
              <a:t>2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May 2016 </a:t>
            </a:r>
            <a:r>
              <a:rPr lang="en-US" sz="1600" dirty="0"/>
              <a:t>run: Ne </a:t>
            </a:r>
            <a:r>
              <a:rPr lang="en-US" sz="1600" dirty="0" smtClean="0"/>
              <a:t>(80</a:t>
            </a:r>
            <a:r>
              <a:rPr lang="en-US" sz="1600" dirty="0"/>
              <a:t>%) + C</a:t>
            </a:r>
            <a:r>
              <a:rPr lang="en-US" sz="1600" baseline="-25000" dirty="0"/>
              <a:t>2</a:t>
            </a:r>
            <a:r>
              <a:rPr lang="en-US" sz="1600" dirty="0"/>
              <a:t>H</a:t>
            </a:r>
            <a:r>
              <a:rPr lang="en-US" sz="1600" baseline="-25000" dirty="0"/>
              <a:t>6</a:t>
            </a:r>
            <a:r>
              <a:rPr lang="en-US" sz="1600" dirty="0"/>
              <a:t> (10</a:t>
            </a:r>
            <a:r>
              <a:rPr lang="en-US" sz="1600" dirty="0" smtClean="0"/>
              <a:t>%) + CF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(10%)</a:t>
            </a:r>
            <a:endParaRPr lang="en-US" sz="1600" dirty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400" dirty="0"/>
              <a:t>No gas </a:t>
            </a:r>
            <a:r>
              <a:rPr lang="en-US" sz="1400" dirty="0" smtClean="0"/>
              <a:t>circulation. Gas renewed </a:t>
            </a:r>
            <a:r>
              <a:rPr lang="en-US" sz="1400" dirty="0"/>
              <a:t>every 24 h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1400" dirty="0" smtClean="0"/>
              <a:t>Similar performance, analysis to be completed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1400" dirty="0" smtClean="0"/>
              <a:t>Single </a:t>
            </a:r>
            <a:r>
              <a:rPr lang="en-US" sz="1400" dirty="0" err="1" smtClean="0"/>
              <a:t>p.e.</a:t>
            </a:r>
            <a:r>
              <a:rPr lang="en-US" sz="1400" dirty="0" smtClean="0"/>
              <a:t>   </a:t>
            </a:r>
            <a:r>
              <a:rPr lang="el-GR" sz="1400" b="1" dirty="0" smtClean="0"/>
              <a:t>σ</a:t>
            </a:r>
            <a:r>
              <a:rPr lang="en-US" sz="1400" b="1" baseline="-25000" dirty="0" smtClean="0"/>
              <a:t>t </a:t>
            </a:r>
            <a:r>
              <a:rPr lang="en-US" sz="1400" b="1" dirty="0" smtClean="0"/>
              <a:t>~ </a:t>
            </a:r>
            <a:r>
              <a:rPr lang="en-US" sz="1400" b="1" dirty="0"/>
              <a:t>150 </a:t>
            </a:r>
            <a:r>
              <a:rPr lang="en-US" sz="1400" b="1" dirty="0" err="1"/>
              <a:t>ps</a:t>
            </a:r>
            <a:r>
              <a:rPr lang="en-US" sz="1400" b="1" dirty="0"/>
              <a:t> </a:t>
            </a:r>
            <a:r>
              <a:rPr lang="en-US" sz="1400" b="1" dirty="0" smtClean="0"/>
              <a:t>  </a:t>
            </a:r>
            <a:r>
              <a:rPr lang="en-US" sz="1400" dirty="0" smtClean="0"/>
              <a:t>@ ~15kV/cm</a:t>
            </a:r>
          </a:p>
          <a:p>
            <a:pPr marL="446088" lvl="1" indent="0">
              <a:spcBef>
                <a:spcPts val="600"/>
              </a:spcBef>
              <a:buNone/>
            </a:pPr>
            <a:r>
              <a:rPr lang="en-US" sz="1400" dirty="0" smtClean="0">
                <a:solidFill>
                  <a:srgbClr val="C00000"/>
                </a:solidFill>
              </a:rPr>
              <a:t>Gain degradation was observed =&gt; detector not leak tight</a:t>
            </a:r>
          </a:p>
        </p:txBody>
      </p:sp>
      <p:pic>
        <p:nvPicPr>
          <p:cNvPr id="17" name="15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1"/>
          <a:stretch/>
        </p:blipFill>
        <p:spPr>
          <a:xfrm>
            <a:off x="8769130" y="980728"/>
            <a:ext cx="3422870" cy="3517360"/>
          </a:xfrm>
          <a:prstGeom prst="rect">
            <a:avLst/>
          </a:prstGeom>
        </p:spPr>
      </p:pic>
      <p:sp>
        <p:nvSpPr>
          <p:cNvPr id="18" name="16 Elipse"/>
          <p:cNvSpPr/>
          <p:nvPr/>
        </p:nvSpPr>
        <p:spPr>
          <a:xfrm>
            <a:off x="10632504" y="3515502"/>
            <a:ext cx="163048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18 Conector recto de flecha"/>
          <p:cNvCxnSpPr/>
          <p:nvPr/>
        </p:nvCxnSpPr>
        <p:spPr>
          <a:xfrm flipV="1">
            <a:off x="9624392" y="3688024"/>
            <a:ext cx="1017628" cy="1026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88288" y="4725144"/>
            <a:ext cx="34419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2015 operation point</a:t>
            </a:r>
          </a:p>
          <a:p>
            <a:endParaRPr lang="en-US" sz="1600" dirty="0"/>
          </a:p>
          <a:p>
            <a:r>
              <a:rPr lang="en-US" sz="1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Improvement of single electron time</a:t>
            </a:r>
          </a:p>
          <a:p>
            <a:r>
              <a:rPr lang="en-US" sz="1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spread </a:t>
            </a:r>
            <a:r>
              <a:rPr lang="en-US" sz="1400" i="1" dirty="0" smtClean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  operation at few </a:t>
            </a:r>
            <a:r>
              <a:rPr lang="en-US" sz="1400" i="1" dirty="0" err="1" smtClean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p.e.</a:t>
            </a:r>
            <a:r>
              <a:rPr lang="en-US" sz="1400" i="1" dirty="0" smtClean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regime</a:t>
            </a:r>
            <a:endParaRPr lang="en-US" sz="14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31904" y="2276872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Improvement compared to the physical jitter due to the </a:t>
            </a:r>
            <a:r>
              <a:rPr lang="en-US" sz="1000" i="1" dirty="0" smtClean="0">
                <a:solidFill>
                  <a:schemeClr val="accent2">
                    <a:lumMod val="75000"/>
                  </a:schemeClr>
                </a:solidFill>
              </a:rPr>
              <a:t>pre-amplification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392144" y="2042340"/>
            <a:ext cx="0" cy="23453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142814" y="3922555"/>
            <a:ext cx="31821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Conference</a:t>
            </a:r>
            <a:r>
              <a:rPr lang="en-GB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C15-10-12, arXiv:1601.00123[</a:t>
            </a:r>
            <a:r>
              <a:rPr lang="en-GB" sz="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physics.ins-det</a:t>
            </a:r>
            <a:r>
              <a:rPr lang="en-GB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]</a:t>
            </a:r>
            <a:endParaRPr lang="en-US" sz="9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3" descr="\\Dapdc5\tpapaeva\Desktop\Picosecond Micromegas\picosec\screenshots\B128-SPh-Vm475-Vd735-4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725144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5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beam tests with 150 GeV muons @ SPS H4</a:t>
            </a:r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328" y="692696"/>
            <a:ext cx="4392488" cy="61653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June </a:t>
            </a:r>
            <a:r>
              <a:rPr lang="en-US" b="1" dirty="0" smtClean="0">
                <a:solidFill>
                  <a:srgbClr val="C00000"/>
                </a:solidFill>
              </a:rPr>
              <a:t>2016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Sensors:</a:t>
            </a:r>
          </a:p>
          <a:p>
            <a:pPr marL="457200" lvl="1" indent="0">
              <a:buNone/>
            </a:pPr>
            <a:r>
              <a:rPr lang="en-US" i="1" dirty="0"/>
              <a:t>Standard bulk Micromegas</a:t>
            </a:r>
            <a:r>
              <a:rPr lang="en-US" i="1" dirty="0">
                <a:solidFill>
                  <a:srgbClr val="C00000"/>
                </a:solidFill>
              </a:rPr>
              <a:t> </a:t>
            </a:r>
          </a:p>
          <a:p>
            <a:r>
              <a:rPr lang="en-US" i="1" dirty="0" smtClean="0"/>
              <a:t>Photocathodes:</a:t>
            </a:r>
          </a:p>
          <a:p>
            <a:pPr marL="457200" lvl="1" indent="0">
              <a:buNone/>
            </a:pPr>
            <a:r>
              <a:rPr lang="en-US" i="1" dirty="0" err="1" smtClean="0"/>
              <a:t>CsI</a:t>
            </a:r>
            <a:r>
              <a:rPr lang="en-US" i="1" dirty="0" smtClean="0"/>
              <a:t> photocathodes (</a:t>
            </a:r>
            <a:r>
              <a:rPr lang="en-US" i="1" dirty="0" err="1" smtClean="0"/>
              <a:t>Saclay</a:t>
            </a:r>
            <a:r>
              <a:rPr lang="en-US" i="1" dirty="0" smtClean="0"/>
              <a:t>):</a:t>
            </a:r>
          </a:p>
          <a:p>
            <a:pPr marL="914400" lvl="2" indent="0">
              <a:buNone/>
            </a:pPr>
            <a:r>
              <a:rPr lang="en-US" dirty="0" smtClean="0"/>
              <a:t>3mm MgF</a:t>
            </a:r>
            <a:r>
              <a:rPr lang="en-US" baseline="-25000" dirty="0" smtClean="0"/>
              <a:t>2</a:t>
            </a:r>
            <a:r>
              <a:rPr lang="en-US" dirty="0" smtClean="0"/>
              <a:t> + 6 nm  Al + 10.5 nm </a:t>
            </a:r>
            <a:r>
              <a:rPr lang="en-US" dirty="0" err="1" smtClean="0"/>
              <a:t>CsI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3mm </a:t>
            </a:r>
            <a:r>
              <a:rPr lang="en-US" dirty="0"/>
              <a:t>MgF</a:t>
            </a:r>
            <a:r>
              <a:rPr lang="en-US" baseline="-25000" dirty="0"/>
              <a:t>2</a:t>
            </a:r>
            <a:r>
              <a:rPr lang="en-US" dirty="0"/>
              <a:t> + 8 nm  Al + 10.5 nm </a:t>
            </a:r>
            <a:r>
              <a:rPr lang="en-US" dirty="0" err="1" smtClean="0"/>
              <a:t>CsI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Al photocathode (8 nm) </a:t>
            </a:r>
            <a:endParaRPr lang="en-US" dirty="0"/>
          </a:p>
          <a:p>
            <a:r>
              <a:rPr lang="en-US" dirty="0" smtClean="0"/>
              <a:t>Gas  mixtures:</a:t>
            </a:r>
          </a:p>
          <a:p>
            <a:pPr marL="457200" lvl="1" indent="0">
              <a:buNone/>
            </a:pPr>
            <a:r>
              <a:rPr lang="en-US" dirty="0"/>
              <a:t>Ne/C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6</a:t>
            </a:r>
            <a:r>
              <a:rPr lang="en-US" dirty="0"/>
              <a:t>/CF</a:t>
            </a:r>
            <a:r>
              <a:rPr lang="en-US" baseline="-25000" dirty="0"/>
              <a:t>4</a:t>
            </a:r>
            <a:r>
              <a:rPr lang="en-US" dirty="0"/>
              <a:t> (80/10/10)</a:t>
            </a:r>
          </a:p>
          <a:p>
            <a:pPr marL="457200" lvl="1" indent="0">
              <a:buNone/>
            </a:pPr>
            <a:r>
              <a:rPr lang="en-US" dirty="0" smtClean="0"/>
              <a:t>Ne/CH</a:t>
            </a:r>
            <a:r>
              <a:rPr lang="en-US" baseline="-25000" dirty="0" smtClean="0"/>
              <a:t>4</a:t>
            </a:r>
            <a:r>
              <a:rPr lang="en-US" dirty="0" smtClean="0"/>
              <a:t> (95/5)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rgbClr val="C00000"/>
                </a:solidFill>
              </a:rPr>
              <a:t>No </a:t>
            </a:r>
            <a:r>
              <a:rPr lang="en-US" i="1" dirty="0">
                <a:solidFill>
                  <a:srgbClr val="C00000"/>
                </a:solidFill>
              </a:rPr>
              <a:t>gas circulation. Gain deterioration </a:t>
            </a:r>
            <a:r>
              <a:rPr lang="en-US" i="1" dirty="0" smtClean="0">
                <a:solidFill>
                  <a:srgbClr val="C00000"/>
                </a:solidFill>
              </a:rPr>
              <a:t>observed</a:t>
            </a:r>
          </a:p>
          <a:p>
            <a:pPr marL="457200" lvl="1" indent="0">
              <a:buNone/>
            </a:pP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(sealed/flushed)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August 2016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Sensors:</a:t>
            </a:r>
          </a:p>
          <a:p>
            <a:pPr marL="457200" lvl="1" indent="0">
              <a:buNone/>
            </a:pPr>
            <a:r>
              <a:rPr lang="en-US" i="1" dirty="0" smtClean="0"/>
              <a:t>Bulk Micromegas with reduced pillars</a:t>
            </a:r>
          </a:p>
          <a:p>
            <a:pPr marL="457200" lvl="1" indent="0">
              <a:buNone/>
            </a:pPr>
            <a:r>
              <a:rPr lang="en-US" i="1" dirty="0" smtClean="0"/>
              <a:t>Thin mesh bulk Micromegas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endParaRPr lang="en-US" i="1" dirty="0">
              <a:solidFill>
                <a:srgbClr val="C00000"/>
              </a:solidFill>
            </a:endParaRPr>
          </a:p>
          <a:p>
            <a:r>
              <a:rPr lang="en-US" i="1" dirty="0" smtClean="0"/>
              <a:t>Photocathodes:</a:t>
            </a:r>
          </a:p>
          <a:p>
            <a:pPr marL="457200" lvl="1" indent="0">
              <a:buNone/>
            </a:pPr>
            <a:r>
              <a:rPr lang="en-US" i="1" dirty="0" err="1" smtClean="0"/>
              <a:t>CsI</a:t>
            </a:r>
            <a:r>
              <a:rPr lang="en-US" i="1" dirty="0" smtClean="0"/>
              <a:t> </a:t>
            </a:r>
            <a:r>
              <a:rPr lang="en-US" i="1" dirty="0"/>
              <a:t>photocathodes: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2 mm / 3 mm MgF</a:t>
            </a:r>
            <a:r>
              <a:rPr lang="en-US" baseline="-25000" dirty="0" smtClean="0"/>
              <a:t>2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6 nm Al / 5.5 </a:t>
            </a:r>
            <a:r>
              <a:rPr lang="en-US" dirty="0"/>
              <a:t>nm  </a:t>
            </a:r>
            <a:r>
              <a:rPr lang="en-US" dirty="0" smtClean="0"/>
              <a:t>Cr substrate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11 nm / 18 nm / 25 nm </a:t>
            </a:r>
            <a:r>
              <a:rPr lang="en-US" dirty="0" err="1" smtClean="0"/>
              <a:t>CsI</a:t>
            </a:r>
            <a:r>
              <a:rPr lang="en-US" dirty="0" smtClean="0"/>
              <a:t> (</a:t>
            </a:r>
            <a:r>
              <a:rPr lang="en-US" dirty="0" err="1" smtClean="0"/>
              <a:t>Saclay</a:t>
            </a:r>
            <a:r>
              <a:rPr lang="en-US" dirty="0" smtClean="0"/>
              <a:t> / CERN)</a:t>
            </a:r>
            <a:endParaRPr lang="en-US" dirty="0"/>
          </a:p>
          <a:p>
            <a:pPr marL="457200" lvl="1" indent="0">
              <a:buNone/>
            </a:pPr>
            <a:r>
              <a:rPr lang="en-US" i="1" dirty="0" smtClean="0"/>
              <a:t>Metallic photocathodes</a:t>
            </a:r>
            <a:r>
              <a:rPr lang="en-US" i="1" dirty="0"/>
              <a:t>:</a:t>
            </a:r>
          </a:p>
          <a:p>
            <a:pPr marL="457200" lvl="1" indent="0">
              <a:buNone/>
            </a:pPr>
            <a:r>
              <a:rPr lang="en-US" dirty="0" smtClean="0"/>
              <a:t>	3 mm / 5 mm MgF</a:t>
            </a:r>
            <a:r>
              <a:rPr lang="en-US" baseline="-25000" dirty="0" smtClean="0"/>
              <a:t>2</a:t>
            </a:r>
          </a:p>
          <a:p>
            <a:pPr marL="457200" lvl="1" indent="0">
              <a:buNone/>
            </a:pPr>
            <a:r>
              <a:rPr lang="en-US" baseline="-25000" dirty="0"/>
              <a:t>	</a:t>
            </a:r>
            <a:r>
              <a:rPr lang="en-US" dirty="0" smtClean="0"/>
              <a:t>8 nm Al / 10 nm  Cr</a:t>
            </a:r>
          </a:p>
          <a:p>
            <a:pPr marL="457200" lvl="1" indent="0">
              <a:buNone/>
            </a:pPr>
            <a:r>
              <a:rPr lang="en-US" i="1" dirty="0" smtClean="0"/>
              <a:t>Diamond </a:t>
            </a:r>
            <a:r>
              <a:rPr lang="en-US" i="1" dirty="0"/>
              <a:t>photocathodes: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3 mm </a:t>
            </a:r>
            <a:r>
              <a:rPr lang="en-US" dirty="0"/>
              <a:t>MgF</a:t>
            </a:r>
            <a:r>
              <a:rPr lang="en-US" baseline="-25000" dirty="0"/>
              <a:t>2</a:t>
            </a:r>
            <a:r>
              <a:rPr lang="en-US" dirty="0"/>
              <a:t> + 6 nm Cr + </a:t>
            </a:r>
            <a:r>
              <a:rPr lang="en-US" dirty="0" smtClean="0"/>
              <a:t>B-doped </a:t>
            </a:r>
            <a:r>
              <a:rPr lang="en-US" dirty="0"/>
              <a:t>diamond (100 nm)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 mm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MgF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+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B-doped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diamond (100 nm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- failed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/>
              <a:t>Gas mixtures:</a:t>
            </a:r>
          </a:p>
          <a:p>
            <a:pPr marL="457200" lvl="1" indent="0">
              <a:buNone/>
            </a:pPr>
            <a:r>
              <a:rPr lang="en-US" dirty="0" smtClean="0"/>
              <a:t>Ne/C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/CF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(80/10/10</a:t>
            </a:r>
            <a:r>
              <a:rPr lang="en-US" dirty="0" smtClean="0"/>
              <a:t>) (flashed / sealed  mode)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Ne /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 (sealed mode / mixed by volume)</a:t>
            </a:r>
          </a:p>
          <a:p>
            <a:pPr marL="457200" lvl="1" indent="0">
              <a:buNone/>
            </a:pPr>
            <a:r>
              <a:rPr lang="en-US" dirty="0" smtClean="0"/>
              <a:t>CF4 </a:t>
            </a:r>
            <a:r>
              <a:rPr lang="en-US" dirty="0"/>
              <a:t>/ 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6</a:t>
            </a:r>
            <a:r>
              <a:rPr lang="en-US" dirty="0"/>
              <a:t> (sealed mode / mixed by </a:t>
            </a:r>
            <a:r>
              <a:rPr lang="en-US" dirty="0" smtClean="0"/>
              <a:t>volume) 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333361" y="692696"/>
            <a:ext cx="4282919" cy="583264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b="1" dirty="0" smtClean="0">
                <a:solidFill>
                  <a:srgbClr val="C00000"/>
                </a:solidFill>
              </a:rPr>
              <a:t>Sep. - Oct 2016</a:t>
            </a:r>
          </a:p>
          <a:p>
            <a:r>
              <a:rPr lang="en-US" sz="1300" dirty="0" smtClean="0"/>
              <a:t>Sensors:</a:t>
            </a:r>
          </a:p>
          <a:p>
            <a:pPr marL="457200" lvl="1" indent="0">
              <a:buNone/>
            </a:pPr>
            <a:r>
              <a:rPr lang="en-US" sz="1100" i="1" dirty="0" smtClean="0"/>
              <a:t>Bulk </a:t>
            </a:r>
            <a:r>
              <a:rPr lang="en-US" sz="1100" i="1" dirty="0"/>
              <a:t>Micromegas with reduced pillars</a:t>
            </a:r>
          </a:p>
          <a:p>
            <a:pPr marL="457200" lvl="1" indent="0">
              <a:buNone/>
            </a:pPr>
            <a:r>
              <a:rPr lang="en-US" sz="1100" i="1" dirty="0"/>
              <a:t>Thin mesh bulk Micromegas</a:t>
            </a:r>
            <a:r>
              <a:rPr lang="en-US" sz="1100" i="1" dirty="0">
                <a:solidFill>
                  <a:srgbClr val="C00000"/>
                </a:solidFill>
              </a:rPr>
              <a:t> </a:t>
            </a:r>
          </a:p>
          <a:p>
            <a:r>
              <a:rPr lang="en-US" sz="1300" i="1" dirty="0"/>
              <a:t>Photocathodes</a:t>
            </a:r>
          </a:p>
          <a:p>
            <a:pPr marL="457200" lvl="1" indent="0">
              <a:buNone/>
            </a:pPr>
            <a:r>
              <a:rPr lang="en-US" sz="1100" i="1" dirty="0" err="1"/>
              <a:t>CsI</a:t>
            </a:r>
            <a:r>
              <a:rPr lang="en-US" sz="1100" i="1" dirty="0"/>
              <a:t> photocathodes:</a:t>
            </a:r>
          </a:p>
          <a:p>
            <a:pPr marL="457200" lvl="1" indent="0">
              <a:buNone/>
            </a:pPr>
            <a:r>
              <a:rPr lang="en-US" sz="1100" dirty="0"/>
              <a:t>	</a:t>
            </a:r>
            <a:r>
              <a:rPr lang="en-US" sz="1100" dirty="0" smtClean="0"/>
              <a:t>2mm, 3mm, 5mm </a:t>
            </a:r>
            <a:r>
              <a:rPr lang="en-US" sz="1100" dirty="0"/>
              <a:t>MgF</a:t>
            </a:r>
            <a:r>
              <a:rPr lang="en-US" sz="1100" baseline="-25000" dirty="0"/>
              <a:t>2</a:t>
            </a:r>
            <a:endParaRPr lang="en-US" sz="1100" dirty="0"/>
          </a:p>
          <a:p>
            <a:pPr marL="457200" lvl="1" indent="0">
              <a:buNone/>
            </a:pPr>
            <a:r>
              <a:rPr lang="en-US" sz="1100" dirty="0"/>
              <a:t>	6nm Al / 5.5 </a:t>
            </a:r>
            <a:r>
              <a:rPr lang="en-US" sz="1100" dirty="0" smtClean="0"/>
              <a:t>nm, 3nm, 4.5   </a:t>
            </a:r>
            <a:r>
              <a:rPr lang="en-US" sz="1100" dirty="0"/>
              <a:t>Cr </a:t>
            </a:r>
            <a:r>
              <a:rPr lang="en-US" sz="1100" dirty="0" smtClean="0"/>
              <a:t>substrate</a:t>
            </a:r>
          </a:p>
          <a:p>
            <a:pPr marL="457200" lvl="1" indent="0">
              <a:buNone/>
            </a:pPr>
            <a:r>
              <a:rPr lang="en-US" sz="1100" dirty="0"/>
              <a:t>	</a:t>
            </a:r>
            <a:r>
              <a:rPr lang="en-US" sz="1100" dirty="0" smtClean="0"/>
              <a:t>11nm, 18nm, 25nm, 36 nm… </a:t>
            </a:r>
            <a:r>
              <a:rPr lang="en-US" sz="1100" dirty="0" err="1" smtClean="0"/>
              <a:t>CsI</a:t>
            </a:r>
            <a:r>
              <a:rPr lang="en-US" sz="1100" dirty="0" smtClean="0"/>
              <a:t> (CERN)</a:t>
            </a:r>
          </a:p>
          <a:p>
            <a:pPr marL="457200" lvl="1" indent="0">
              <a:buNone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Hamamatsu photocathode (?)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1100" i="1" dirty="0"/>
              <a:t>Metallic photocathodes:</a:t>
            </a:r>
          </a:p>
          <a:p>
            <a:pPr marL="457200" lvl="1" indent="0">
              <a:buNone/>
            </a:pPr>
            <a:r>
              <a:rPr lang="en-US" sz="1100" dirty="0"/>
              <a:t>	</a:t>
            </a:r>
            <a:r>
              <a:rPr lang="en-US" sz="1100" dirty="0" smtClean="0"/>
              <a:t>3 mm </a:t>
            </a:r>
            <a:r>
              <a:rPr lang="en-US" sz="1100" dirty="0"/>
              <a:t>/ 5 mm </a:t>
            </a:r>
            <a:r>
              <a:rPr lang="en-US" sz="1100" dirty="0" smtClean="0"/>
              <a:t>MgF</a:t>
            </a:r>
            <a:r>
              <a:rPr lang="en-US" sz="1100" baseline="-25000" dirty="0" smtClean="0"/>
              <a:t>2</a:t>
            </a:r>
            <a:r>
              <a:rPr lang="en-US" sz="1100" dirty="0" smtClean="0"/>
              <a:t> (+new provider)</a:t>
            </a:r>
            <a:endParaRPr lang="en-US" sz="1100" baseline="-25000" dirty="0"/>
          </a:p>
          <a:p>
            <a:pPr marL="457200" lvl="1" indent="0">
              <a:buNone/>
            </a:pPr>
            <a:r>
              <a:rPr lang="en-US" sz="1100" baseline="-25000" dirty="0"/>
              <a:t>	</a:t>
            </a:r>
            <a:r>
              <a:rPr lang="en-US" sz="1100" dirty="0" smtClean="0"/>
              <a:t>6 nm, 9nm, 12 nm, 15nm…  </a:t>
            </a:r>
            <a:r>
              <a:rPr lang="en-US" sz="1100" dirty="0"/>
              <a:t>Cr</a:t>
            </a:r>
          </a:p>
          <a:p>
            <a:pPr marL="457200" lvl="1" indent="0">
              <a:buNone/>
            </a:pPr>
            <a:r>
              <a:rPr lang="en-US" sz="1100" i="1" dirty="0"/>
              <a:t>Diamond photocathodes:</a:t>
            </a:r>
          </a:p>
          <a:p>
            <a:pPr marL="457200" lvl="1" indent="0">
              <a:buNone/>
            </a:pPr>
            <a:r>
              <a:rPr lang="en-US" sz="1100" dirty="0"/>
              <a:t>	</a:t>
            </a:r>
            <a:r>
              <a:rPr lang="en-US" sz="1100" dirty="0" smtClean="0"/>
              <a:t>3 mm / 5 mm MgF</a:t>
            </a:r>
            <a:r>
              <a:rPr lang="en-US" sz="1100" baseline="-25000" dirty="0" smtClean="0"/>
              <a:t>2</a:t>
            </a:r>
          </a:p>
          <a:p>
            <a:pPr marL="457200" lvl="1" indent="0">
              <a:buNone/>
            </a:pPr>
            <a:r>
              <a:rPr lang="en-US" sz="1100" baseline="-25000" dirty="0"/>
              <a:t>	</a:t>
            </a:r>
            <a:r>
              <a:rPr lang="en-US" sz="1100" dirty="0" smtClean="0"/>
              <a:t>3 nm, 6 </a:t>
            </a:r>
            <a:r>
              <a:rPr lang="en-US" sz="1100" dirty="0"/>
              <a:t>nm </a:t>
            </a:r>
            <a:r>
              <a:rPr lang="en-US" sz="1100" dirty="0" smtClean="0"/>
              <a:t>Cr + B-doped </a:t>
            </a:r>
            <a:r>
              <a:rPr lang="en-US" sz="1100" dirty="0"/>
              <a:t>diamond (100 nm)</a:t>
            </a:r>
          </a:p>
          <a:p>
            <a:r>
              <a:rPr lang="en-US" sz="1300" dirty="0" smtClean="0"/>
              <a:t>Gas </a:t>
            </a:r>
            <a:r>
              <a:rPr lang="en-US" sz="1300" dirty="0"/>
              <a:t>mixtures:</a:t>
            </a:r>
          </a:p>
          <a:p>
            <a:pPr marL="457200" lvl="1" indent="0">
              <a:buNone/>
            </a:pPr>
            <a:r>
              <a:rPr lang="en-US" sz="1100" dirty="0"/>
              <a:t>Ne/C</a:t>
            </a:r>
            <a:r>
              <a:rPr lang="en-US" sz="1100" baseline="-25000" dirty="0"/>
              <a:t>2</a:t>
            </a:r>
            <a:r>
              <a:rPr lang="en-US" sz="1100" dirty="0"/>
              <a:t>H</a:t>
            </a:r>
            <a:r>
              <a:rPr lang="en-US" sz="1100" baseline="-25000" dirty="0"/>
              <a:t>6</a:t>
            </a:r>
            <a:r>
              <a:rPr lang="en-US" sz="1100" dirty="0"/>
              <a:t>/CF</a:t>
            </a:r>
            <a:r>
              <a:rPr lang="en-US" sz="1100" baseline="-25000" dirty="0"/>
              <a:t>4</a:t>
            </a:r>
            <a:r>
              <a:rPr lang="en-US" sz="1100" dirty="0"/>
              <a:t> (80/10/10) (flashed / sealed  mode) </a:t>
            </a:r>
          </a:p>
          <a:p>
            <a:pPr marL="457200" lvl="1" indent="0">
              <a:buNone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CF4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C</a:t>
            </a:r>
            <a:r>
              <a:rPr lang="en-US" sz="11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sz="11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(sealed mode /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 pressure)</a:t>
            </a:r>
            <a:r>
              <a:rPr lang="en-US" sz="1100" dirty="0" smtClean="0"/>
              <a:t> </a:t>
            </a:r>
          </a:p>
          <a:p>
            <a:pPr marL="457200" lvl="1" indent="0">
              <a:buNone/>
            </a:pPr>
            <a:endParaRPr lang="en-US" sz="1100" dirty="0"/>
          </a:p>
          <a:p>
            <a:pPr marL="0" indent="0">
              <a:buFont typeface="Wingdings" pitchFamily="2" charset="2"/>
              <a:buNone/>
            </a:pPr>
            <a:r>
              <a:rPr lang="en-US" sz="1300" dirty="0" smtClean="0"/>
              <a:t> Further studies: </a:t>
            </a:r>
          </a:p>
          <a:p>
            <a:pPr lvl="1"/>
            <a:r>
              <a:rPr lang="en-US" sz="1100" dirty="0"/>
              <a:t>Trigger area (also) larger (border region</a:t>
            </a:r>
            <a:r>
              <a:rPr lang="en-US" sz="1100" dirty="0" smtClean="0"/>
              <a:t>)</a:t>
            </a:r>
            <a:endParaRPr lang="en-US" sz="1100" dirty="0"/>
          </a:p>
          <a:p>
            <a:pPr lvl="1"/>
            <a:r>
              <a:rPr lang="en-US" sz="1100" dirty="0"/>
              <a:t>Improve signal quality (mesh at </a:t>
            </a:r>
            <a:r>
              <a:rPr lang="en-US" sz="1100" dirty="0" smtClean="0"/>
              <a:t>ground, better </a:t>
            </a:r>
            <a:r>
              <a:rPr lang="en-US" sz="1100" dirty="0"/>
              <a:t>connectors, </a:t>
            </a:r>
            <a:r>
              <a:rPr lang="en-US" sz="1100" dirty="0" smtClean="0"/>
              <a:t>…)</a:t>
            </a:r>
            <a:endParaRPr lang="en-US" sz="1100" dirty="0"/>
          </a:p>
          <a:p>
            <a:pPr lvl="1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 drift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gaps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1100" dirty="0" smtClean="0"/>
              <a:t>Different </a:t>
            </a:r>
            <a:r>
              <a:rPr lang="en-US" sz="1100" dirty="0"/>
              <a:t>and improved </a:t>
            </a:r>
            <a:r>
              <a:rPr lang="en-US" sz="1100" dirty="0" smtClean="0"/>
              <a:t>preamps</a:t>
            </a:r>
          </a:p>
          <a:p>
            <a:pPr lvl="1"/>
            <a:r>
              <a:rPr lang="en-US" sz="1100" dirty="0" err="1" smtClean="0"/>
              <a:t>Sampic</a:t>
            </a:r>
            <a:r>
              <a:rPr lang="en-US" sz="1100" dirty="0" smtClean="0"/>
              <a:t> acquisition </a:t>
            </a:r>
          </a:p>
          <a:p>
            <a:pPr marL="0" indent="0">
              <a:buFont typeface="Wingdings" pitchFamily="2" charset="2"/>
              <a:buNone/>
            </a:pPr>
            <a:r>
              <a:rPr lang="en-US" sz="1100" dirty="0" smtClean="0"/>
              <a:t> </a:t>
            </a:r>
            <a:endParaRPr lang="fr-FR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784" y="692696"/>
            <a:ext cx="3456384" cy="25922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784" y="3933056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67" y="2808312"/>
            <a:ext cx="4736301" cy="378904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24680" y="521504"/>
            <a:ext cx="7317137" cy="6187965"/>
            <a:chOff x="219023" y="521504"/>
            <a:chExt cx="7317137" cy="6187965"/>
          </a:xfrm>
        </p:grpSpPr>
        <p:grpSp>
          <p:nvGrpSpPr>
            <p:cNvPr id="15" name="Group 14"/>
            <p:cNvGrpSpPr/>
            <p:nvPr/>
          </p:nvGrpSpPr>
          <p:grpSpPr>
            <a:xfrm>
              <a:off x="219023" y="521504"/>
              <a:ext cx="7317137" cy="5499784"/>
              <a:chOff x="219023" y="521504"/>
              <a:chExt cx="7317137" cy="549978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/>
              <a:srcRect r="5575"/>
              <a:stretch/>
            </p:blipFill>
            <p:spPr>
              <a:xfrm>
                <a:off x="219023" y="521504"/>
                <a:ext cx="7317137" cy="5499784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063552" y="3645023"/>
                <a:ext cx="504056" cy="823987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999656" y="3573016"/>
                <a:ext cx="504056" cy="823987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360" y="5157192"/>
              <a:ext cx="5472609" cy="1552277"/>
            </a:xfrm>
            <a:prstGeom prst="rect">
              <a:avLst/>
            </a:prstGeom>
          </p:spPr>
        </p:pic>
      </p:grp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6268640" y="409772"/>
            <a:ext cx="5876032" cy="244316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400" u="sng" dirty="0"/>
              <a:t>Trigger</a:t>
            </a:r>
            <a:r>
              <a:rPr lang="en-US" sz="1400" dirty="0"/>
              <a:t>: coincidence of two 5x5 mm2 scintillators and a veto downstream (avoid showers</a:t>
            </a:r>
            <a:r>
              <a:rPr lang="en-US" sz="1400" dirty="0" smtClean="0"/>
              <a:t>)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u="sng" dirty="0" smtClean="0"/>
              <a:t>Tracker</a:t>
            </a:r>
            <a:r>
              <a:rPr lang="en-US" sz="1400" dirty="0" smtClean="0"/>
              <a:t>: three GEMs to measure where the triggered particle passed (reject showers too)</a:t>
            </a:r>
          </a:p>
          <a:p>
            <a:pPr>
              <a:spcBef>
                <a:spcPts val="600"/>
              </a:spcBef>
            </a:pPr>
            <a:r>
              <a:rPr lang="en-US" sz="1400" u="sng" dirty="0" smtClean="0"/>
              <a:t>Time reference</a:t>
            </a:r>
            <a:r>
              <a:rPr lang="en-US" sz="1400" dirty="0" smtClean="0"/>
              <a:t>: two Hamamatsu MCP-PMTs (160 </a:t>
            </a:r>
            <a:r>
              <a:rPr lang="en-US" sz="1400" dirty="0" err="1" smtClean="0"/>
              <a:t>ps</a:t>
            </a:r>
            <a:r>
              <a:rPr lang="en-US" sz="1400" dirty="0" smtClean="0"/>
              <a:t> rise time)</a:t>
            </a:r>
          </a:p>
          <a:p>
            <a:pPr>
              <a:spcBef>
                <a:spcPts val="600"/>
              </a:spcBef>
            </a:pPr>
            <a:r>
              <a:rPr lang="en-US" sz="1400" u="sng" dirty="0" smtClean="0"/>
              <a:t>Tracking </a:t>
            </a:r>
            <a:r>
              <a:rPr lang="en-US" sz="1400" u="sng" dirty="0"/>
              <a:t>acquisition</a:t>
            </a:r>
            <a:r>
              <a:rPr lang="en-US" sz="1400" dirty="0"/>
              <a:t>: APV25 + </a:t>
            </a:r>
            <a:r>
              <a:rPr lang="en-US" sz="1400" dirty="0" smtClean="0"/>
              <a:t>SRS</a:t>
            </a:r>
          </a:p>
          <a:p>
            <a:pPr>
              <a:spcBef>
                <a:spcPts val="600"/>
              </a:spcBef>
            </a:pPr>
            <a:r>
              <a:rPr lang="en-US" sz="1400" u="sng" dirty="0" smtClean="0"/>
              <a:t>Timing </a:t>
            </a:r>
            <a:r>
              <a:rPr lang="en-US" sz="1400" u="sng" dirty="0"/>
              <a:t>acquisition</a:t>
            </a:r>
            <a:r>
              <a:rPr lang="en-US" sz="1400" dirty="0"/>
              <a:t>: CIVIDEC C2 preamp + 2x 2.5 GHz </a:t>
            </a:r>
            <a:r>
              <a:rPr lang="en-US" sz="1400" dirty="0" err="1"/>
              <a:t>LeCroy</a:t>
            </a:r>
            <a:r>
              <a:rPr lang="en-US" sz="1400" dirty="0"/>
              <a:t> scopes (</a:t>
            </a:r>
            <a:r>
              <a:rPr lang="en-US" sz="1400" dirty="0" err="1"/>
              <a:t>synchronised</a:t>
            </a:r>
            <a:r>
              <a:rPr lang="en-US" sz="1400" dirty="0"/>
              <a:t> </a:t>
            </a:r>
            <a:r>
              <a:rPr lang="en-US" sz="1400" dirty="0" smtClean="0"/>
              <a:t>with the </a:t>
            </a:r>
            <a:r>
              <a:rPr lang="en-US" sz="1400" dirty="0"/>
              <a:t>tracker) and SAMPIC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measurement Setup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1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</a:t>
            </a:r>
            <a:r>
              <a:rPr lang="en-US" sz="2000" dirty="0" smtClean="0"/>
              <a:t>(see later talk by Spyros Tzamarias)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59" y="774975"/>
            <a:ext cx="7739261" cy="54623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92144" y="620688"/>
            <a:ext cx="4451557" cy="4525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10768107" y="1730865"/>
            <a:ext cx="1936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Analysis by S. Tzamarias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8208" y="980728"/>
            <a:ext cx="707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46.2 </a:t>
            </a:r>
            <a:r>
              <a:rPr lang="en-US" sz="1400" dirty="0" err="1" smtClean="0">
                <a:solidFill>
                  <a:srgbClr val="C00000"/>
                </a:solidFill>
              </a:rPr>
              <a:t>ps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6440" y="980728"/>
            <a:ext cx="707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47.2 </a:t>
            </a:r>
            <a:r>
              <a:rPr lang="en-US" sz="1400" dirty="0" err="1" smtClean="0">
                <a:solidFill>
                  <a:srgbClr val="C00000"/>
                </a:solidFill>
              </a:rPr>
              <a:t>ps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8208" y="3215715"/>
            <a:ext cx="707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46.2 </a:t>
            </a:r>
            <a:r>
              <a:rPr lang="en-US" sz="1400" dirty="0" err="1" smtClean="0">
                <a:solidFill>
                  <a:srgbClr val="C00000"/>
                </a:solidFill>
              </a:rPr>
              <a:t>ps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56440" y="3215715"/>
            <a:ext cx="707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47.9 </a:t>
            </a:r>
            <a:r>
              <a:rPr lang="en-US" sz="1400" dirty="0" err="1" smtClean="0">
                <a:solidFill>
                  <a:srgbClr val="C00000"/>
                </a:solidFill>
              </a:rPr>
              <a:t>ps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096" y="5373216"/>
            <a:ext cx="5266185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omic Sans MS" panose="030F0702030302020204" pitchFamily="66" charset="0"/>
              </a:rPr>
              <a:t>Robust results, ~independent on the analysis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omic Sans MS" panose="030F0702030302020204" pitchFamily="66" charset="0"/>
              </a:rPr>
              <a:t>Asymmetry, deviation from Gaussian </a:t>
            </a:r>
            <a:r>
              <a:rPr lang="en-US" sz="1600" dirty="0">
                <a:latin typeface="Comic Sans MS" panose="030F0702030302020204" pitchFamily="66" charset="0"/>
              </a:rPr>
              <a:t>d</a:t>
            </a:r>
            <a:r>
              <a:rPr lang="en-US" sz="1600" dirty="0" smtClean="0">
                <a:latin typeface="Comic Sans MS" panose="030F0702030302020204" pitchFamily="66" charset="0"/>
              </a:rPr>
              <a:t>istribution 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	 Dependence on the amplitude </a:t>
            </a:r>
            <a:r>
              <a:rPr lang="en-US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146651"/>
            <a:ext cx="2952664" cy="905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963" y="5268699"/>
            <a:ext cx="1466631" cy="132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from beam tests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4072" y="1927373"/>
            <a:ext cx="4474886" cy="45259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3352" y="901058"/>
            <a:ext cx="6192688" cy="2739211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Data analysis in progress. Data from different detector configurations to be analyzed. Results for: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3mm MgF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5.5 nm Cr + 18 nm CsI (2 days old)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US" baseline="-25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= +450 V (36 kV/cm)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US" baseline="-25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= 0 V (grounded)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US" baseline="-25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= -350 V (17.5 kV/cm)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Sealed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@ 1010 mbar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Ne + 10% iC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+ 10% CF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</a:t>
            </a:r>
            <a:r>
              <a:rPr lang="en-US" b="1" baseline="-25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 45 ps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, &lt;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N</a:t>
            </a:r>
            <a:r>
              <a:rPr lang="en-US" b="1" baseline="-25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p.e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.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&gt; 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10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988" y="4502575"/>
            <a:ext cx="308547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100 % efficiency for  MIPS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scintillator trigger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334"/>
          <a:stretch/>
        </p:blipFill>
        <p:spPr>
          <a:xfrm>
            <a:off x="8479970" y="160128"/>
            <a:ext cx="3027019" cy="308543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95062" y="5661248"/>
            <a:ext cx="244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81F1F"/>
                </a:solidFill>
              </a:rPr>
              <a:t>More in the following  talk by Spyros Tzamarias</a:t>
            </a:r>
            <a:endParaRPr lang="en-US" i="1" dirty="0">
              <a:solidFill>
                <a:srgbClr val="C81F1F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94" y="3776623"/>
            <a:ext cx="2760345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1784" y="3671009"/>
            <a:ext cx="18458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Single </a:t>
            </a:r>
            <a:r>
              <a:rPr lang="en-US" sz="1400" dirty="0" err="1" smtClean="0"/>
              <a:t>p.e.</a:t>
            </a:r>
            <a:r>
              <a:rPr lang="en-US" sz="1400" dirty="0" smtClean="0"/>
              <a:t> from candle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251054" y="5056572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Muons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85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7032104" y="908720"/>
            <a:ext cx="3744416" cy="48782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mic Sans MS" panose="030F0702030302020204" pitchFamily="66" charset="0"/>
              </a:rPr>
              <a:t>For a MgF</a:t>
            </a:r>
            <a:r>
              <a:rPr lang="en-US" baseline="-25000" dirty="0">
                <a:latin typeface="Comic Sans MS" panose="030F0702030302020204" pitchFamily="66" charset="0"/>
              </a:rPr>
              <a:t>2</a:t>
            </a:r>
            <a:r>
              <a:rPr lang="en-US" dirty="0">
                <a:latin typeface="Comic Sans MS" panose="030F0702030302020204" pitchFamily="66" charset="0"/>
              </a:rPr>
              <a:t> crystal and a </a:t>
            </a:r>
            <a:r>
              <a:rPr lang="en-US" dirty="0" err="1">
                <a:latin typeface="Comic Sans MS" panose="030F0702030302020204" pitchFamily="66" charset="0"/>
              </a:rPr>
              <a:t>CsI</a:t>
            </a:r>
            <a:r>
              <a:rPr lang="en-US" dirty="0">
                <a:latin typeface="Comic Sans MS" panose="030F0702030302020204" pitchFamily="66" charset="0"/>
              </a:rPr>
              <a:t> photocathode with typical bibliography values for </a:t>
            </a:r>
            <a:r>
              <a:rPr lang="en-US" i="1" dirty="0">
                <a:latin typeface="Comic Sans MS" panose="030F0702030302020204" pitchFamily="66" charset="0"/>
              </a:rPr>
              <a:t>QE</a:t>
            </a: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n-US" i="1" dirty="0">
                <a:latin typeface="Comic Sans MS" panose="030F0702030302020204" pitchFamily="66" charset="0"/>
              </a:rPr>
              <a:t>E</a:t>
            </a:r>
            <a:r>
              <a:rPr lang="en-US" dirty="0">
                <a:latin typeface="Comic Sans MS" panose="030F0702030302020204" pitchFamily="66" charset="0"/>
              </a:rPr>
              <a:t>), </a:t>
            </a:r>
            <a:r>
              <a:rPr lang="en-US" i="1" dirty="0">
                <a:latin typeface="Comic Sans MS" panose="030F0702030302020204" pitchFamily="66" charset="0"/>
              </a:rPr>
              <a:t>T</a:t>
            </a: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n-US" i="1" dirty="0">
                <a:latin typeface="Comic Sans MS" panose="030F0702030302020204" pitchFamily="66" charset="0"/>
              </a:rPr>
              <a:t>E</a:t>
            </a:r>
            <a:r>
              <a:rPr lang="en-US" dirty="0">
                <a:latin typeface="Comic Sans MS" panose="030F0702030302020204" pitchFamily="66" charset="0"/>
              </a:rPr>
              <a:t>) and </a:t>
            </a:r>
            <a:r>
              <a:rPr lang="en-US" i="1" dirty="0">
                <a:latin typeface="Comic Sans MS" panose="030F0702030302020204" pitchFamily="66" charset="0"/>
              </a:rPr>
              <a:t>n</a:t>
            </a: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n-US" i="1" dirty="0">
                <a:latin typeface="Comic Sans MS" panose="030F0702030302020204" pitchFamily="66" charset="0"/>
              </a:rPr>
              <a:t>E</a:t>
            </a:r>
            <a:r>
              <a:rPr lang="en-US" dirty="0">
                <a:latin typeface="Comic Sans MS" panose="030F0702030302020204" pitchFamily="66" charset="0"/>
              </a:rPr>
              <a:t>) as seen, we expect:</a:t>
            </a:r>
            <a:r>
              <a:rPr lang="en-US" b="1" dirty="0">
                <a:solidFill>
                  <a:srgbClr val="C81F1F"/>
                </a:solidFill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en-US" b="1" dirty="0">
                <a:latin typeface="Comic Sans MS" panose="030F0702030302020204" pitchFamily="66" charset="0"/>
              </a:rPr>
              <a:t>370 × </a:t>
            </a:r>
            <a:r>
              <a:rPr lang="en-US" b="1" dirty="0" smtClean="0">
                <a:latin typeface="Comic Sans MS" panose="030F0702030302020204" pitchFamily="66" charset="0"/>
              </a:rPr>
              <a:t>0.25 </a:t>
            </a:r>
            <a:r>
              <a:rPr lang="en-US" b="1" dirty="0">
                <a:latin typeface="Comic Sans MS" panose="030F0702030302020204" pitchFamily="66" charset="0"/>
              </a:rPr>
              <a:t>= 9</a:t>
            </a:r>
            <a:r>
              <a:rPr lang="en-US" b="1" dirty="0" smtClean="0">
                <a:latin typeface="Comic Sans MS" panose="030F0702030302020204" pitchFamily="66" charset="0"/>
              </a:rPr>
              <a:t>2 </a:t>
            </a:r>
            <a:r>
              <a:rPr lang="en-US" b="1" dirty="0" err="1">
                <a:latin typeface="Comic Sans MS" panose="030F0702030302020204" pitchFamily="66" charset="0"/>
              </a:rPr>
              <a:t>p.e.</a:t>
            </a:r>
            <a:r>
              <a:rPr lang="en-US" b="1" dirty="0">
                <a:latin typeface="Comic Sans MS" panose="030F0702030302020204" pitchFamily="66" charset="0"/>
              </a:rPr>
              <a:t>/cm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C81F1F"/>
                </a:solidFill>
                <a:latin typeface="Comic Sans MS" panose="030F0702030302020204" pitchFamily="66" charset="0"/>
              </a:rPr>
              <a:t>for a </a:t>
            </a:r>
            <a:r>
              <a:rPr lang="en-US" b="1" dirty="0">
                <a:solidFill>
                  <a:srgbClr val="C81F1F"/>
                </a:solidFill>
                <a:latin typeface="Comic Sans MS" panose="030F0702030302020204" pitchFamily="66" charset="0"/>
              </a:rPr>
              <a:t>3 mm MgF</a:t>
            </a:r>
            <a:r>
              <a:rPr lang="en-US" b="1" baseline="-25000" dirty="0">
                <a:solidFill>
                  <a:srgbClr val="C81F1F"/>
                </a:solidFill>
                <a:latin typeface="Comic Sans MS" panose="030F0702030302020204" pitchFamily="66" charset="0"/>
              </a:rPr>
              <a:t>2</a:t>
            </a:r>
            <a:r>
              <a:rPr lang="en-US" b="1" dirty="0">
                <a:solidFill>
                  <a:srgbClr val="C81F1F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C81F1F"/>
                </a:solidFill>
                <a:latin typeface="Comic Sans MS" panose="030F0702030302020204" pitchFamily="66" charset="0"/>
              </a:rPr>
              <a:t>crystal we </a:t>
            </a:r>
            <a:r>
              <a:rPr lang="en-US" dirty="0" smtClean="0">
                <a:solidFill>
                  <a:srgbClr val="C81F1F"/>
                </a:solidFill>
                <a:latin typeface="Comic Sans MS" panose="030F0702030302020204" pitchFamily="66" charset="0"/>
              </a:rPr>
              <a:t>would expect </a:t>
            </a:r>
            <a:r>
              <a:rPr lang="fr-FR" b="1" dirty="0" smtClean="0">
                <a:solidFill>
                  <a:srgbClr val="C8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~28 </a:t>
            </a:r>
            <a:r>
              <a:rPr lang="fr-FR" b="1" dirty="0" err="1" smtClean="0">
                <a:solidFill>
                  <a:srgbClr val="C8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p.e</a:t>
            </a:r>
            <a:r>
              <a:rPr lang="fr-FR" b="1" dirty="0" smtClean="0">
                <a:solidFill>
                  <a:srgbClr val="C8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endParaRPr lang="fr-FR" b="1" dirty="0">
              <a:solidFill>
                <a:srgbClr val="C81F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Single photoelectron calibration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runs have been taken using a cigarette </a:t>
            </a:r>
            <a:r>
              <a:rPr lang="en-US" b="1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lighter’s flame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for all detector settings. Analysis pending. For the time being matching the amplitude spectra with Poisson distributions we estimate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~10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p.e.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per MIP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en-US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1779" y="5949280"/>
            <a:ext cx="297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Margin for improvement!!</a:t>
            </a:r>
          </a:p>
        </p:txBody>
      </p:sp>
      <p:sp>
        <p:nvSpPr>
          <p:cNvPr id="9" name="Rectangle 8"/>
          <p:cNvSpPr/>
          <p:nvPr/>
        </p:nvSpPr>
        <p:spPr>
          <a:xfrm>
            <a:off x="975035" y="971436"/>
            <a:ext cx="467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 MIP passing through a crystal will emit: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2355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77" y="2363241"/>
            <a:ext cx="5630863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number of </a:t>
            </a:r>
            <a:r>
              <a:rPr lang="en-US" dirty="0" err="1"/>
              <a:t>p.e.</a:t>
            </a:r>
            <a:r>
              <a:rPr lang="en-US" dirty="0"/>
              <a:t> per MIP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5074" y="1411704"/>
                <a:ext cx="6011697" cy="968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370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𝑄𝐸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74" y="1411704"/>
                <a:ext cx="6011697" cy="9687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3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laser test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1344" y="956871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Laser data of January 2017:</a:t>
            </a:r>
          </a:p>
          <a:p>
            <a:pPr marL="157163" lvl="1">
              <a:spcBef>
                <a:spcPts val="600"/>
              </a:spcBef>
            </a:pPr>
            <a:r>
              <a:rPr lang="en-US" sz="1600" dirty="0">
                <a:latin typeface="Comic Sans MS" panose="030F0702030302020204" pitchFamily="66" charset="0"/>
              </a:rPr>
              <a:t>24</a:t>
            </a:r>
            <a:r>
              <a:rPr lang="en-US" sz="1600" baseline="30000" dirty="0">
                <a:latin typeface="Comic Sans MS" panose="030F0702030302020204" pitchFamily="66" charset="0"/>
              </a:rPr>
              <a:t>th</a:t>
            </a:r>
            <a:r>
              <a:rPr lang="en-US" sz="1600" dirty="0">
                <a:latin typeface="Comic Sans MS" panose="030F0702030302020204" pitchFamily="66" charset="0"/>
              </a:rPr>
              <a:t> Jan, </a:t>
            </a:r>
            <a:r>
              <a:rPr lang="en-US" sz="1600" dirty="0">
                <a:solidFill>
                  <a:srgbClr val="C8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Ne+10%C</a:t>
            </a:r>
            <a:r>
              <a:rPr lang="en-US" sz="1600" baseline="-25000" dirty="0">
                <a:solidFill>
                  <a:srgbClr val="C8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1600" dirty="0">
                <a:solidFill>
                  <a:srgbClr val="C8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1600" baseline="-25000" dirty="0">
                <a:solidFill>
                  <a:srgbClr val="C8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1600" dirty="0">
                <a:solidFill>
                  <a:srgbClr val="C8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+10%CF</a:t>
            </a:r>
            <a:r>
              <a:rPr lang="en-US" sz="1600" baseline="-25000" dirty="0">
                <a:solidFill>
                  <a:srgbClr val="C8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1600" dirty="0">
                <a:latin typeface="Comic Sans MS" panose="030F0702030302020204" pitchFamily="66" charset="0"/>
              </a:rPr>
              <a:t> @</a:t>
            </a:r>
            <a:r>
              <a:rPr lang="en-US" sz="1600" dirty="0" smtClean="0">
                <a:latin typeface="Comic Sans MS" panose="030F0702030302020204" pitchFamily="66" charset="0"/>
              </a:rPr>
              <a:t> 1050 mbar</a:t>
            </a:r>
            <a:r>
              <a:rPr lang="en-US" sz="1600" dirty="0">
                <a:latin typeface="Comic Sans MS" panose="030F0702030302020204" pitchFamily="66" charset="0"/>
              </a:rPr>
              <a:t>.</a:t>
            </a:r>
          </a:p>
          <a:p>
            <a:pPr marL="157163" lvl="1">
              <a:spcBef>
                <a:spcPts val="600"/>
              </a:spcBef>
            </a:pPr>
            <a:r>
              <a:rPr lang="en-US" sz="1600" dirty="0">
                <a:latin typeface="Comic Sans MS" panose="030F0702030302020204" pitchFamily="66" charset="0"/>
              </a:rPr>
              <a:t>25</a:t>
            </a:r>
            <a:r>
              <a:rPr lang="en-US" sz="1600" baseline="30000" dirty="0">
                <a:latin typeface="Comic Sans MS" panose="030F0702030302020204" pitchFamily="66" charset="0"/>
              </a:rPr>
              <a:t>th</a:t>
            </a:r>
            <a:r>
              <a:rPr lang="en-US" sz="1600" dirty="0">
                <a:latin typeface="Comic Sans MS" panose="030F0702030302020204" pitchFamily="66" charset="0"/>
              </a:rPr>
              <a:t> Jan, </a:t>
            </a:r>
            <a:r>
              <a:rPr lang="en-US" sz="1600" dirty="0">
                <a:solidFill>
                  <a:srgbClr val="C8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CF4+20%C</a:t>
            </a:r>
            <a:r>
              <a:rPr lang="en-US" sz="1600" baseline="-25000" dirty="0">
                <a:solidFill>
                  <a:srgbClr val="C8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1600" dirty="0">
                <a:solidFill>
                  <a:srgbClr val="C8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1600" baseline="-25000" dirty="0">
                <a:solidFill>
                  <a:srgbClr val="C8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@ 500 </a:t>
            </a:r>
            <a:r>
              <a:rPr lang="en-US" sz="1600" dirty="0">
                <a:latin typeface="Comic Sans MS" panose="030F0702030302020204" pitchFamily="66" charset="0"/>
              </a:rPr>
              <a:t>bar.</a:t>
            </a:r>
            <a:endParaRPr lang="en-US" sz="1600" baseline="-25000" dirty="0">
              <a:latin typeface="Comic Sans MS" panose="030F0702030302020204" pitchFamily="66" charset="0"/>
            </a:endParaRPr>
          </a:p>
          <a:p>
            <a:pPr marL="157163" lvl="1">
              <a:spcBef>
                <a:spcPts val="600"/>
              </a:spcBef>
            </a:pPr>
            <a:r>
              <a:rPr lang="en-US" sz="1600" dirty="0">
                <a:latin typeface="Comic Sans MS" panose="030F0702030302020204" pitchFamily="66" charset="0"/>
              </a:rPr>
              <a:t>25</a:t>
            </a:r>
            <a:r>
              <a:rPr lang="en-US" sz="1600" baseline="30000" dirty="0">
                <a:latin typeface="Comic Sans MS" panose="030F0702030302020204" pitchFamily="66" charset="0"/>
              </a:rPr>
              <a:t>th</a:t>
            </a:r>
            <a:r>
              <a:rPr lang="en-US" sz="1600" dirty="0">
                <a:latin typeface="Comic Sans MS" panose="030F0702030302020204" pitchFamily="66" charset="0"/>
              </a:rPr>
              <a:t> Jan, </a:t>
            </a:r>
            <a:r>
              <a:rPr lang="en-US" sz="1600" dirty="0">
                <a:solidFill>
                  <a:srgbClr val="C8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Ne+10%C</a:t>
            </a:r>
            <a:r>
              <a:rPr lang="en-US" sz="1600" baseline="-25000" dirty="0">
                <a:solidFill>
                  <a:srgbClr val="C8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1600" dirty="0">
                <a:solidFill>
                  <a:srgbClr val="C8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1600" baseline="-25000" dirty="0">
                <a:solidFill>
                  <a:srgbClr val="C8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1600" dirty="0">
                <a:solidFill>
                  <a:srgbClr val="C8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+10%CF</a:t>
            </a:r>
            <a:r>
              <a:rPr lang="en-US" sz="1600" baseline="-25000" dirty="0">
                <a:solidFill>
                  <a:srgbClr val="C8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1600" dirty="0">
                <a:latin typeface="Comic Sans MS" panose="030F0702030302020204" pitchFamily="66" charset="0"/>
              </a:rPr>
              <a:t> @</a:t>
            </a:r>
            <a:r>
              <a:rPr lang="en-US" sz="1600" dirty="0" smtClean="0">
                <a:latin typeface="Comic Sans MS" panose="030F0702030302020204" pitchFamily="66" charset="0"/>
              </a:rPr>
              <a:t> 1050 </a:t>
            </a:r>
            <a:r>
              <a:rPr lang="en-US" sz="1600" dirty="0">
                <a:latin typeface="Comic Sans MS" panose="030F0702030302020204" pitchFamily="66" charset="0"/>
              </a:rPr>
              <a:t>bar.</a:t>
            </a:r>
            <a:endParaRPr lang="en-US" sz="1600" baseline="-2500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8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937134"/>
              </p:ext>
            </p:extLst>
          </p:nvPr>
        </p:nvGraphicFramePr>
        <p:xfrm>
          <a:off x="5591944" y="485725"/>
          <a:ext cx="6082209" cy="3167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589"/>
                <a:gridCol w="1713391"/>
                <a:gridCol w="981916"/>
                <a:gridCol w="2808313"/>
              </a:tblGrid>
              <a:tr h="2437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Gas</a:t>
                      </a:r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Anode [(+)V]</a:t>
                      </a:r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Drift [(-)V)</a:t>
                      </a:r>
                      <a:endParaRPr lang="en-US" sz="1200" dirty="0"/>
                    </a:p>
                  </a:txBody>
                  <a:tcPr marL="60095" marR="60095" marT="30048" marB="30048"/>
                </a:tc>
              </a:tr>
              <a:tr h="2437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]24/01</a:t>
                      </a:r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Ne+10%C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dirty="0" smtClean="0"/>
                        <a:t>H</a:t>
                      </a:r>
                      <a:r>
                        <a:rPr lang="en-US" sz="1200" baseline="-25000" dirty="0" smtClean="0"/>
                        <a:t>6</a:t>
                      </a:r>
                      <a:r>
                        <a:rPr lang="en-US" sz="1200" dirty="0" smtClean="0"/>
                        <a:t>+10%CF</a:t>
                      </a:r>
                      <a:r>
                        <a:rPr lang="en-US" sz="1200" baseline="-25000" dirty="0" smtClean="0"/>
                        <a:t>4</a:t>
                      </a:r>
                      <a:endParaRPr lang="en-US" sz="1200" baseline="-250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475</a:t>
                      </a:r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                         300, 325, 350, 375, </a:t>
                      </a:r>
                      <a:r>
                        <a:rPr lang="en-US" sz="1200" b="1" dirty="0" smtClean="0"/>
                        <a:t>400</a:t>
                      </a:r>
                      <a:endParaRPr lang="en-US" sz="1200" b="1" dirty="0"/>
                    </a:p>
                  </a:txBody>
                  <a:tcPr marL="60095" marR="60095" marT="30048" marB="30048"/>
                </a:tc>
              </a:tr>
              <a:tr h="24371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500</a:t>
                      </a:r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                         300, 325, 350, </a:t>
                      </a:r>
                      <a:r>
                        <a:rPr lang="en-US" sz="1200" b="1" dirty="0" smtClean="0"/>
                        <a:t>375</a:t>
                      </a:r>
                      <a:endParaRPr lang="en-US" sz="1200" b="1" dirty="0"/>
                    </a:p>
                  </a:txBody>
                  <a:tcPr marL="60095" marR="60095" marT="30048" marB="30048"/>
                </a:tc>
              </a:tr>
              <a:tr h="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525</a:t>
                      </a:r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        250, 275, 300, 325, 350, </a:t>
                      </a:r>
                      <a:r>
                        <a:rPr lang="en-US" sz="1200" b="1" dirty="0" smtClean="0"/>
                        <a:t>375</a:t>
                      </a:r>
                      <a:endParaRPr lang="en-US" sz="1200" b="1" dirty="0"/>
                    </a:p>
                  </a:txBody>
                  <a:tcPr marL="60095" marR="60095" marT="30048" marB="30048"/>
                </a:tc>
              </a:tr>
              <a:tr h="24371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550</a:t>
                      </a:r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225, 250, 275, 300, 325, </a:t>
                      </a:r>
                      <a:r>
                        <a:rPr lang="en-US" sz="1200" b="1" dirty="0" smtClean="0"/>
                        <a:t>350</a:t>
                      </a:r>
                      <a:endParaRPr lang="en-US" sz="1200" b="1" dirty="0"/>
                    </a:p>
                  </a:txBody>
                  <a:tcPr marL="60095" marR="60095" marT="30048" marB="30048"/>
                </a:tc>
              </a:tr>
              <a:tr h="24371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590</a:t>
                      </a:r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50…</a:t>
                      </a:r>
                      <a:r>
                        <a:rPr lang="en-US" sz="1200" baseline="0" dirty="0" smtClean="0"/>
                        <a:t>225, 250, </a:t>
                      </a:r>
                      <a:r>
                        <a:rPr lang="en-US" sz="1200" b="1" baseline="0" dirty="0" smtClean="0"/>
                        <a:t>275</a:t>
                      </a:r>
                      <a:endParaRPr lang="en-US" sz="1200" b="1" dirty="0"/>
                    </a:p>
                  </a:txBody>
                  <a:tcPr marL="60095" marR="60095" marT="30048" marB="30048"/>
                </a:tc>
              </a:tr>
              <a:tr h="2437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25/01</a:t>
                      </a:r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CF4+20%C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dirty="0" smtClean="0"/>
                        <a:t>H</a:t>
                      </a:r>
                      <a:r>
                        <a:rPr lang="en-US" sz="1200" baseline="-25000" dirty="0" smtClean="0"/>
                        <a:t>6</a:t>
                      </a:r>
                      <a:r>
                        <a:rPr lang="en-US" sz="1200" dirty="0" smtClean="0"/>
                        <a:t>@</a:t>
                      </a:r>
                      <a:r>
                        <a:rPr lang="en-US" sz="1200" baseline="0" dirty="0" smtClean="0"/>
                        <a:t>0.5 bar</a:t>
                      </a:r>
                      <a:endParaRPr lang="en-US" sz="1200" baseline="-250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600</a:t>
                      </a:r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                  425, 450, 475, </a:t>
                      </a:r>
                      <a:r>
                        <a:rPr lang="en-US" sz="1200" b="1" dirty="0" smtClean="0"/>
                        <a:t>500</a:t>
                      </a:r>
                      <a:endParaRPr lang="en-US" sz="1200" b="1" dirty="0"/>
                    </a:p>
                  </a:txBody>
                  <a:tcPr marL="60095" marR="60095" marT="30048" marB="30048"/>
                </a:tc>
              </a:tr>
              <a:tr h="24371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-250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625</a:t>
                      </a:r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350, 375, 400, 425, 450, </a:t>
                      </a:r>
                      <a:r>
                        <a:rPr lang="en-US" sz="1200" b="1" dirty="0" smtClean="0"/>
                        <a:t>475</a:t>
                      </a:r>
                      <a:endParaRPr lang="en-US" sz="1200" b="1" dirty="0"/>
                    </a:p>
                  </a:txBody>
                  <a:tcPr marL="60095" marR="60095" marT="30048" marB="30048"/>
                </a:tc>
              </a:tr>
              <a:tr h="243719"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-250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650</a:t>
                      </a:r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350, 375,</a:t>
                      </a:r>
                      <a:r>
                        <a:rPr lang="en-US" sz="1200" baseline="0" dirty="0" smtClean="0"/>
                        <a:t> 400, 425, </a:t>
                      </a:r>
                      <a:r>
                        <a:rPr lang="en-US" sz="1200" b="1" baseline="0" dirty="0" smtClean="0"/>
                        <a:t>450</a:t>
                      </a:r>
                      <a:endParaRPr lang="en-US" sz="1200" b="1" dirty="0"/>
                    </a:p>
                  </a:txBody>
                  <a:tcPr marL="60095" marR="60095" marT="30048" marB="30048"/>
                </a:tc>
              </a:tr>
              <a:tr h="2437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25/01</a:t>
                      </a:r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Ne+10%C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dirty="0" smtClean="0"/>
                        <a:t>H</a:t>
                      </a:r>
                      <a:r>
                        <a:rPr lang="en-US" sz="1200" baseline="-25000" dirty="0" smtClean="0"/>
                        <a:t>6</a:t>
                      </a:r>
                      <a:r>
                        <a:rPr lang="en-US" sz="1200" dirty="0" smtClean="0"/>
                        <a:t>+10%CF</a:t>
                      </a:r>
                      <a:r>
                        <a:rPr lang="en-US" sz="1200" baseline="-25000" dirty="0" smtClean="0"/>
                        <a:t>4</a:t>
                      </a:r>
                      <a:endParaRPr lang="en-US" sz="1200" baseline="-250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450</a:t>
                      </a:r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           300, 325, 350, 375, 400, </a:t>
                      </a:r>
                      <a:r>
                        <a:rPr lang="en-US" sz="1200" b="1" dirty="0" smtClean="0"/>
                        <a:t>425</a:t>
                      </a:r>
                      <a:endParaRPr lang="en-US" sz="1200" b="1" dirty="0"/>
                    </a:p>
                  </a:txBody>
                  <a:tcPr marL="60095" marR="60095" marT="30048" marB="30048"/>
                </a:tc>
              </a:tr>
              <a:tr h="24371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-250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475</a:t>
                      </a:r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                  300, 325, 350, 375, </a:t>
                      </a:r>
                      <a:r>
                        <a:rPr lang="en-US" sz="1200" b="1" dirty="0" smtClean="0"/>
                        <a:t>400</a:t>
                      </a:r>
                    </a:p>
                  </a:txBody>
                  <a:tcPr marL="60095" marR="60095" marT="30048" marB="30048"/>
                </a:tc>
              </a:tr>
              <a:tr h="24371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-250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500</a:t>
                      </a:r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         275, 300, 325, 350, 375, </a:t>
                      </a:r>
                      <a:r>
                        <a:rPr lang="en-US" sz="1200" b="1" dirty="0" smtClean="0"/>
                        <a:t>400</a:t>
                      </a:r>
                    </a:p>
                  </a:txBody>
                  <a:tcPr marL="60095" marR="60095" marT="30048" marB="30048"/>
                </a:tc>
              </a:tr>
              <a:tr h="24371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-250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525</a:t>
                      </a:r>
                      <a:endParaRPr lang="en-US" sz="1200" dirty="0"/>
                    </a:p>
                  </a:txBody>
                  <a:tcPr marL="60095" marR="60095" marT="30048" marB="3004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200…275, 300, 325, </a:t>
                      </a:r>
                      <a:r>
                        <a:rPr lang="en-US" sz="1200" b="1" dirty="0" smtClean="0"/>
                        <a:t>350</a:t>
                      </a:r>
                      <a:endParaRPr lang="en-US" sz="1200" b="1" dirty="0"/>
                    </a:p>
                  </a:txBody>
                  <a:tcPr marL="60095" marR="60095" marT="30048" marB="30048"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608168" y="3645024"/>
            <a:ext cx="4536504" cy="3070295"/>
            <a:chOff x="7536160" y="3645024"/>
            <a:chExt cx="4536504" cy="3070295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160" y="3645024"/>
              <a:ext cx="4536504" cy="3070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10 CuadroTexto"/>
            <p:cNvSpPr txBox="1"/>
            <p:nvPr/>
          </p:nvSpPr>
          <p:spPr>
            <a:xfrm>
              <a:off x="9958300" y="3919975"/>
              <a:ext cx="1610308" cy="738664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25</a:t>
              </a:r>
              <a:r>
                <a:rPr lang="en-US" sz="1400" b="1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January 2017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CF4+20%C</a:t>
              </a:r>
              <a:r>
                <a:rPr lang="en-US" sz="1400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H</a:t>
              </a:r>
              <a:r>
                <a:rPr lang="en-US" sz="1400" b="1" baseline="-25000" dirty="0" smtClean="0">
                  <a:solidFill>
                    <a:schemeClr val="bg1"/>
                  </a:solidFill>
                </a:rPr>
                <a:t>6</a:t>
              </a:r>
              <a:endParaRPr lang="en-US" sz="1400" b="1" baseline="-25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Anode = 625 V</a:t>
              </a:r>
              <a:endParaRPr lang="en-US" sz="1400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42520" y="2492896"/>
            <a:ext cx="373725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Comic Sans MS" panose="030F0702030302020204" pitchFamily="66" charset="0"/>
              </a:rPr>
              <a:t>128 </a:t>
            </a:r>
            <a:r>
              <a:rPr lang="el-GR" sz="1400" dirty="0">
                <a:latin typeface="Comic Sans MS" panose="030F0702030302020204" pitchFamily="66" charset="0"/>
              </a:rPr>
              <a:t>μ</a:t>
            </a:r>
            <a:r>
              <a:rPr lang="en-US" sz="1400" dirty="0">
                <a:latin typeface="Comic Sans MS" panose="030F0702030302020204" pitchFamily="66" charset="0"/>
              </a:rPr>
              <a:t>m Bulk MM </a:t>
            </a:r>
            <a:r>
              <a:rPr lang="en-US" sz="1400" dirty="0" smtClean="0">
                <a:latin typeface="Comic Sans MS" panose="030F0702030302020204" pitchFamily="66" charset="0"/>
              </a:rPr>
              <a:t>detector, reduced pillars, </a:t>
            </a:r>
            <a:r>
              <a:rPr lang="en-US" sz="1400" dirty="0">
                <a:latin typeface="Comic Sans MS" panose="030F0702030302020204" pitchFamily="66" charset="0"/>
              </a:rPr>
              <a:t>200 </a:t>
            </a:r>
            <a:r>
              <a:rPr lang="el-GR" sz="1400" dirty="0">
                <a:latin typeface="Comic Sans MS" panose="030F0702030302020204" pitchFamily="66" charset="0"/>
              </a:rPr>
              <a:t>μ</a:t>
            </a:r>
            <a:r>
              <a:rPr lang="en-US" sz="1400" dirty="0">
                <a:latin typeface="Comic Sans MS" panose="030F0702030302020204" pitchFamily="66" charset="0"/>
              </a:rPr>
              <a:t>m drift </a:t>
            </a:r>
            <a:r>
              <a:rPr lang="en-US" sz="1400" dirty="0" smtClean="0">
                <a:latin typeface="Comic Sans MS" panose="030F0702030302020204" pitchFamily="66" charset="0"/>
              </a:rPr>
              <a:t>gap.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omic Sans MS" panose="030F0702030302020204" pitchFamily="66" charset="0"/>
              </a:rPr>
              <a:t>Chromium </a:t>
            </a:r>
            <a:r>
              <a:rPr lang="en-US" sz="1400" dirty="0">
                <a:latin typeface="Comic Sans MS" panose="030F0702030302020204" pitchFamily="66" charset="0"/>
              </a:rPr>
              <a:t>layer of </a:t>
            </a:r>
            <a:r>
              <a:rPr lang="en-US" sz="1400" dirty="0" smtClean="0">
                <a:latin typeface="Comic Sans MS" panose="030F0702030302020204" pitchFamily="66" charset="0"/>
              </a:rPr>
              <a:t>18 </a:t>
            </a:r>
            <a:r>
              <a:rPr lang="en-US" sz="1400" dirty="0">
                <a:latin typeface="Comic Sans MS" panose="030F0702030302020204" pitchFamily="66" charset="0"/>
              </a:rPr>
              <a:t>nm on a </a:t>
            </a:r>
            <a:r>
              <a:rPr lang="en-US" sz="1400" dirty="0" smtClean="0">
                <a:latin typeface="Comic Sans MS" panose="030F0702030302020204" pitchFamily="66" charset="0"/>
              </a:rPr>
              <a:t>3mm   MgF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crystal.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omic Sans MS" panose="030F0702030302020204" pitchFamily="66" charset="0"/>
              </a:rPr>
              <a:t>New chamber (good tightness), mesh at ground.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omic Sans MS" panose="030F0702030302020204" pitchFamily="66" charset="0"/>
              </a:rPr>
              <a:t>120 </a:t>
            </a:r>
            <a:r>
              <a:rPr lang="en-US" sz="1400" dirty="0">
                <a:latin typeface="Comic Sans MS" panose="030F0702030302020204" pitchFamily="66" charset="0"/>
              </a:rPr>
              <a:t>fs </a:t>
            </a:r>
            <a:r>
              <a:rPr lang="en-US" sz="1400" dirty="0" smtClean="0">
                <a:latin typeface="Comic Sans MS" panose="030F0702030302020204" pitchFamily="66" charset="0"/>
              </a:rPr>
              <a:t>pulses @ 288 nm</a:t>
            </a:r>
            <a:r>
              <a:rPr lang="en-US" sz="1400" dirty="0">
                <a:latin typeface="Comic Sans MS" panose="030F0702030302020204" pitchFamily="66" charset="0"/>
              </a:rPr>
              <a:t>, repetition rate between 9 kHz &amp; </a:t>
            </a:r>
            <a:r>
              <a:rPr lang="en-US" sz="1400" dirty="0" smtClean="0">
                <a:latin typeface="Comic Sans MS" panose="030F0702030302020204" pitchFamily="66" charset="0"/>
              </a:rPr>
              <a:t>200 kHz, ~100pJ/pulse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omic Sans MS" panose="030F0702030302020204" pitchFamily="66" charset="0"/>
              </a:rPr>
              <a:t>Very low trigger rate (~0.1%). </a:t>
            </a:r>
            <a:br>
              <a:rPr lang="en-US" sz="1400" dirty="0" smtClean="0">
                <a:latin typeface="Comic Sans MS" panose="030F0702030302020204" pitchFamily="66" charset="0"/>
              </a:rPr>
            </a:br>
            <a:r>
              <a:rPr lang="en-US" sz="1400" b="1" dirty="0" smtClean="0">
                <a:latin typeface="Comic Sans MS" panose="030F0702030302020204" pitchFamily="66" charset="0"/>
              </a:rPr>
              <a:t>Single </a:t>
            </a:r>
            <a:r>
              <a:rPr lang="en-US" sz="1400" b="1" dirty="0" err="1" smtClean="0">
                <a:latin typeface="Comic Sans MS" panose="030F0702030302020204" pitchFamily="66" charset="0"/>
              </a:rPr>
              <a:t>p.e.</a:t>
            </a:r>
            <a:r>
              <a:rPr lang="en-US" sz="1400" b="1" dirty="0" smtClean="0">
                <a:latin typeface="Comic Sans MS" panose="030F0702030302020204" pitchFamily="66" charset="0"/>
              </a:rPr>
              <a:t> only</a:t>
            </a:r>
            <a:r>
              <a:rPr lang="en-US" sz="1400" dirty="0" smtClean="0">
                <a:latin typeface="Comic Sans MS" panose="030F0702030302020204" pitchFamily="66" charset="0"/>
              </a:rPr>
              <a:t>!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omic Sans MS" panose="030F0702030302020204" pitchFamily="66" charset="0"/>
              </a:rPr>
              <a:t>Trigger: coincidence between PD and Micromegas with threshold ~10 mV,  within a time window 15 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omic Sans MS" panose="030F0702030302020204" pitchFamily="66" charset="0"/>
              </a:rPr>
              <a:t>Simple analysis: CF @ 20% of max amplitude + linear </a:t>
            </a:r>
            <a:r>
              <a:rPr lang="en-US" sz="1400" dirty="0" err="1" smtClean="0">
                <a:latin typeface="Comic Sans MS" panose="030F0702030302020204" pitchFamily="66" charset="0"/>
              </a:rPr>
              <a:t>interpollation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692" y="4077072"/>
            <a:ext cx="357646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laser test results</a:t>
            </a:r>
            <a:endParaRPr lang="en-US" dirty="0"/>
          </a:p>
        </p:txBody>
      </p:sp>
      <p:pic>
        <p:nvPicPr>
          <p:cNvPr id="1026" name="53565FD6-96C5-47E4-9C85-C74C56859F2C" descr="alp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501" y="3680772"/>
            <a:ext cx="4146094" cy="291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3933056"/>
            <a:ext cx="3704092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7" y="1088880"/>
            <a:ext cx="3723413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786" y="3923627"/>
            <a:ext cx="3750087" cy="253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070" y="1088880"/>
            <a:ext cx="3730628" cy="253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08648" y="1196752"/>
            <a:ext cx="446581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omic Sans MS" panose="030F0702030302020204" pitchFamily="66" charset="0"/>
              </a:rPr>
              <a:t>Results: projection of 2015 data to higher drift field.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omic Sans MS" panose="030F0702030302020204" pitchFamily="66" charset="0"/>
              </a:rPr>
              <a:t>Similar performance for Ne and CF</a:t>
            </a:r>
            <a:r>
              <a:rPr lang="en-US" sz="1600" baseline="-25000" dirty="0" smtClean="0">
                <a:latin typeface="Comic Sans MS" panose="030F0702030302020204" pitchFamily="66" charset="0"/>
              </a:rPr>
              <a:t>4</a:t>
            </a:r>
            <a:r>
              <a:rPr lang="en-US" sz="1600" dirty="0" smtClean="0">
                <a:latin typeface="Comic Sans MS" panose="030F0702030302020204" pitchFamily="66" charset="0"/>
              </a:rPr>
              <a:t> mixtures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omic Sans MS" panose="030F0702030302020204" pitchFamily="66" charset="0"/>
              </a:rPr>
              <a:t>Single </a:t>
            </a:r>
            <a:r>
              <a:rPr lang="en-US" sz="1600" dirty="0" err="1" smtClean="0">
                <a:latin typeface="Comic Sans MS" panose="030F0702030302020204" pitchFamily="66" charset="0"/>
              </a:rPr>
              <a:t>p.e.</a:t>
            </a:r>
            <a:r>
              <a:rPr lang="en-US" sz="1600" dirty="0" smtClean="0">
                <a:latin typeface="Comic Sans MS" panose="030F0702030302020204" pitchFamily="66" charset="0"/>
              </a:rPr>
              <a:t> resolution well below 100 </a:t>
            </a:r>
            <a:r>
              <a:rPr lang="en-US" sz="1600" dirty="0" err="1" smtClean="0">
                <a:latin typeface="Comic Sans MS" panose="030F0702030302020204" pitchFamily="66" charset="0"/>
              </a:rPr>
              <a:t>ps</a:t>
            </a:r>
            <a:r>
              <a:rPr lang="en-US" sz="1600" dirty="0" smtClean="0">
                <a:latin typeface="Comic Sans MS" panose="030F0702030302020204" pitchFamily="66" charset="0"/>
              </a:rPr>
              <a:t> for strong fields (high </a:t>
            </a:r>
            <a:r>
              <a:rPr lang="en-US" sz="1600" dirty="0" err="1" smtClean="0">
                <a:latin typeface="Comic Sans MS" panose="030F0702030302020204" pitchFamily="66" charset="0"/>
              </a:rPr>
              <a:t>preamplification</a:t>
            </a:r>
            <a:r>
              <a:rPr lang="en-US" sz="1600" dirty="0" smtClean="0">
                <a:latin typeface="Comic Sans MS" panose="030F0702030302020204" pitchFamily="66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F"/>
            </a:pPr>
            <a:r>
              <a:rPr lang="en-US" sz="16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More on the analysis by Spyros Tzamarias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F"/>
            </a:pPr>
            <a:r>
              <a:rPr lang="en-US" sz="16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More on the modeling by </a:t>
            </a:r>
            <a:r>
              <a:rPr lang="en-US" sz="1600" i="1" dirty="0">
                <a:solidFill>
                  <a:srgbClr val="C00000"/>
                </a:solidFill>
                <a:latin typeface="Comic Sans MS" panose="030F0702030302020204" pitchFamily="66" charset="0"/>
              </a:rPr>
              <a:t>Diego González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60496" y="3454991"/>
            <a:ext cx="1428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Plot by Rob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Veenhof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8451" y="3896820"/>
            <a:ext cx="1855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 by Francisco Iguaz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6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2017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7849" y="1159628"/>
            <a:ext cx="5438111" cy="4141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C81F1F"/>
                </a:solidFill>
              </a:rPr>
              <a:t>Spark quenching in the mm gap </a:t>
            </a:r>
            <a:r>
              <a:rPr lang="en-US" sz="1800" i="1" dirty="0" smtClean="0"/>
              <a:t>(ongoing)</a:t>
            </a:r>
          </a:p>
          <a:p>
            <a:pPr lvl="1"/>
            <a:r>
              <a:rPr lang="en-US" dirty="0" smtClean="0"/>
              <a:t>Resistive Micromegas</a:t>
            </a:r>
          </a:p>
          <a:p>
            <a:pPr lvl="1"/>
            <a:endParaRPr lang="en-US" dirty="0" smtClean="0"/>
          </a:p>
          <a:p>
            <a:r>
              <a:rPr lang="en-US" sz="1800" dirty="0" smtClean="0">
                <a:solidFill>
                  <a:srgbClr val="C81F1F"/>
                </a:solidFill>
              </a:rPr>
              <a:t>Spark quenching in the drift/preamp gap </a:t>
            </a:r>
            <a:r>
              <a:rPr lang="en-US" sz="1800" i="1" dirty="0" smtClean="0"/>
              <a:t>(under consideration)</a:t>
            </a:r>
          </a:p>
          <a:p>
            <a:pPr lvl="1"/>
            <a:r>
              <a:rPr lang="en-US" dirty="0" smtClean="0"/>
              <a:t>Resistive mesh</a:t>
            </a:r>
            <a:endParaRPr lang="en-GB" dirty="0" smtClean="0"/>
          </a:p>
          <a:p>
            <a:pPr lvl="1"/>
            <a:r>
              <a:rPr lang="en-US" dirty="0" smtClean="0"/>
              <a:t>Protection or robust photocathode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Graphite - DLC</a:t>
            </a:r>
          </a:p>
          <a:p>
            <a:pPr lvl="1"/>
            <a:endParaRPr lang="en-US" dirty="0" smtClean="0"/>
          </a:p>
          <a:p>
            <a:r>
              <a:rPr lang="en-US" sz="1800" dirty="0" smtClean="0">
                <a:solidFill>
                  <a:srgbClr val="C81F1F"/>
                </a:solidFill>
              </a:rPr>
              <a:t>Multichannel readout </a:t>
            </a:r>
            <a:r>
              <a:rPr lang="en-US" sz="1800" i="1" dirty="0" smtClean="0"/>
              <a:t>(ongoing)</a:t>
            </a:r>
          </a:p>
          <a:p>
            <a:pPr lvl="1"/>
            <a:r>
              <a:rPr lang="en-US" dirty="0" smtClean="0"/>
              <a:t>Pads / pixels</a:t>
            </a:r>
            <a:endParaRPr lang="en-GB" dirty="0"/>
          </a:p>
          <a:p>
            <a:pPr lvl="1"/>
            <a:r>
              <a:rPr lang="en-US" dirty="0" smtClean="0"/>
              <a:t>Strips </a:t>
            </a:r>
            <a:endParaRPr lang="en-US" dirty="0"/>
          </a:p>
          <a:p>
            <a:endParaRPr lang="en-US" sz="1800" dirty="0" smtClean="0">
              <a:solidFill>
                <a:srgbClr val="C81F1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79976" y="1159628"/>
            <a:ext cx="5438111" cy="4717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C81F1F"/>
                </a:solidFill>
              </a:rPr>
              <a:t>Plus:</a:t>
            </a:r>
          </a:p>
          <a:p>
            <a:endParaRPr lang="en-US" sz="1800" dirty="0">
              <a:solidFill>
                <a:srgbClr val="C81F1F"/>
              </a:solidFill>
            </a:endParaRPr>
          </a:p>
          <a:p>
            <a:r>
              <a:rPr lang="en-US" sz="1800" i="1" dirty="0" smtClean="0"/>
              <a:t>Systematic analysis of existing data</a:t>
            </a:r>
          </a:p>
          <a:p>
            <a:endParaRPr lang="en-US" i="1" dirty="0" smtClean="0"/>
          </a:p>
          <a:p>
            <a:r>
              <a:rPr lang="en-US" sz="1800" i="1" dirty="0" smtClean="0"/>
              <a:t>Simulation / modeling of </a:t>
            </a:r>
            <a:r>
              <a:rPr lang="en-US" sz="1800" i="1" dirty="0" err="1" smtClean="0"/>
              <a:t>s.e.</a:t>
            </a:r>
            <a:r>
              <a:rPr lang="en-US" sz="1800" i="1" dirty="0" smtClean="0"/>
              <a:t> resolution</a:t>
            </a:r>
          </a:p>
          <a:p>
            <a:endParaRPr lang="en-US" i="1" dirty="0" smtClean="0"/>
          </a:p>
          <a:p>
            <a:r>
              <a:rPr lang="en-US" sz="1800" i="1" dirty="0" smtClean="0"/>
              <a:t>Muon runs (RD51 beam tests)</a:t>
            </a:r>
          </a:p>
          <a:p>
            <a:endParaRPr lang="en-US" sz="1800" i="1" dirty="0"/>
          </a:p>
          <a:p>
            <a:r>
              <a:rPr lang="en-US" sz="1800" i="1" dirty="0" smtClean="0"/>
              <a:t>Laboratory runs (Laser / Calibrations / </a:t>
            </a:r>
            <a:r>
              <a:rPr lang="en-US" sz="1800" i="1" dirty="0" err="1" smtClean="0"/>
              <a:t>Cosmics</a:t>
            </a:r>
            <a:r>
              <a:rPr lang="en-US" sz="1800" i="1" dirty="0" smtClean="0"/>
              <a:t> / photocathode QE) </a:t>
            </a:r>
          </a:p>
          <a:p>
            <a:endParaRPr lang="en-US" sz="1800" i="1" dirty="0"/>
          </a:p>
          <a:p>
            <a:r>
              <a:rPr lang="en-US" sz="1800" i="1" dirty="0" smtClean="0"/>
              <a:t>Alternative photocathodes / secondary emitters</a:t>
            </a:r>
          </a:p>
          <a:p>
            <a:endParaRPr lang="en-US" sz="1800" i="1" dirty="0">
              <a:solidFill>
                <a:srgbClr val="C81F1F"/>
              </a:solidFill>
            </a:endParaRPr>
          </a:p>
          <a:p>
            <a:endParaRPr lang="en-US" sz="1800" dirty="0" smtClean="0">
              <a:solidFill>
                <a:srgbClr val="C81F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</a:t>
            </a:r>
            <a:r>
              <a:rPr lang="en-US" dirty="0" err="1" smtClean="0"/>
              <a:t>Picosec</a:t>
            </a:r>
            <a:r>
              <a:rPr lang="en-US" dirty="0" smtClean="0"/>
              <a:t>” Project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1344" y="764704"/>
            <a:ext cx="8928992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Started as an RD51 common fund project: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	Fast </a:t>
            </a:r>
            <a:r>
              <a:rPr lang="en-US" b="1" dirty="0">
                <a:solidFill>
                  <a:srgbClr val="C00000"/>
                </a:solidFill>
              </a:rPr>
              <a:t>Timing for High-Rate Environments: A Micromegas Solution 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en-US" sz="1800" dirty="0" smtClean="0"/>
              <a:t>Collaborating Institutes</a:t>
            </a:r>
            <a:r>
              <a:rPr lang="en-US" sz="1800" dirty="0"/>
              <a:t>:	</a:t>
            </a:r>
            <a:endParaRPr lang="en-US" sz="1800" dirty="0" smtClean="0"/>
          </a:p>
          <a:p>
            <a:pPr>
              <a:spcBef>
                <a:spcPts val="1200"/>
              </a:spcBef>
            </a:pPr>
            <a:r>
              <a:rPr lang="en-US" sz="1800" b="1" dirty="0" smtClean="0"/>
              <a:t>CEA (</a:t>
            </a:r>
            <a:r>
              <a:rPr lang="en-US" sz="1800" b="1" dirty="0" err="1" smtClean="0"/>
              <a:t>Saclay</a:t>
            </a:r>
            <a:r>
              <a:rPr lang="en-US" sz="1800" b="1" dirty="0" smtClean="0"/>
              <a:t>)</a:t>
            </a:r>
            <a:br>
              <a:rPr lang="en-US" sz="1800" b="1" dirty="0" smtClean="0"/>
            </a:br>
            <a:r>
              <a:rPr lang="en-US" sz="1800" i="1" dirty="0" smtClean="0"/>
              <a:t>T</a:t>
            </a:r>
            <a:r>
              <a:rPr lang="en-US" sz="1800" i="1" dirty="0"/>
              <a:t>. </a:t>
            </a:r>
            <a:r>
              <a:rPr lang="en-US" sz="1800" i="1" dirty="0" smtClean="0"/>
              <a:t>Papaevangelou</a:t>
            </a:r>
            <a:r>
              <a:rPr lang="en-US" sz="1800" i="1" dirty="0"/>
              <a:t> , I Giomataris</a:t>
            </a:r>
            <a:r>
              <a:rPr lang="en-US" sz="1800" i="1" dirty="0" smtClean="0"/>
              <a:t>, </a:t>
            </a:r>
            <a:r>
              <a:rPr lang="en-US" sz="18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F. Iguaz</a:t>
            </a:r>
            <a:r>
              <a:rPr lang="en-US" sz="1800" i="1" dirty="0" smtClean="0"/>
              <a:t>, M. </a:t>
            </a:r>
            <a:r>
              <a:rPr lang="en-US" sz="1800" i="1" dirty="0" err="1" smtClean="0"/>
              <a:t>Kebbiri</a:t>
            </a:r>
            <a:r>
              <a:rPr lang="en-US" sz="1800" i="1" dirty="0" smtClean="0"/>
              <a:t>, </a:t>
            </a:r>
            <a:r>
              <a:rPr lang="en-US" sz="1800" i="1" dirty="0"/>
              <a:t>M. </a:t>
            </a:r>
            <a:r>
              <a:rPr lang="en-US" sz="1800" i="1" dirty="0" err="1"/>
              <a:t>Pomorski</a:t>
            </a:r>
            <a:r>
              <a:rPr lang="en-US" sz="1800" i="1" dirty="0"/>
              <a:t>, </a:t>
            </a:r>
            <a:r>
              <a:rPr lang="en-US" sz="1800" i="1" dirty="0" smtClean="0"/>
              <a:t>T. </a:t>
            </a:r>
            <a:r>
              <a:rPr lang="en-US" sz="1800" i="1" dirty="0" err="1" smtClean="0"/>
              <a:t>Gustavsson</a:t>
            </a:r>
            <a:r>
              <a:rPr lang="en-US" sz="1800" i="1" dirty="0" smtClean="0"/>
              <a:t>, E. Ferrer-</a:t>
            </a:r>
            <a:r>
              <a:rPr lang="en-US" sz="1800" i="1" dirty="0" err="1" smtClean="0"/>
              <a:t>Ribas</a:t>
            </a:r>
            <a:r>
              <a:rPr lang="en-US" sz="1800" i="1" dirty="0" smtClean="0"/>
              <a:t>, D. Desforge, I. </a:t>
            </a:r>
            <a:r>
              <a:rPr lang="en-US" sz="1800" i="1" dirty="0" err="1" smtClean="0"/>
              <a:t>Katsioulas</a:t>
            </a:r>
            <a:r>
              <a:rPr lang="en-US" sz="1800" i="1" dirty="0" smtClean="0"/>
              <a:t>, G. </a:t>
            </a:r>
            <a:r>
              <a:rPr lang="en-US" sz="1800" i="1" dirty="0" err="1" smtClean="0"/>
              <a:t>Tsiledakis</a:t>
            </a:r>
            <a:r>
              <a:rPr lang="en-US" sz="1800" i="1" dirty="0" smtClean="0"/>
              <a:t>, O. </a:t>
            </a:r>
            <a:r>
              <a:rPr lang="en-US" sz="1800" i="1" dirty="0" err="1" smtClean="0"/>
              <a:t>Malliard</a:t>
            </a:r>
            <a:r>
              <a:rPr lang="en-US" sz="1800" i="1" dirty="0" smtClean="0"/>
              <a:t>, P. </a:t>
            </a:r>
            <a:r>
              <a:rPr lang="en-US" sz="1800" i="1" dirty="0" err="1" smtClean="0"/>
              <a:t>Legou</a:t>
            </a:r>
            <a:r>
              <a:rPr lang="en-US" sz="1800" i="1" dirty="0" smtClean="0"/>
              <a:t>, C. Guyot, P. </a:t>
            </a:r>
            <a:r>
              <a:rPr lang="en-US" sz="1800" i="1" dirty="0" err="1" smtClean="0"/>
              <a:t>Schwemling</a:t>
            </a:r>
            <a:endParaRPr lang="fr-FR" sz="1800" i="1" dirty="0"/>
          </a:p>
          <a:p>
            <a:pPr>
              <a:spcBef>
                <a:spcPts val="1200"/>
              </a:spcBef>
            </a:pPr>
            <a:r>
              <a:rPr lang="en-US" sz="1800" b="1" dirty="0" smtClean="0"/>
              <a:t>CERN</a:t>
            </a:r>
            <a:br>
              <a:rPr lang="en-US" sz="1800" b="1" dirty="0" smtClean="0"/>
            </a:br>
            <a:r>
              <a:rPr lang="en-US" sz="1800" i="1" dirty="0"/>
              <a:t>L. </a:t>
            </a:r>
            <a:r>
              <a:rPr lang="en-US" sz="1800" i="1" dirty="0" err="1"/>
              <a:t>Ropelewski</a:t>
            </a:r>
            <a:r>
              <a:rPr lang="en-US" sz="1800" i="1" dirty="0"/>
              <a:t>, E. </a:t>
            </a:r>
            <a:r>
              <a:rPr lang="en-US" sz="1800" i="1" dirty="0" err="1"/>
              <a:t>Oliveri</a:t>
            </a:r>
            <a:r>
              <a:rPr lang="en-US" sz="1800" i="1" dirty="0"/>
              <a:t>, F. Resnati, R. </a:t>
            </a:r>
            <a:r>
              <a:rPr lang="en-US" sz="1800" i="1" dirty="0" err="1"/>
              <a:t>Veenhof</a:t>
            </a:r>
            <a:r>
              <a:rPr lang="en-US" sz="1800" i="1" dirty="0"/>
              <a:t>, </a:t>
            </a:r>
            <a:r>
              <a:rPr lang="en-US" sz="1800" i="1" dirty="0" smtClean="0"/>
              <a:t>S. White, H</a:t>
            </a:r>
            <a:r>
              <a:rPr lang="en-US" sz="1800" i="1" dirty="0"/>
              <a:t>. Muller, F. </a:t>
            </a:r>
            <a:r>
              <a:rPr lang="en-US" sz="1800" i="1" dirty="0" err="1"/>
              <a:t>Brunbauer</a:t>
            </a:r>
            <a:r>
              <a:rPr lang="en-US" sz="1800" i="1" dirty="0"/>
              <a:t>, J. Bortfeldt, M. van </a:t>
            </a:r>
            <a:r>
              <a:rPr lang="en-US" sz="1800" i="1" dirty="0" err="1"/>
              <a:t>Stenis</a:t>
            </a:r>
            <a:r>
              <a:rPr lang="en-US" sz="1800" i="1" dirty="0"/>
              <a:t>, M. Lupberger, T. Schneider, </a:t>
            </a:r>
            <a:r>
              <a:rPr lang="en-US" sz="1800" i="1" dirty="0" smtClean="0"/>
              <a:t>C. David, D</a:t>
            </a:r>
            <a:r>
              <a:rPr lang="en-US" sz="1800" i="1" dirty="0"/>
              <a:t>. González </a:t>
            </a:r>
            <a:r>
              <a:rPr lang="en-US" sz="1800" i="1" dirty="0" err="1"/>
              <a:t>Díaz</a:t>
            </a:r>
            <a:r>
              <a:rPr lang="en-US" sz="1800" i="1" dirty="0" smtClean="0"/>
              <a:t>* </a:t>
            </a:r>
          </a:p>
          <a:p>
            <a:pPr>
              <a:spcBef>
                <a:spcPts val="1200"/>
              </a:spcBef>
            </a:pPr>
            <a:r>
              <a:rPr lang="en-US" sz="1800" b="1" dirty="0" smtClean="0"/>
              <a:t>NCSR </a:t>
            </a:r>
            <a:r>
              <a:rPr lang="en-US" sz="1800" b="1" dirty="0" err="1" smtClean="0"/>
              <a:t>Demokritos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i="1" dirty="0" smtClean="0"/>
              <a:t>G. </a:t>
            </a:r>
            <a:r>
              <a:rPr lang="en-US" sz="1800" i="1" dirty="0" err="1" smtClean="0"/>
              <a:t>Fanourakis</a:t>
            </a:r>
            <a:endParaRPr lang="en-US" sz="1800" i="1" dirty="0" smtClean="0"/>
          </a:p>
          <a:p>
            <a:pPr>
              <a:spcBef>
                <a:spcPts val="1200"/>
              </a:spcBef>
            </a:pPr>
            <a:r>
              <a:rPr lang="en-US" sz="1800" b="1" dirty="0" smtClean="0"/>
              <a:t>Princeton University</a:t>
            </a:r>
            <a:r>
              <a:rPr lang="en-US" sz="1800" b="1" i="1" dirty="0" smtClean="0"/>
              <a:t/>
            </a:r>
            <a:br>
              <a:rPr lang="en-US" sz="1800" b="1" i="1" dirty="0" smtClean="0"/>
            </a:br>
            <a:r>
              <a:rPr lang="en-US" sz="1800" i="1" dirty="0" err="1" smtClean="0"/>
              <a:t>S.White</a:t>
            </a:r>
            <a:r>
              <a:rPr lang="en-US" sz="1800" i="1" dirty="0" smtClean="0"/>
              <a:t>, K.T</a:t>
            </a:r>
            <a:r>
              <a:rPr lang="en-US" sz="1800" i="1" dirty="0"/>
              <a:t>. McDonald, </a:t>
            </a:r>
            <a:r>
              <a:rPr lang="en-US" sz="1800" i="1" dirty="0" err="1" smtClean="0"/>
              <a:t>Changguo</a:t>
            </a:r>
            <a:r>
              <a:rPr lang="en-US" sz="1800" i="1" dirty="0" smtClean="0"/>
              <a:t> Lu</a:t>
            </a:r>
          </a:p>
          <a:p>
            <a:pPr>
              <a:spcBef>
                <a:spcPts val="1200"/>
              </a:spcBef>
            </a:pPr>
            <a:r>
              <a:rPr lang="en-US" sz="1800" b="1" dirty="0" smtClean="0"/>
              <a:t>University of Thessaloniki</a:t>
            </a:r>
            <a:br>
              <a:rPr lang="en-US" sz="1800" b="1" dirty="0" smtClean="0"/>
            </a:br>
            <a:r>
              <a:rPr lang="en-US" sz="1800" i="1" dirty="0" smtClean="0"/>
              <a:t>S. Tzamarias</a:t>
            </a:r>
          </a:p>
          <a:p>
            <a:pPr>
              <a:spcBef>
                <a:spcPts val="1200"/>
              </a:spcBef>
            </a:pPr>
            <a:r>
              <a:rPr lang="en-US" sz="1800" b="1" dirty="0" smtClean="0"/>
              <a:t>University </a:t>
            </a:r>
            <a:r>
              <a:rPr lang="en-US" sz="1800" b="1" dirty="0"/>
              <a:t>of Science and Technology of China (USTC</a:t>
            </a:r>
            <a:r>
              <a:rPr lang="en-US" sz="1800" b="1" dirty="0" smtClean="0"/>
              <a:t>), Hefei</a:t>
            </a:r>
            <a:br>
              <a:rPr lang="en-US" sz="1800" b="1" dirty="0" smtClean="0"/>
            </a:br>
            <a:r>
              <a:rPr lang="en-US" sz="1800" dirty="0" err="1"/>
              <a:t>Zhiyong</a:t>
            </a:r>
            <a:r>
              <a:rPr lang="en-US" sz="1800" dirty="0"/>
              <a:t> Zhang, </a:t>
            </a:r>
            <a:r>
              <a:rPr lang="en-US" sz="1800" dirty="0" err="1"/>
              <a:t>Jianbei</a:t>
            </a:r>
            <a:r>
              <a:rPr lang="en-US" sz="1800" dirty="0"/>
              <a:t> Liu, </a:t>
            </a:r>
            <a:r>
              <a:rPr lang="en-US" sz="1800" dirty="0" smtClean="0"/>
              <a:t>Zhou Yi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8112224" y="1469306"/>
            <a:ext cx="2016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Comic Sans MS" panose="030F0702030302020204" pitchFamily="66" charset="0"/>
              </a:rPr>
              <a:t>Awarded 3/2015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344" y="6309320"/>
            <a:ext cx="431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292934"/>
                </a:solidFill>
              </a:rPr>
              <a:t>* Present Institute: </a:t>
            </a:r>
            <a:r>
              <a:rPr lang="en-US" sz="1400" i="1" dirty="0" smtClean="0">
                <a:solidFill>
                  <a:srgbClr val="292934"/>
                </a:solidFill>
              </a:rPr>
              <a:t>University of Santiago de </a:t>
            </a:r>
            <a:r>
              <a:rPr lang="en-US" sz="1400" i="1" dirty="0" err="1" smtClean="0">
                <a:solidFill>
                  <a:srgbClr val="292934"/>
                </a:solidFill>
              </a:rPr>
              <a:t>Compostela</a:t>
            </a:r>
            <a:endParaRPr lang="en-US" sz="1400" i="1" dirty="0">
              <a:solidFill>
                <a:srgbClr val="29293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5144" y="3786713"/>
            <a:ext cx="38095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81F1F"/>
                </a:solidFill>
                <a:latin typeface="Comic Sans MS" panose="030F0702030302020204" pitchFamily="66" charset="0"/>
              </a:rPr>
              <a:t>2014: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 smtClean="0">
                <a:latin typeface="Comic Sans MS" panose="030F0702030302020204" pitchFamily="66" charset="0"/>
              </a:rPr>
              <a:t>Submission of the proposal (June)</a:t>
            </a:r>
          </a:p>
          <a:p>
            <a:r>
              <a:rPr lang="en-US" sz="1400" dirty="0" smtClean="0">
                <a:solidFill>
                  <a:srgbClr val="C81F1F"/>
                </a:solidFill>
                <a:latin typeface="Comic Sans MS" panose="030F0702030302020204" pitchFamily="66" charset="0"/>
              </a:rPr>
              <a:t>2015: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 smtClean="0">
                <a:latin typeface="Comic Sans MS" panose="030F0702030302020204" pitchFamily="66" charset="0"/>
              </a:rPr>
              <a:t>First prototype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 smtClean="0">
                <a:latin typeface="Comic Sans MS" panose="030F0702030302020204" pitchFamily="66" charset="0"/>
              </a:rPr>
              <a:t>Tests with fs laser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 smtClean="0">
                <a:latin typeface="Comic Sans MS" panose="030F0702030302020204" pitchFamily="66" charset="0"/>
              </a:rPr>
              <a:t>Publication at MPGD2015 proceedings</a:t>
            </a:r>
            <a:endParaRPr lang="en-US" sz="13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solidFill>
                  <a:srgbClr val="C81F1F"/>
                </a:solidFill>
                <a:latin typeface="Comic Sans MS" panose="030F0702030302020204" pitchFamily="66" charset="0"/>
              </a:rPr>
              <a:t>2016</a:t>
            </a:r>
            <a:r>
              <a:rPr lang="en-US" sz="1300" dirty="0" smtClean="0">
                <a:solidFill>
                  <a:srgbClr val="C81F1F"/>
                </a:solidFill>
                <a:latin typeface="Comic Sans MS" panose="030F0702030302020204" pitchFamily="66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 smtClean="0">
                <a:latin typeface="Comic Sans MS" panose="030F0702030302020204" pitchFamily="66" charset="0"/>
              </a:rPr>
              <a:t>Laser test (May)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 smtClean="0">
                <a:latin typeface="Comic Sans MS" panose="030F0702030302020204" pitchFamily="66" charset="0"/>
              </a:rPr>
              <a:t>New chamber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 smtClean="0">
                <a:latin typeface="Comic Sans MS" panose="030F0702030302020204" pitchFamily="66" charset="0"/>
              </a:rPr>
              <a:t>3 runs with RD51 </a:t>
            </a:r>
            <a:r>
              <a:rPr lang="en-US" sz="1300" dirty="0">
                <a:latin typeface="Comic Sans MS" panose="030F0702030302020204" pitchFamily="66" charset="0"/>
              </a:rPr>
              <a:t>m</a:t>
            </a:r>
            <a:r>
              <a:rPr lang="en-US" sz="1300" dirty="0" smtClean="0">
                <a:latin typeface="Comic Sans MS" panose="030F0702030302020204" pitchFamily="66" charset="0"/>
              </a:rPr>
              <a:t>uon beam</a:t>
            </a:r>
          </a:p>
          <a:p>
            <a:r>
              <a:rPr lang="en-US" sz="1400" dirty="0" smtClean="0">
                <a:solidFill>
                  <a:srgbClr val="C81F1F"/>
                </a:solidFill>
                <a:latin typeface="Comic Sans MS" panose="030F0702030302020204" pitchFamily="66" charset="0"/>
              </a:rPr>
              <a:t>2017: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 smtClean="0">
                <a:latin typeface="Comic Sans MS" panose="030F0702030302020204" pitchFamily="66" charset="0"/>
              </a:rPr>
              <a:t>Laser test with new chamber (January)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 smtClean="0">
                <a:latin typeface="Comic Sans MS" panose="030F0702030302020204" pitchFamily="66" charset="0"/>
              </a:rPr>
              <a:t>New detectors (resistive, pixelated)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 smtClean="0">
                <a:latin typeface="Comic Sans MS" panose="030F0702030302020204" pitchFamily="66" charset="0"/>
              </a:rPr>
              <a:t>New runs </a:t>
            </a:r>
            <a:endParaRPr lang="en-US" sz="1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7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Resistive Micromegas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1004" y="2716465"/>
            <a:ext cx="74031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Options</a:t>
            </a:r>
            <a:r>
              <a:rPr lang="en-US" dirty="0">
                <a:latin typeface="Comic Sans MS" panose="030F0702030302020204" pitchFamily="66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Resistive plane a la “mamma”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(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Ohms/Square: 1-10M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/□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, 100k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/□)</a:t>
            </a:r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2"/>
            <a:r>
              <a:rPr lang="en-US" dirty="0">
                <a:latin typeface="Comic Sans MS" panose="030F0702030302020204" pitchFamily="66" charset="0"/>
              </a:rPr>
              <a:t>Better protection</a:t>
            </a:r>
          </a:p>
          <a:p>
            <a:pPr lvl="2"/>
            <a:endParaRPr lang="en-US" dirty="0">
              <a:latin typeface="Comic Sans MS" panose="030F0702030302020204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Discrete Resistors a la “compass”</a:t>
            </a:r>
          </a:p>
          <a:p>
            <a:pPr lvl="2"/>
            <a:r>
              <a:rPr lang="en-US" dirty="0">
                <a:latin typeface="Comic Sans MS" panose="030F0702030302020204" pitchFamily="66" charset="0"/>
              </a:rPr>
              <a:t>Larger flexibility on resistor value</a:t>
            </a:r>
          </a:p>
          <a:p>
            <a:pPr lvl="2"/>
            <a:endParaRPr lang="en-US" dirty="0">
              <a:latin typeface="Comic Sans MS" panose="030F0702030302020204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Embedded Resistors a la “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Chefdeville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-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Geralis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-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Peskov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-Rui” </a:t>
            </a:r>
          </a:p>
          <a:p>
            <a:pPr lvl="2"/>
            <a:r>
              <a:rPr lang="en-US" sz="1400" dirty="0">
                <a:latin typeface="Comic Sans MS" panose="030F0702030302020204" pitchFamily="66" charset="0"/>
              </a:rPr>
              <a:t>Resistive plane a la MAMMA with low resistivity will be used to mimic </a:t>
            </a:r>
            <a:r>
              <a:rPr lang="en-US" sz="1400" dirty="0" smtClean="0">
                <a:latin typeface="Comic Sans MS" panose="030F0702030302020204" pitchFamily="66" charset="0"/>
              </a:rPr>
              <a:t>this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28248" y="1844824"/>
            <a:ext cx="3561540" cy="2879416"/>
            <a:chOff x="165729" y="1600128"/>
            <a:chExt cx="3561540" cy="2879416"/>
          </a:xfrm>
        </p:grpSpPr>
        <p:sp>
          <p:nvSpPr>
            <p:cNvPr id="7" name="Oval 6"/>
            <p:cNvSpPr/>
            <p:nvPr/>
          </p:nvSpPr>
          <p:spPr>
            <a:xfrm>
              <a:off x="1212965" y="2446555"/>
              <a:ext cx="949846" cy="2502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8" name="Oval 7"/>
            <p:cNvSpPr/>
            <p:nvPr/>
          </p:nvSpPr>
          <p:spPr>
            <a:xfrm>
              <a:off x="1195917" y="2931342"/>
              <a:ext cx="949846" cy="2502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" name="Oval 8"/>
            <p:cNvSpPr/>
            <p:nvPr/>
          </p:nvSpPr>
          <p:spPr>
            <a:xfrm>
              <a:off x="1208096" y="3078342"/>
              <a:ext cx="949846" cy="2502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62290" y="2196425"/>
              <a:ext cx="4583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mesh</a:t>
              </a:r>
              <a:endParaRPr lang="en-GB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0482" y="2720573"/>
              <a:ext cx="10957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Resistive Layer</a:t>
              </a:r>
              <a:endParaRPr lang="en-GB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5729" y="2962610"/>
              <a:ext cx="8526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Readout pad</a:t>
              </a:r>
              <a:endParaRPr lang="en-GB" sz="1200" dirty="0"/>
            </a:p>
          </p:txBody>
        </p:sp>
        <p:cxnSp>
          <p:nvCxnSpPr>
            <p:cNvPr id="13" name="Straight Connector 12"/>
            <p:cNvCxnSpPr>
              <a:stCxn id="7" idx="2"/>
            </p:cNvCxnSpPr>
            <p:nvPr/>
          </p:nvCxnSpPr>
          <p:spPr>
            <a:xfrm flipH="1">
              <a:off x="506670" y="2571662"/>
              <a:ext cx="7062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06670" y="3219087"/>
              <a:ext cx="7062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57941" y="3056448"/>
              <a:ext cx="70142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2862123" y="2984993"/>
              <a:ext cx="193886" cy="108533"/>
            </a:xfrm>
            <a:custGeom>
              <a:avLst/>
              <a:gdLst>
                <a:gd name="connsiteX0" fmla="*/ 0 w 725864"/>
                <a:gd name="connsiteY0" fmla="*/ 282804 h 452486"/>
                <a:gd name="connsiteX1" fmla="*/ 94268 w 725864"/>
                <a:gd name="connsiteY1" fmla="*/ 0 h 452486"/>
                <a:gd name="connsiteX2" fmla="*/ 150828 w 725864"/>
                <a:gd name="connsiteY2" fmla="*/ 452486 h 452486"/>
                <a:gd name="connsiteX3" fmla="*/ 263950 w 725864"/>
                <a:gd name="connsiteY3" fmla="*/ 9426 h 452486"/>
                <a:gd name="connsiteX4" fmla="*/ 320511 w 725864"/>
                <a:gd name="connsiteY4" fmla="*/ 424206 h 452486"/>
                <a:gd name="connsiteX5" fmla="*/ 424206 w 725864"/>
                <a:gd name="connsiteY5" fmla="*/ 9426 h 452486"/>
                <a:gd name="connsiteX6" fmla="*/ 518474 w 725864"/>
                <a:gd name="connsiteY6" fmla="*/ 433633 h 452486"/>
                <a:gd name="connsiteX7" fmla="*/ 584461 w 725864"/>
                <a:gd name="connsiteY7" fmla="*/ 207389 h 452486"/>
                <a:gd name="connsiteX8" fmla="*/ 725864 w 725864"/>
                <a:gd name="connsiteY8" fmla="*/ 197963 h 45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864" h="452486">
                  <a:moveTo>
                    <a:pt x="0" y="282804"/>
                  </a:moveTo>
                  <a:lnTo>
                    <a:pt x="94268" y="0"/>
                  </a:lnTo>
                  <a:lnTo>
                    <a:pt x="150828" y="452486"/>
                  </a:lnTo>
                  <a:lnTo>
                    <a:pt x="263950" y="9426"/>
                  </a:lnTo>
                  <a:lnTo>
                    <a:pt x="320511" y="424206"/>
                  </a:lnTo>
                  <a:lnTo>
                    <a:pt x="424206" y="9426"/>
                  </a:lnTo>
                  <a:lnTo>
                    <a:pt x="518474" y="433633"/>
                  </a:lnTo>
                  <a:lnTo>
                    <a:pt x="584461" y="207389"/>
                  </a:lnTo>
                  <a:lnTo>
                    <a:pt x="725864" y="19796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56009" y="2919788"/>
              <a:ext cx="3871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+HV</a:t>
              </a:r>
              <a:endParaRPr lang="en-GB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839" y="2348221"/>
              <a:ext cx="3634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gnd</a:t>
              </a:r>
              <a:endParaRPr lang="en-GB" sz="12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195917" y="1850258"/>
              <a:ext cx="949846" cy="2502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45242" y="1600128"/>
              <a:ext cx="691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cathode</a:t>
              </a:r>
              <a:endParaRPr lang="en-GB" sz="1200" dirty="0"/>
            </a:p>
          </p:txBody>
        </p:sp>
        <p:cxnSp>
          <p:nvCxnSpPr>
            <p:cNvPr id="21" name="Straight Connector 20"/>
            <p:cNvCxnSpPr>
              <a:stCxn id="19" idx="2"/>
            </p:cNvCxnSpPr>
            <p:nvPr/>
          </p:nvCxnSpPr>
          <p:spPr>
            <a:xfrm flipH="1">
              <a:off x="489622" y="1975365"/>
              <a:ext cx="7062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37791" y="1751924"/>
              <a:ext cx="413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-HV</a:t>
              </a:r>
              <a:endParaRPr lang="en-GB" sz="12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1208096" y="4229331"/>
              <a:ext cx="949846" cy="2502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24" name="Straight Connector 23"/>
            <p:cNvCxnSpPr>
              <a:stCxn id="23" idx="2"/>
            </p:cNvCxnSpPr>
            <p:nvPr/>
          </p:nvCxnSpPr>
          <p:spPr>
            <a:xfrm flipH="1">
              <a:off x="501801" y="4354438"/>
              <a:ext cx="7062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49970" y="4130997"/>
              <a:ext cx="857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GND Plane</a:t>
              </a:r>
              <a:endParaRPr lang="en-GB" sz="12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65729" y="2196425"/>
              <a:ext cx="3561540" cy="136538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441004" y="1220870"/>
            <a:ext cx="7439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keep the same layout </a:t>
            </a:r>
            <a:r>
              <a:rPr lang="en-US" dirty="0" smtClean="0">
                <a:latin typeface="Comic Sans MS" panose="030F0702030302020204" pitchFamily="66" charset="0"/>
              </a:rPr>
              <a:t>(Ø 1cm active </a:t>
            </a:r>
            <a:r>
              <a:rPr lang="en-US" dirty="0">
                <a:latin typeface="Comic Sans MS" panose="030F0702030302020204" pitchFamily="66" charset="0"/>
              </a:rPr>
              <a:t>area and same fan-out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 smtClean="0">
                <a:latin typeface="Comic Sans MS" panose="030F0702030302020204" pitchFamily="66" charset="0"/>
              </a:rPr>
              <a:t>Signal degradation</a:t>
            </a:r>
            <a:r>
              <a:rPr lang="en-US" dirty="0" smtClean="0">
                <a:latin typeface="Comic Sans MS" panose="030F0702030302020204" pitchFamily="66" charset="0"/>
              </a:rPr>
              <a:t>?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Multichannel readout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85529" y="908720"/>
            <a:ext cx="9159378" cy="31683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First Step: No resistive Layers (the resistive one eventually defined according to the previous tests)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Detector Assembly</a:t>
            </a:r>
          </a:p>
          <a:p>
            <a:pPr lvl="1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Everything in vacuum (more complex RO connectivity)</a:t>
            </a:r>
          </a:p>
          <a:p>
            <a:pPr lvl="1"/>
            <a:r>
              <a:rPr lang="en-US" sz="1600" u="sng" dirty="0" smtClean="0">
                <a:solidFill>
                  <a:srgbClr val="C00000"/>
                </a:solidFill>
              </a:rPr>
              <a:t>mm PCB as detector cage wall – gas (vacuum) tight</a:t>
            </a:r>
            <a:br>
              <a:rPr lang="en-US" sz="1600" u="sng" dirty="0" smtClean="0">
                <a:solidFill>
                  <a:srgbClr val="C00000"/>
                </a:solidFill>
              </a:rPr>
            </a:br>
            <a:r>
              <a:rPr lang="en-US" dirty="0" smtClean="0"/>
              <a:t>(Possibility to add an additional chamber to close the backplane during pumping if pumping (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P) is an issue).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C00000"/>
                </a:solidFill>
              </a:rPr>
              <a:t>Plane material</a:t>
            </a:r>
            <a:r>
              <a:rPr lang="en-US" sz="1800" dirty="0" smtClean="0"/>
              <a:t>: FR4,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Ceramic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C00000"/>
                </a:solidFill>
              </a:rPr>
              <a:t>Pillars on top/bottom mm mesh</a:t>
            </a:r>
          </a:p>
          <a:p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366" y="615027"/>
            <a:ext cx="1751721" cy="172445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63902" y="3974206"/>
            <a:ext cx="8916474" cy="247913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Readout options:</a:t>
            </a:r>
          </a:p>
          <a:p>
            <a:r>
              <a:rPr lang="en-US" sz="1800" dirty="0" smtClean="0"/>
              <a:t>Simple</a:t>
            </a:r>
          </a:p>
          <a:p>
            <a:pPr lvl="1"/>
            <a:r>
              <a:rPr lang="en-US" sz="1600" dirty="0" smtClean="0"/>
              <a:t>Simple Pads readout with SMA connectors, HV provided with the preamp (not </a:t>
            </a:r>
            <a:r>
              <a:rPr lang="en-US" sz="1600" dirty="0" err="1" smtClean="0"/>
              <a:t>confortable</a:t>
            </a:r>
            <a:r>
              <a:rPr lang="en-US" sz="1600" dirty="0" smtClean="0"/>
              <a:t>)</a:t>
            </a:r>
          </a:p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</a:t>
            </a:r>
          </a:p>
          <a:p>
            <a:pPr lvl="1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Pads readout 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SMA connectors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HV network on the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pcb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(discrete resistors ).</a:t>
            </a:r>
            <a:endParaRPr lang="en-US" sz="1600" dirty="0" smtClean="0"/>
          </a:p>
          <a:p>
            <a:r>
              <a:rPr lang="en-US" sz="1800" dirty="0" smtClean="0">
                <a:solidFill>
                  <a:srgbClr val="C00000"/>
                </a:solidFill>
              </a:rPr>
              <a:t>Advanced version</a:t>
            </a:r>
          </a:p>
          <a:p>
            <a:pPr lvl="1"/>
            <a:r>
              <a:rPr lang="en-US" sz="1600" dirty="0" smtClean="0"/>
              <a:t>Pads readout capacitive coupled a la COMPASS RICH </a:t>
            </a:r>
            <a:r>
              <a:rPr lang="en-US" sz="1600" dirty="0" err="1" smtClean="0"/>
              <a:t>micromegas</a:t>
            </a: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2276872"/>
            <a:ext cx="1950724" cy="1088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03" y="3501008"/>
            <a:ext cx="2508447" cy="1417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66" y="5013176"/>
            <a:ext cx="3575720" cy="182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847" y="-13394"/>
            <a:ext cx="10972800" cy="778098"/>
          </a:xfrm>
        </p:spPr>
        <p:txBody>
          <a:bodyPr/>
          <a:lstStyle/>
          <a:p>
            <a:r>
              <a:rPr lang="en-US" dirty="0" smtClean="0"/>
              <a:t>Conclusions - Outlook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1344" y="764704"/>
            <a:ext cx="5544616" cy="60932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We have coupled a Micromegas detector with a radiator / photocathode in order to </a:t>
            </a:r>
            <a:r>
              <a:rPr lang="en-US" sz="1400" b="1" dirty="0" smtClean="0"/>
              <a:t>surpass the physical constrains on precise timing with MPGDs</a:t>
            </a:r>
            <a:r>
              <a:rPr lang="en-US" sz="1400" dirty="0" smtClean="0"/>
              <a:t>, aiming to an important improvement of their performance (~two orders or magnitude are needed in order to be considered for the HL-LHC upgrade)   </a:t>
            </a:r>
          </a:p>
          <a:p>
            <a:pPr>
              <a:spcBef>
                <a:spcPts val="1200"/>
              </a:spcBef>
            </a:pPr>
            <a:r>
              <a:rPr lang="en-US" sz="1400" dirty="0" smtClean="0"/>
              <a:t>The detector has been tested with a </a:t>
            </a:r>
            <a:r>
              <a:rPr lang="en-US" sz="1400" b="1" dirty="0" smtClean="0"/>
              <a:t>femtosecond UV laser </a:t>
            </a:r>
            <a:r>
              <a:rPr lang="en-US" sz="1400" dirty="0" smtClean="0"/>
              <a:t>in order to investigate </a:t>
            </a:r>
            <a:r>
              <a:rPr lang="en-US" sz="1400" b="1" dirty="0" smtClean="0"/>
              <a:t>the time spread of single photoelectrons</a:t>
            </a:r>
            <a:r>
              <a:rPr lang="en-US" sz="1400" dirty="0" smtClean="0"/>
              <a:t>. </a:t>
            </a:r>
            <a:br>
              <a:rPr lang="en-US" sz="1400" dirty="0" smtClean="0"/>
            </a:br>
            <a:r>
              <a:rPr lang="el-GR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n-US" sz="14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70 </a:t>
            </a:r>
            <a:r>
              <a:rPr lang="en-US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for</a:t>
            </a:r>
            <a:r>
              <a:rPr lang="el-GR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single </a:t>
            </a:r>
            <a:r>
              <a:rPr lang="en-US" sz="1400" b="1" dirty="0" err="1" smtClean="0">
                <a:solidFill>
                  <a:srgbClr val="C00000"/>
                </a:solidFill>
              </a:rPr>
              <a:t>p.e.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/>
              <a:t>has  been measured for strong drift field with a standard bulk Micromegas in </a:t>
            </a:r>
            <a:r>
              <a:rPr lang="en-US" sz="1400" b="1" dirty="0" smtClean="0"/>
              <a:t>semi-transparent</a:t>
            </a:r>
            <a:r>
              <a:rPr lang="en-US" sz="1400" dirty="0" smtClean="0"/>
              <a:t> mode, without gas circulation. </a:t>
            </a:r>
          </a:p>
          <a:p>
            <a:pPr>
              <a:spcBef>
                <a:spcPts val="1200"/>
              </a:spcBef>
            </a:pPr>
            <a:r>
              <a:rPr lang="en-US" sz="1400" dirty="0" smtClean="0"/>
              <a:t>The </a:t>
            </a:r>
            <a:r>
              <a:rPr lang="en-US" sz="1400" dirty="0"/>
              <a:t>Micromegas photodetector has been tested with 150 GeV muon beam. Data taking is on-going</a:t>
            </a:r>
            <a:r>
              <a:rPr lang="en-US" sz="1400" dirty="0" smtClean="0"/>
              <a:t>. </a:t>
            </a:r>
            <a:br>
              <a:rPr lang="en-US" sz="1400" dirty="0" smtClean="0"/>
            </a:br>
            <a:r>
              <a:rPr lang="el-GR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n-US" sz="14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45 ps </a:t>
            </a:r>
            <a:r>
              <a:rPr lang="en-US" sz="1400" dirty="0" smtClean="0"/>
              <a:t>has been measured for </a:t>
            </a:r>
            <a:r>
              <a:rPr lang="en-US" sz="1400" dirty="0" smtClean="0">
                <a:solidFill>
                  <a:srgbClr val="C00000"/>
                </a:solidFill>
              </a:rPr>
              <a:t>3 mm MgF2 + 5.5 nm Cr substrate + 18 nm CsI photocathode</a:t>
            </a:r>
            <a:r>
              <a:rPr lang="en-US" sz="1400" dirty="0" smtClean="0"/>
              <a:t>.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dirty="0"/>
              <a:t>The estimated number of photoelectrons for this photocathode was: 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n-US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400" b="1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p.e</a:t>
            </a:r>
            <a:r>
              <a:rPr lang="en-US" sz="14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 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10</a:t>
            </a:r>
            <a:endParaRPr lang="en-US" sz="1400" dirty="0" smtClean="0">
              <a:sym typeface="Symbol" panose="05050102010706020507" pitchFamily="18" charset="2"/>
            </a:endParaRPr>
          </a:p>
          <a:p>
            <a:pPr>
              <a:spcBef>
                <a:spcPts val="1200"/>
              </a:spcBef>
            </a:pPr>
            <a:r>
              <a:rPr lang="en-US" sz="1400" dirty="0" smtClean="0"/>
              <a:t>Results from various radiator/photocathode setups are pending. </a:t>
            </a:r>
            <a:r>
              <a:rPr lang="en-US" sz="1200" dirty="0" smtClean="0"/>
              <a:t>  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è"/>
            </a:pPr>
            <a:r>
              <a:rPr lang="en-US" sz="1400" i="1" dirty="0" smtClean="0">
                <a:sym typeface="Wingdings" panose="05000000000000000000" pitchFamily="2" charset="2"/>
              </a:rPr>
              <a:t>Still some m</a:t>
            </a:r>
            <a:r>
              <a:rPr lang="en-US" sz="1400" i="1" dirty="0" smtClean="0"/>
              <a:t>argin for improvement:  gas / drift gap / 	photocathode studies &amp; optimization </a:t>
            </a:r>
          </a:p>
          <a:p>
            <a:pPr lvl="1">
              <a:buFont typeface="Wingdings" pitchFamily="2" charset="2"/>
              <a:buChar char="è"/>
            </a:pPr>
            <a:r>
              <a:rPr lang="en-US" sz="1400" b="1" i="1" dirty="0" smtClean="0">
                <a:solidFill>
                  <a:srgbClr val="C8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</a:t>
            </a:r>
            <a:r>
              <a:rPr lang="en-US" sz="1400" b="1" i="1" dirty="0" err="1" smtClean="0">
                <a:solidFill>
                  <a:srgbClr val="C8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p.e.</a:t>
            </a:r>
            <a:r>
              <a:rPr lang="en-US" sz="1400" b="1" i="1" dirty="0" smtClean="0">
                <a:solidFill>
                  <a:srgbClr val="C8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result very interesting for less efficient but more robust photocathodes </a:t>
            </a:r>
            <a:r>
              <a:rPr lang="en-US" sz="1400" i="1" dirty="0" smtClean="0"/>
              <a:t>(metallic, </a:t>
            </a:r>
            <a:r>
              <a:rPr lang="en-US" sz="1400" i="1" dirty="0" err="1" smtClean="0"/>
              <a:t>praphite</a:t>
            </a:r>
            <a:r>
              <a:rPr lang="en-US" sz="1400" i="1" dirty="0" smtClean="0"/>
              <a:t>/DLC, </a:t>
            </a:r>
            <a:r>
              <a:rPr lang="en-US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polycrystalline diamond</a:t>
            </a:r>
            <a:r>
              <a:rPr lang="en-US" sz="1400" i="1" dirty="0" smtClean="0"/>
              <a:t>… )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79976" y="692696"/>
            <a:ext cx="6248943" cy="58444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u="sng" dirty="0" smtClean="0"/>
              <a:t>Yet to be addressed</a:t>
            </a:r>
            <a:r>
              <a:rPr lang="en-US" sz="1600" dirty="0" smtClean="0"/>
              <a:t>:</a:t>
            </a:r>
          </a:p>
          <a:p>
            <a:pPr>
              <a:spcBef>
                <a:spcPts val="600"/>
              </a:spcBef>
            </a:pPr>
            <a:r>
              <a:rPr lang="en-US" sz="1600" b="1" i="1" dirty="0">
                <a:solidFill>
                  <a:srgbClr val="C81F1F"/>
                </a:solidFill>
              </a:rPr>
              <a:t>Resistive detector</a:t>
            </a:r>
          </a:p>
          <a:p>
            <a:pPr lvl="1"/>
            <a:r>
              <a:rPr lang="en-US" sz="1400" dirty="0"/>
              <a:t>d</a:t>
            </a:r>
            <a:r>
              <a:rPr lang="en-US" sz="1400" dirty="0" smtClean="0"/>
              <a:t>ischarge resistance</a:t>
            </a:r>
          </a:p>
          <a:p>
            <a:pPr lvl="1"/>
            <a:r>
              <a:rPr lang="en-US" sz="1400" dirty="0"/>
              <a:t>d</a:t>
            </a:r>
            <a:r>
              <a:rPr lang="en-US" sz="1400" dirty="0" smtClean="0"/>
              <a:t>ynamic  range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sz="1400" dirty="0" smtClean="0"/>
              <a:t>maintaining the signal quality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600" b="1" i="1" dirty="0">
                <a:solidFill>
                  <a:srgbClr val="C81F1F"/>
                </a:solidFill>
              </a:rPr>
              <a:t>Multiple-pad readout performance</a:t>
            </a:r>
          </a:p>
          <a:p>
            <a:pPr lvl="1"/>
            <a:r>
              <a:rPr lang="en-US" sz="1400" dirty="0" smtClean="0"/>
              <a:t>Design a pixelated prototype (~5x5  cm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Readout Electronics (</a:t>
            </a:r>
            <a:r>
              <a:rPr lang="en-US" sz="1400" dirty="0" err="1" smtClean="0"/>
              <a:t>Sampic</a:t>
            </a:r>
            <a:r>
              <a:rPr lang="en-US" sz="1400" dirty="0" smtClean="0"/>
              <a:t>, talk by Hans Muller)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b="1" i="1" dirty="0" smtClean="0">
                <a:solidFill>
                  <a:srgbClr val="C81F1F"/>
                </a:solidFill>
              </a:rPr>
              <a:t>Radiator </a:t>
            </a:r>
            <a:r>
              <a:rPr lang="en-US" sz="1600" b="1" i="1" dirty="0">
                <a:solidFill>
                  <a:srgbClr val="C81F1F"/>
                </a:solidFill>
              </a:rPr>
              <a:t>&amp;</a:t>
            </a:r>
            <a:r>
              <a:rPr lang="en-US" sz="1600" b="1" i="1" dirty="0" smtClean="0">
                <a:solidFill>
                  <a:srgbClr val="C81F1F"/>
                </a:solidFill>
              </a:rPr>
              <a:t> photocathode </a:t>
            </a:r>
            <a:r>
              <a:rPr lang="en-US" sz="1600" b="1" i="1" dirty="0">
                <a:solidFill>
                  <a:srgbClr val="C81F1F"/>
                </a:solidFill>
              </a:rPr>
              <a:t>a</a:t>
            </a:r>
            <a:r>
              <a:rPr lang="en-US" sz="1600" b="1" i="1" dirty="0" smtClean="0">
                <a:solidFill>
                  <a:srgbClr val="C81F1F"/>
                </a:solidFill>
              </a:rPr>
              <a:t>ging / </a:t>
            </a:r>
            <a:r>
              <a:rPr lang="en-US" sz="1600" b="1" i="1" dirty="0">
                <a:solidFill>
                  <a:srgbClr val="C81F1F"/>
                </a:solidFill>
              </a:rPr>
              <a:t>r</a:t>
            </a:r>
            <a:r>
              <a:rPr lang="en-US" sz="1600" b="1" i="1" dirty="0" smtClean="0">
                <a:solidFill>
                  <a:srgbClr val="C81F1F"/>
                </a:solidFill>
              </a:rPr>
              <a:t>adiation hardness</a:t>
            </a:r>
            <a:endParaRPr lang="en-US" sz="1400" b="1" i="1" dirty="0" smtClean="0">
              <a:solidFill>
                <a:srgbClr val="C81F1F"/>
              </a:solidFill>
            </a:endParaRPr>
          </a:p>
          <a:p>
            <a:pPr lvl="1">
              <a:buFont typeface="Wingdings" pitchFamily="2" charset="2"/>
              <a:buChar char="F"/>
            </a:pPr>
            <a:r>
              <a:rPr lang="en-US" sz="1400" dirty="0" smtClean="0"/>
              <a:t>IBF, photon feedback, discharges</a:t>
            </a:r>
            <a:endParaRPr lang="en-US" sz="1400" dirty="0"/>
          </a:p>
          <a:p>
            <a:pPr lvl="1">
              <a:buFont typeface="Wingdings" pitchFamily="2" charset="2"/>
              <a:buChar char="F"/>
            </a:pPr>
            <a:r>
              <a:rPr lang="en-US" sz="1400" dirty="0" smtClean="0"/>
              <a:t>Particle flux (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rate tests @ IRAMIS / ORPHEE</a:t>
            </a:r>
            <a:r>
              <a:rPr lang="en-US" sz="1400" dirty="0" smtClean="0"/>
              <a:t>)</a:t>
            </a:r>
          </a:p>
          <a:p>
            <a:pPr lvl="1">
              <a:buFont typeface="Wingdings" pitchFamily="2" charset="2"/>
              <a:buChar char="F"/>
            </a:pPr>
            <a:r>
              <a:rPr lang="en-US" sz="1400" dirty="0" smtClean="0"/>
              <a:t>Deterioration with time</a:t>
            </a:r>
          </a:p>
          <a:p>
            <a:pPr lvl="1"/>
            <a:r>
              <a:rPr lang="en-US" sz="1400" dirty="0" smtClean="0"/>
              <a:t>Metallic photocathodes</a:t>
            </a:r>
          </a:p>
          <a:p>
            <a:pPr lvl="1"/>
            <a:r>
              <a:rPr lang="en-US" sz="1400" dirty="0" smtClean="0"/>
              <a:t>DLC / </a:t>
            </a:r>
            <a:r>
              <a:rPr lang="en-US" sz="1400" dirty="0"/>
              <a:t>p</a:t>
            </a:r>
            <a:r>
              <a:rPr lang="en-US" sz="1400" dirty="0" smtClean="0"/>
              <a:t>olycrystalline diamond photocathodes</a:t>
            </a:r>
          </a:p>
          <a:p>
            <a:pPr lvl="1"/>
            <a:r>
              <a:rPr lang="en-US" sz="1400" i="1" dirty="0" smtClean="0"/>
              <a:t>Operation in reflective mode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1600" b="1" i="1" dirty="0" smtClean="0">
                <a:solidFill>
                  <a:srgbClr val="C00000"/>
                </a:solidFill>
              </a:rPr>
              <a:t>Polycrystalline </a:t>
            </a:r>
            <a:r>
              <a:rPr lang="en-US" sz="1600" b="1" i="1" dirty="0">
                <a:solidFill>
                  <a:srgbClr val="C00000"/>
                </a:solidFill>
              </a:rPr>
              <a:t>diamond as secondary </a:t>
            </a:r>
            <a:r>
              <a:rPr lang="en-US" sz="1600" b="1" i="1" dirty="0" smtClean="0">
                <a:solidFill>
                  <a:srgbClr val="C00000"/>
                </a:solidFill>
              </a:rPr>
              <a:t>emitter</a:t>
            </a:r>
            <a:endParaRPr lang="en-US" sz="1600" dirty="0"/>
          </a:p>
          <a:p>
            <a:pPr lvl="1"/>
            <a:r>
              <a:rPr lang="en-US" sz="1400" dirty="0" smtClean="0"/>
              <a:t>Replace the crystal + photocathode with secondary electron emitter</a:t>
            </a:r>
          </a:p>
          <a:p>
            <a:pPr lvl="2">
              <a:buFont typeface="Wingdings" pitchFamily="2" charset="2"/>
              <a:buChar char="F"/>
            </a:pPr>
            <a:r>
              <a:rPr lang="en-US" sz="1400" dirty="0" smtClean="0"/>
              <a:t> Robustness / radiation hardness</a:t>
            </a:r>
          </a:p>
          <a:p>
            <a:pPr lvl="2">
              <a:buFont typeface="Wingdings" pitchFamily="2" charset="2"/>
              <a:buChar char="F"/>
            </a:pPr>
            <a:r>
              <a:rPr lang="en-US" sz="1400" dirty="0" smtClean="0"/>
              <a:t> No radiator </a:t>
            </a:r>
            <a:r>
              <a:rPr lang="en-US" sz="1400" dirty="0"/>
              <a:t>-</a:t>
            </a:r>
            <a:r>
              <a:rPr lang="en-US" sz="1400" dirty="0" smtClean="0"/>
              <a:t> flexible choice of substrate material </a:t>
            </a:r>
          </a:p>
          <a:p>
            <a:pPr lvl="2">
              <a:buFont typeface="Wingdings" pitchFamily="2" charset="2"/>
              <a:buChar char="F"/>
            </a:pPr>
            <a:r>
              <a:rPr lang="en-US" sz="1400" dirty="0" smtClean="0"/>
              <a:t>Possibility to increase thickness towards 1 </a:t>
            </a:r>
            <a:r>
              <a:rPr lang="el-GR" sz="1400" dirty="0" smtClean="0"/>
              <a:t>μ</a:t>
            </a:r>
            <a:r>
              <a:rPr lang="en-US" sz="1400" dirty="0" smtClean="0"/>
              <a:t>m!</a:t>
            </a:r>
            <a:endParaRPr lang="en-US" sz="1400" b="1" dirty="0" smtClean="0">
              <a:solidFill>
                <a:srgbClr val="C00000"/>
              </a:solidFill>
            </a:endParaRPr>
          </a:p>
          <a:p>
            <a:pPr lvl="1"/>
            <a:r>
              <a:rPr lang="en-US" sz="1400" dirty="0" smtClean="0"/>
              <a:t>Investigate materials with high secondary electron yield. </a:t>
            </a:r>
            <a:br>
              <a:rPr lang="en-US" sz="1400" dirty="0" smtClean="0"/>
            </a:br>
            <a:r>
              <a:rPr lang="en-US" sz="1400" dirty="0" smtClean="0"/>
              <a:t>(Doped-) diamond deposition, DLC, graphene…</a:t>
            </a:r>
          </a:p>
          <a:p>
            <a:pPr lvl="1">
              <a:buFont typeface="Wingdings" pitchFamily="2" charset="2"/>
              <a:buChar char="F"/>
            </a:pPr>
            <a:endParaRPr lang="en-US" sz="1400" i="1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F"/>
            </a:pPr>
            <a:r>
              <a:rPr lang="en-US" sz="1400" i="1" dirty="0"/>
              <a:t>m</a:t>
            </a:r>
            <a:r>
              <a:rPr lang="en-US" sz="1400" i="1" dirty="0" smtClean="0"/>
              <a:t>ulti layer detector</a:t>
            </a:r>
          </a:p>
          <a:p>
            <a:pPr lvl="1">
              <a:buFont typeface="Wingdings" pitchFamily="2" charset="2"/>
              <a:buChar char="F"/>
            </a:pPr>
            <a:r>
              <a:rPr lang="en-US" sz="1400" i="1" dirty="0" smtClean="0">
                <a:solidFill>
                  <a:schemeClr val="tx2">
                    <a:lumMod val="50000"/>
                  </a:schemeClr>
                </a:solidFill>
              </a:rPr>
              <a:t>graphene layer for photocathode protection ?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1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(Electronics)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4882" y="1124744"/>
            <a:ext cx="8229600" cy="5544616"/>
          </a:xfrm>
        </p:spPr>
        <p:txBody>
          <a:bodyPr>
            <a:normAutofit/>
          </a:bodyPr>
          <a:lstStyle/>
          <a:p>
            <a:pPr lvl="0"/>
            <a:r>
              <a:rPr lang="en-US" sz="1800" dirty="0"/>
              <a:t>Electronics for pixelated  detector</a:t>
            </a:r>
          </a:p>
          <a:p>
            <a:pPr lvl="1"/>
            <a:r>
              <a:rPr lang="en-US" sz="1600" dirty="0"/>
              <a:t>SAMPIC (D. Breton / LAL </a:t>
            </a:r>
            <a:r>
              <a:rPr lang="en-US" sz="1600" dirty="0" err="1"/>
              <a:t>Orsay</a:t>
            </a:r>
            <a:r>
              <a:rPr lang="en-US" sz="1600" dirty="0"/>
              <a:t>, E. Delagnes IRFU/CEA)</a:t>
            </a:r>
          </a:p>
          <a:p>
            <a:pPr lvl="1"/>
            <a:r>
              <a:rPr lang="en-US" sz="1600" dirty="0"/>
              <a:t>Radiation hard amplifiers </a:t>
            </a:r>
            <a:r>
              <a:rPr lang="en-US" sz="1600" dirty="0">
                <a:sym typeface="Wingdings" panose="05000000000000000000" pitchFamily="2" charset="2"/>
              </a:rPr>
              <a:t> Mitch Newcomer / PENN</a:t>
            </a:r>
            <a:endParaRPr lang="en-US" sz="1600" dirty="0"/>
          </a:p>
          <a:p>
            <a:pPr lvl="1"/>
            <a:r>
              <a:rPr lang="en-US" sz="1600" dirty="0"/>
              <a:t>Onboard electronics ?</a:t>
            </a:r>
          </a:p>
          <a:p>
            <a:pPr lvl="1"/>
            <a:r>
              <a:rPr lang="en-US" sz="1600" dirty="0"/>
              <a:t>Improve signal transfer lines, bandwidth</a:t>
            </a:r>
          </a:p>
          <a:p>
            <a:pPr marL="457200" lvl="1" indent="0">
              <a:buNone/>
            </a:pPr>
            <a:endParaRPr lang="en-US" sz="1600" dirty="0"/>
          </a:p>
          <a:p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602087" y="5949768"/>
            <a:ext cx="3750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http://arxiv.org/abs/arXiv:1604.02385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28" y="3459807"/>
            <a:ext cx="3803915" cy="21397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882" y="3459807"/>
            <a:ext cx="3812932" cy="214477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8336" y="1429115"/>
            <a:ext cx="2829699" cy="4051239"/>
            <a:chOff x="2423593" y="2443832"/>
            <a:chExt cx="2829699" cy="40512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3593" y="2443832"/>
              <a:ext cx="2829699" cy="393749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513474" y="4463746"/>
              <a:ext cx="2550442" cy="2031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SAMPIC </a:t>
              </a:r>
            </a:p>
            <a:p>
              <a:r>
                <a:rPr lang="en-US" dirty="0" smtClean="0"/>
                <a:t>1.5 GHz bandwidth</a:t>
              </a:r>
            </a:p>
            <a:p>
              <a:r>
                <a:rPr lang="en-US" dirty="0" smtClean="0"/>
                <a:t>10 </a:t>
              </a:r>
              <a:r>
                <a:rPr lang="en-US" dirty="0" err="1" smtClean="0"/>
                <a:t>Gs</a:t>
              </a:r>
              <a:r>
                <a:rPr lang="en-US" dirty="0" smtClean="0"/>
                <a:t>/s (used at 6.4 </a:t>
              </a:r>
              <a:r>
                <a:rPr lang="en-US" dirty="0" err="1" smtClean="0"/>
                <a:t>Gs</a:t>
              </a:r>
              <a:r>
                <a:rPr lang="en-US" dirty="0" smtClean="0"/>
                <a:t>/s</a:t>
              </a:r>
            </a:p>
            <a:p>
              <a:r>
                <a:rPr lang="en-US" dirty="0" smtClean="0"/>
                <a:t>11 bit</a:t>
              </a:r>
            </a:p>
            <a:p>
              <a:r>
                <a:rPr lang="en-US" dirty="0" smtClean="0"/>
                <a:t>64 samples</a:t>
              </a:r>
            </a:p>
            <a:p>
              <a:r>
                <a:rPr lang="en-US" dirty="0" smtClean="0"/>
                <a:t>16 channels</a:t>
              </a:r>
            </a:p>
            <a:p>
              <a:r>
                <a:rPr lang="en-US" dirty="0" smtClean="0"/>
                <a:t>Maximum rate ~500 kHz)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7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7600" y="1783357"/>
            <a:ext cx="5384800" cy="4453955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Question:</a:t>
            </a:r>
          </a:p>
          <a:p>
            <a:pPr marL="0" indent="0">
              <a:lnSpc>
                <a:spcPct val="150000"/>
              </a:lnSpc>
            </a:pPr>
            <a:endParaRPr lang="en-US" sz="1000" dirty="0">
              <a:solidFill>
                <a:srgbClr val="C00000"/>
              </a:solidFill>
            </a:endParaRPr>
          </a:p>
          <a:p>
            <a:pPr marL="271463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C00000"/>
                </a:solidFill>
              </a:rPr>
              <a:t>Can a </a:t>
            </a:r>
            <a:r>
              <a:rPr lang="en-US" sz="2800" i="1" dirty="0" err="1" smtClean="0">
                <a:solidFill>
                  <a:srgbClr val="C00000"/>
                </a:solidFill>
              </a:rPr>
              <a:t>MicroPattern</a:t>
            </a:r>
            <a:r>
              <a:rPr lang="en-US" sz="2800" i="1" dirty="0" smtClean="0">
                <a:solidFill>
                  <a:srgbClr val="C00000"/>
                </a:solidFill>
              </a:rPr>
              <a:t> </a:t>
            </a:r>
            <a:r>
              <a:rPr lang="en-US" sz="2800" i="1" dirty="0">
                <a:solidFill>
                  <a:srgbClr val="C00000"/>
                </a:solidFill>
              </a:rPr>
              <a:t>Gaseous Detector</a:t>
            </a:r>
            <a:r>
              <a:rPr lang="en-US" sz="2800" dirty="0">
                <a:solidFill>
                  <a:srgbClr val="C00000"/>
                </a:solidFill>
              </a:rPr>
              <a:t> reach a timing resolution of the order of </a:t>
            </a:r>
            <a:r>
              <a:rPr lang="en-US" sz="2800" b="1" i="1" dirty="0">
                <a:solidFill>
                  <a:srgbClr val="C00000"/>
                </a:solidFill>
              </a:rPr>
              <a:t>few tens of </a:t>
            </a:r>
            <a:r>
              <a:rPr lang="en-US" sz="2800" b="1" i="1" dirty="0" smtClean="0">
                <a:solidFill>
                  <a:srgbClr val="C00000"/>
                </a:solidFill>
              </a:rPr>
              <a:t>picoseconds?</a:t>
            </a:r>
          </a:p>
          <a:p>
            <a:pPr marL="728663" indent="-45720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i="1" dirty="0" smtClean="0">
                <a:sym typeface="Wingdings" panose="05000000000000000000" pitchFamily="2" charset="2"/>
              </a:rPr>
              <a:t>performance improvement by</a:t>
            </a:r>
            <a:r>
              <a:rPr lang="en-US" sz="2800" b="1" i="1" dirty="0" smtClean="0">
                <a:sym typeface="Wingdings" panose="05000000000000000000" pitchFamily="2" charset="2"/>
              </a:rPr>
              <a:t> </a:t>
            </a:r>
            <a:br>
              <a:rPr lang="en-US" sz="2800" b="1" i="1" dirty="0" smtClean="0">
                <a:sym typeface="Wingdings" panose="05000000000000000000" pitchFamily="2" charset="2"/>
              </a:rPr>
            </a:br>
            <a:r>
              <a:rPr lang="en-US" sz="2800" b="1" i="1" dirty="0" smtClean="0">
                <a:sym typeface="Wingdings" panose="05000000000000000000" pitchFamily="2" charset="2"/>
              </a:rPr>
              <a:t>~2 orders of magnitude</a:t>
            </a:r>
          </a:p>
          <a:p>
            <a:pPr marL="271463" indent="0">
              <a:lnSpc>
                <a:spcPct val="150000"/>
              </a:lnSpc>
              <a:buNone/>
            </a:pPr>
            <a:endParaRPr lang="en-US" sz="2800" b="1" dirty="0" smtClean="0">
              <a:sym typeface="Wingdings" panose="05000000000000000000" pitchFamily="2" charset="2"/>
            </a:endParaRPr>
          </a:p>
          <a:p>
            <a:pPr marL="271463" indent="0">
              <a:lnSpc>
                <a:spcPct val="150000"/>
              </a:lnSpc>
              <a:buNone/>
            </a:pPr>
            <a:r>
              <a:rPr lang="en-US" sz="2800" b="1" dirty="0" smtClean="0">
                <a:sym typeface="Wingdings" panose="05000000000000000000" pitchFamily="2" charset="2"/>
              </a:rPr>
              <a:t>Motivation: HL-LHC </a:t>
            </a:r>
          </a:p>
          <a:p>
            <a:pPr marL="271463" indent="0">
              <a:lnSpc>
                <a:spcPct val="150000"/>
              </a:lnSpc>
              <a:buNone/>
            </a:pPr>
            <a:r>
              <a:rPr lang="en-US" sz="2800" b="1" i="1" dirty="0">
                <a:sym typeface="Wingdings" panose="05000000000000000000" pitchFamily="2" charset="2"/>
              </a:rPr>
              <a:t>	</a:t>
            </a:r>
            <a:r>
              <a:rPr lang="en-US" sz="2800" b="1" i="1" dirty="0" smtClean="0">
                <a:sym typeface="Wingdings" panose="05000000000000000000" pitchFamily="2" charset="2"/>
              </a:rPr>
              <a:t>  </a:t>
            </a:r>
            <a:r>
              <a:rPr lang="en-US" sz="2800" i="1" dirty="0" smtClean="0">
                <a:sym typeface="Wingdings" panose="05000000000000000000" pitchFamily="2" charset="2"/>
              </a:rPr>
              <a:t>Large-area, position-sensitive 		gaseous photomultipliers</a:t>
            </a:r>
            <a:endParaRPr lang="en-US" sz="2800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State-of-art precision timing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346201"/>
            <a:ext cx="53848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Solid state detectors</a:t>
            </a:r>
          </a:p>
          <a:p>
            <a:r>
              <a:rPr lang="en-US" sz="2000" dirty="0" smtClean="0"/>
              <a:t>Avalanche </a:t>
            </a:r>
            <a:r>
              <a:rPr lang="en-US" sz="2000" dirty="0" err="1" smtClean="0"/>
              <a:t>PhotoDiodes</a:t>
            </a:r>
            <a:r>
              <a:rPr lang="en-US" sz="2000" dirty="0" smtClean="0"/>
              <a:t>: (</a:t>
            </a:r>
            <a:r>
              <a:rPr lang="el-GR" sz="2000" dirty="0" smtClean="0">
                <a:latin typeface="+mn-lt"/>
              </a:rPr>
              <a:t>σ</a:t>
            </a:r>
            <a:r>
              <a:rPr lang="fr-FR" sz="2000" baseline="-25000" dirty="0" smtClean="0">
                <a:latin typeface="+mn-lt"/>
              </a:rPr>
              <a:t>t</a:t>
            </a:r>
            <a:r>
              <a:rPr lang="fr-FR" sz="2000" dirty="0" smtClean="0">
                <a:latin typeface="+mn-lt"/>
              </a:rPr>
              <a:t> ~ 30 </a:t>
            </a:r>
            <a:r>
              <a:rPr lang="fr-FR" sz="2000" dirty="0" err="1" smtClean="0">
                <a:latin typeface="+mn-lt"/>
              </a:rPr>
              <a:t>ps</a:t>
            </a:r>
            <a:r>
              <a:rPr lang="fr-FR" sz="2000" dirty="0" smtClean="0"/>
              <a:t>)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Low Gain Avalanche Diodes 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σ</a:t>
            </a:r>
            <a:r>
              <a:rPr lang="fr-FR" sz="2000" baseline="-25000" dirty="0">
                <a:solidFill>
                  <a:prstClr val="black"/>
                </a:solidFill>
                <a:latin typeface="Calibri"/>
              </a:rPr>
              <a:t>t</a:t>
            </a:r>
            <a:r>
              <a:rPr lang="fr-FR" sz="2000" dirty="0">
                <a:solidFill>
                  <a:prstClr val="black"/>
                </a:solidFill>
                <a:latin typeface="Calibri"/>
              </a:rPr>
              <a:t> ~ 30 </a:t>
            </a:r>
            <a:r>
              <a:rPr lang="fr-FR" sz="2000" dirty="0" err="1">
                <a:solidFill>
                  <a:prstClr val="black"/>
                </a:solidFill>
                <a:latin typeface="Calibri"/>
              </a:rPr>
              <a:t>ps</a:t>
            </a:r>
            <a:r>
              <a:rPr lang="fr-FR" sz="2000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sz="2000" dirty="0"/>
              <a:t>HV/HR CMOS 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σ</a:t>
            </a:r>
            <a:r>
              <a:rPr lang="fr-FR" sz="2000" baseline="-25000" dirty="0">
                <a:solidFill>
                  <a:prstClr val="black"/>
                </a:solidFill>
                <a:latin typeface="Calibri"/>
              </a:rPr>
              <a:t>t</a:t>
            </a:r>
            <a:r>
              <a:rPr lang="fr-FR" sz="2000" dirty="0">
                <a:solidFill>
                  <a:prstClr val="black"/>
                </a:solidFill>
                <a:latin typeface="Calibri"/>
              </a:rPr>
              <a:t> ~ </a:t>
            </a: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80 </a:t>
            </a:r>
            <a:r>
              <a:rPr lang="fr-FR" sz="2000" dirty="0" err="1">
                <a:solidFill>
                  <a:prstClr val="black"/>
                </a:solidFill>
                <a:latin typeface="Calibri"/>
              </a:rPr>
              <a:t>ps</a:t>
            </a:r>
            <a:r>
              <a:rPr lang="fr-FR" sz="2000" dirty="0">
                <a:solidFill>
                  <a:prstClr val="black"/>
                </a:solidFill>
              </a:rPr>
              <a:t>)</a:t>
            </a:r>
            <a:endParaRPr lang="en-US" sz="2000" dirty="0" smtClean="0"/>
          </a:p>
          <a:p>
            <a:pPr marL="457200" lvl="1" indent="0">
              <a:buNone/>
            </a:pPr>
            <a:endParaRPr lang="en-US" sz="1800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1800" i="1" dirty="0">
                <a:solidFill>
                  <a:srgbClr val="C00000"/>
                </a:solidFill>
                <a:sym typeface="Wingdings" panose="05000000000000000000" pitchFamily="2" charset="2"/>
              </a:rPr>
              <a:t>R</a:t>
            </a:r>
            <a:r>
              <a:rPr lang="en-US" sz="18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adiation hardness ?</a:t>
            </a:r>
          </a:p>
          <a:p>
            <a:pPr marL="0" indent="0">
              <a:buNone/>
            </a:pPr>
            <a:endParaRPr lang="en-US" sz="2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Gaseous detectors</a:t>
            </a:r>
          </a:p>
          <a:p>
            <a:r>
              <a:rPr lang="en-US" sz="2000" dirty="0" smtClean="0"/>
              <a:t>RPCs: 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σ</a:t>
            </a:r>
            <a:r>
              <a:rPr lang="fr-FR" sz="2000" baseline="-25000" dirty="0">
                <a:solidFill>
                  <a:prstClr val="black"/>
                </a:solidFill>
                <a:latin typeface="Calibri"/>
              </a:rPr>
              <a:t>t</a:t>
            </a:r>
            <a:r>
              <a:rPr lang="fr-FR" sz="2000" dirty="0">
                <a:solidFill>
                  <a:prstClr val="black"/>
                </a:solidFill>
                <a:latin typeface="Calibri"/>
              </a:rPr>
              <a:t> ~ 30 </a:t>
            </a:r>
            <a:r>
              <a:rPr lang="fr-FR" sz="2000" dirty="0" err="1">
                <a:solidFill>
                  <a:prstClr val="black"/>
                </a:solidFill>
                <a:latin typeface="Calibri"/>
              </a:rPr>
              <a:t>ps</a:t>
            </a:r>
            <a:r>
              <a:rPr lang="fr-FR" sz="2000" dirty="0" smtClean="0">
                <a:solidFill>
                  <a:prstClr val="black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sz="18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 High rate limitation</a:t>
            </a:r>
            <a:endParaRPr lang="en-US" sz="1800" i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r>
              <a:rPr lang="fr-FR" sz="2000" dirty="0" err="1" smtClean="0">
                <a:solidFill>
                  <a:prstClr val="black"/>
                </a:solidFill>
              </a:rPr>
              <a:t>MPGDs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(</a:t>
            </a:r>
            <a:r>
              <a:rPr lang="el-GR" sz="2000" dirty="0" smtClean="0">
                <a:solidFill>
                  <a:srgbClr val="C00000"/>
                </a:solidFill>
                <a:latin typeface="Calibri"/>
              </a:rPr>
              <a:t>σ</a:t>
            </a:r>
            <a:r>
              <a:rPr lang="fr-FR" sz="2000" baseline="-25000" dirty="0" smtClean="0">
                <a:solidFill>
                  <a:srgbClr val="C00000"/>
                </a:solidFill>
                <a:latin typeface="Calibri"/>
              </a:rPr>
              <a:t>t</a:t>
            </a:r>
            <a:r>
              <a:rPr lang="fr-FR" sz="2000" dirty="0" smtClean="0">
                <a:solidFill>
                  <a:srgbClr val="C00000"/>
                </a:solidFill>
                <a:latin typeface="Calibri"/>
              </a:rPr>
              <a:t> ~ 1 ns</a:t>
            </a:r>
            <a:r>
              <a:rPr lang="fr-FR" sz="2000" dirty="0" smtClean="0">
                <a:solidFill>
                  <a:prstClr val="black"/>
                </a:solidFill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981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limitation on precision timing with MPGDs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36" y="1346201"/>
            <a:ext cx="5846440" cy="5179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Time response is limited </a:t>
            </a:r>
            <a:r>
              <a:rPr lang="en-US" sz="2000" b="1" dirty="0" smtClean="0">
                <a:solidFill>
                  <a:srgbClr val="C00000"/>
                </a:solidFill>
              </a:rPr>
              <a:t>by the </a:t>
            </a:r>
            <a:r>
              <a:rPr lang="en-US" sz="2000" b="1" dirty="0">
                <a:solidFill>
                  <a:srgbClr val="C00000"/>
                </a:solidFill>
              </a:rPr>
              <a:t>continuous ionization on the drift </a:t>
            </a:r>
            <a:r>
              <a:rPr lang="en-US" sz="2000" b="1" dirty="0" smtClean="0">
                <a:solidFill>
                  <a:srgbClr val="C00000"/>
                </a:solidFill>
              </a:rPr>
              <a:t>region:</a:t>
            </a:r>
          </a:p>
          <a:p>
            <a:pPr marL="0" indent="0"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1800" dirty="0" smtClean="0"/>
              <a:t> spread of primary ionization clusters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1800" dirty="0"/>
              <a:t> </a:t>
            </a:r>
            <a:r>
              <a:rPr lang="en-US" sz="1800" dirty="0" smtClean="0"/>
              <a:t>diffusion in the gas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1800" dirty="0"/>
              <a:t> </a:t>
            </a:r>
            <a:r>
              <a:rPr lang="en-US" sz="1800" dirty="0" smtClean="0"/>
              <a:t>small drift velocity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Timing performance can be improved by 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sz="1800" dirty="0" smtClean="0"/>
              <a:t>simultaneous creation of primary electrons at the same distance from the mesh 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sz="1800" dirty="0" smtClean="0"/>
              <a:t>shorten the drift length</a:t>
            </a:r>
            <a:endParaRPr lang="en-US" sz="1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18130" t="40497" r="20354" b="18325"/>
          <a:stretch/>
        </p:blipFill>
        <p:spPr>
          <a:xfrm>
            <a:off x="6130453" y="1412776"/>
            <a:ext cx="5976664" cy="2808312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6348060" y="4946276"/>
            <a:ext cx="5731048" cy="858988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"/>
            </a:pPr>
            <a:r>
              <a:rPr lang="en-US" i="1" dirty="0" smtClean="0"/>
              <a:t>Direct ionization of the gas cannot be used and should be suppressed</a:t>
            </a:r>
            <a:endParaRPr lang="en-US" i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1928648" y="1700808"/>
            <a:ext cx="0" cy="1718900"/>
          </a:xfrm>
          <a:prstGeom prst="straightConnector1">
            <a:avLst/>
          </a:prstGeom>
          <a:ln w="127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928648" y="3419708"/>
            <a:ext cx="0" cy="43204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277381" y="294452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6 mm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29043" y="3451066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100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MPGD timing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344" y="1052736"/>
            <a:ext cx="5328592" cy="172819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81F1F"/>
                </a:solidFill>
              </a:rPr>
              <a:t>Suppress primary ionization by reducing the drift gap (200 nm)</a:t>
            </a:r>
          </a:p>
          <a:p>
            <a:pPr lvl="1"/>
            <a:r>
              <a:rPr lang="en-US" sz="1800" dirty="0" smtClean="0"/>
              <a:t>Limit diffusion</a:t>
            </a:r>
          </a:p>
          <a:p>
            <a:pPr lvl="1"/>
            <a:r>
              <a:rPr lang="en-US" sz="1800" dirty="0" smtClean="0"/>
              <a:t>Pre-amplification possible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129" t="55279" r="18872" b="17269"/>
          <a:stretch/>
        </p:blipFill>
        <p:spPr>
          <a:xfrm>
            <a:off x="6071320" y="836712"/>
            <a:ext cx="6120680" cy="187220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77552" y="2996952"/>
            <a:ext cx="5328592" cy="2592288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81F1F"/>
                </a:solidFill>
              </a:rPr>
              <a:t>Use a Cerenkov radiator</a:t>
            </a:r>
          </a:p>
          <a:p>
            <a:pPr lvl="1"/>
            <a:r>
              <a:rPr lang="en-US" sz="1800" dirty="0" smtClean="0"/>
              <a:t>Photoelectrons emitted at the cathode  (fixed distance from the mesh)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 smtClean="0"/>
              <a:t>Pre-amplification will</a:t>
            </a:r>
            <a:br>
              <a:rPr lang="en-US" sz="1800" dirty="0" smtClean="0"/>
            </a:br>
            <a:r>
              <a:rPr lang="en-US" sz="1800" dirty="0" smtClean="0">
                <a:sym typeface="Wingdings" panose="05000000000000000000" pitchFamily="2" charset="2"/>
              </a:rPr>
              <a:t> </a:t>
            </a:r>
            <a:r>
              <a:rPr lang="en-US" sz="1800" dirty="0" smtClean="0"/>
              <a:t>reduce the effect of longitudinal diffusion</a:t>
            </a:r>
            <a:br>
              <a:rPr lang="en-US" sz="1800" dirty="0" smtClean="0"/>
            </a:br>
            <a:r>
              <a:rPr lang="en-US" sz="1800" dirty="0" smtClean="0">
                <a:sym typeface="Wingdings" panose="05000000000000000000" pitchFamily="2" charset="2"/>
              </a:rPr>
              <a:t> limit contribution of gas ionization</a:t>
            </a:r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352584" y="1412776"/>
            <a:ext cx="0" cy="432048"/>
          </a:xfrm>
          <a:prstGeom prst="straightConnector1">
            <a:avLst/>
          </a:prstGeom>
          <a:ln w="127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352584" y="1844824"/>
            <a:ext cx="0" cy="43204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280576" y="1432355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00 </a:t>
            </a:r>
            <a:r>
              <a:rPr lang="el-GR" dirty="0" smtClean="0">
                <a:solidFill>
                  <a:srgbClr val="0000FF"/>
                </a:solidFill>
              </a:rPr>
              <a:t>μ</a:t>
            </a:r>
            <a:r>
              <a:rPr lang="en-US" dirty="0" smtClean="0">
                <a:solidFill>
                  <a:srgbClr val="0000FF"/>
                </a:solidFill>
              </a:rPr>
              <a:t>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09209" y="190754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100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96000" y="2852936"/>
            <a:ext cx="5976664" cy="2808312"/>
            <a:chOff x="6096000" y="3356992"/>
            <a:chExt cx="5976664" cy="28083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8130" t="40497" r="20354" b="18325"/>
            <a:stretch/>
          </p:blipFill>
          <p:spPr>
            <a:xfrm>
              <a:off x="6096000" y="3356992"/>
              <a:ext cx="5976664" cy="2808312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11208568" y="4941168"/>
              <a:ext cx="0" cy="432048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208568" y="5373216"/>
              <a:ext cx="0" cy="43204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1144426" y="4960747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2</a:t>
              </a:r>
              <a:r>
                <a:rPr lang="en-US" dirty="0" smtClean="0">
                  <a:solidFill>
                    <a:srgbClr val="0000FF"/>
                  </a:solidFill>
                </a:rPr>
                <a:t>00 </a:t>
              </a:r>
              <a:r>
                <a:rPr lang="el-GR" dirty="0" smtClean="0">
                  <a:solidFill>
                    <a:srgbClr val="0000FF"/>
                  </a:solidFill>
                </a:rPr>
                <a:t>μ</a:t>
              </a:r>
              <a:r>
                <a:rPr lang="en-US" dirty="0" smtClean="0">
                  <a:solidFill>
                    <a:srgbClr val="0000FF"/>
                  </a:solidFill>
                </a:rPr>
                <a:t>m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173059" y="5435932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 </a:t>
              </a:r>
              <a:r>
                <a:rPr lang="el-G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μ</a:t>
              </a:r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1479" y="5787959"/>
            <a:ext cx="10945161" cy="809393"/>
            <a:chOff x="407423" y="5605209"/>
            <a:chExt cx="12032413" cy="809393"/>
          </a:xfrm>
        </p:grpSpPr>
        <p:sp>
          <p:nvSpPr>
            <p:cNvPr id="14" name="Rectangle 13"/>
            <p:cNvSpPr/>
            <p:nvPr/>
          </p:nvSpPr>
          <p:spPr>
            <a:xfrm>
              <a:off x="2502732" y="5629772"/>
              <a:ext cx="9937104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ts val="600"/>
                </a:spcBef>
                <a:buSzPct val="115000"/>
                <a:buFont typeface="Wingdings" panose="05000000000000000000" pitchFamily="2" charset="2"/>
                <a:buChar char=""/>
              </a:pPr>
              <a:r>
                <a:rPr lang="en-US" sz="2000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 single </a:t>
              </a:r>
              <a:r>
                <a:rPr lang="en-US" sz="2000" b="1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photoelectron time jitter ~100 </a:t>
              </a:r>
              <a:r>
                <a:rPr lang="en-US" sz="2000" b="1" dirty="0" err="1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ps</a:t>
              </a:r>
              <a:endParaRPr lang="en-US" sz="2000" b="1" dirty="0" smtClean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  <a:p>
              <a:pPr marL="342900" indent="-342900">
                <a:spcBef>
                  <a:spcPts val="600"/>
                </a:spcBef>
                <a:buSzPct val="115000"/>
                <a:buFont typeface="Wingdings" panose="05000000000000000000" pitchFamily="2" charset="2"/>
                <a:buChar char=""/>
              </a:pPr>
              <a:r>
                <a:rPr lang="en-US" sz="2000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 sufficient </a:t>
              </a:r>
              <a:r>
                <a:rPr lang="en-US" sz="2000" b="1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photoelectrons to reach timing response </a:t>
              </a:r>
              <a:r>
                <a:rPr lang="en-US" sz="2000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 ~20 </a:t>
              </a:r>
              <a:r>
                <a:rPr lang="en-US" sz="2000" b="1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ps.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7423" y="5605209"/>
              <a:ext cx="18683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Project goal:</a:t>
              </a:r>
              <a:endParaRPr lang="en-US" sz="2000" i="1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25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Limiting the e</a:t>
            </a:r>
            <a:r>
              <a:rPr lang="en-US" baseline="30000" dirty="0" smtClean="0">
                <a:sym typeface="Wingdings" panose="05000000000000000000" pitchFamily="2" charset="2"/>
              </a:rPr>
              <a:t>-</a:t>
            </a:r>
            <a:r>
              <a:rPr lang="en-US" dirty="0" smtClean="0">
                <a:sym typeface="Wingdings" panose="05000000000000000000" pitchFamily="2" charset="2"/>
              </a:rPr>
              <a:t> diffusion in the gap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5360" y="1157838"/>
            <a:ext cx="4572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en-US" dirty="0">
                <a:solidFill>
                  <a:srgbClr val="292934"/>
                </a:solidFill>
                <a:latin typeface="Comic Sans MS" pitchFamily="66" charset="0"/>
              </a:rPr>
              <a:t>Small drift gap + strong electric </a:t>
            </a:r>
            <a:r>
              <a:rPr lang="en-US" dirty="0" smtClean="0">
                <a:solidFill>
                  <a:srgbClr val="292934"/>
                </a:solidFill>
                <a:latin typeface="Comic Sans MS" pitchFamily="66" charset="0"/>
              </a:rPr>
              <a:t>field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292934"/>
                </a:solidFill>
                <a:latin typeface="Comic Sans MS" pitchFamily="66" charset="0"/>
              </a:rPr>
              <a:t>Gas choice – simulation studies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è"/>
            </a:pPr>
            <a:r>
              <a:rPr lang="en-US" dirty="0" smtClean="0">
                <a:solidFill>
                  <a:srgbClr val="292934"/>
                </a:solidFill>
                <a:latin typeface="Comic Sans MS" pitchFamily="66" charset="0"/>
                <a:sym typeface="Wingdings" panose="05000000000000000000" pitchFamily="2" charset="2"/>
              </a:rPr>
              <a:t>Electron diffusion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è"/>
            </a:pPr>
            <a:r>
              <a:rPr lang="en-US" dirty="0" smtClean="0">
                <a:solidFill>
                  <a:srgbClr val="292934"/>
                </a:solidFill>
                <a:latin typeface="Comic Sans MS" pitchFamily="66" charset="0"/>
                <a:sym typeface="Wingdings" panose="05000000000000000000" pitchFamily="2" charset="2"/>
              </a:rPr>
              <a:t>Gain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è"/>
            </a:pPr>
            <a:r>
              <a:rPr lang="en-US" dirty="0" smtClean="0">
                <a:solidFill>
                  <a:srgbClr val="292934"/>
                </a:solidFill>
                <a:latin typeface="Comic Sans MS" pitchFamily="66" charset="0"/>
                <a:sym typeface="Wingdings" panose="05000000000000000000" pitchFamily="2" charset="2"/>
              </a:rPr>
              <a:t>Stability</a:t>
            </a:r>
          </a:p>
          <a:p>
            <a:pPr marL="174625" lvl="1">
              <a:spcBef>
                <a:spcPts val="1200"/>
              </a:spcBef>
            </a:pPr>
            <a:r>
              <a:rPr lang="en-US" dirty="0" smtClean="0">
                <a:solidFill>
                  <a:srgbClr val="292934"/>
                </a:solidFill>
                <a:latin typeface="Comic Sans MS" pitchFamily="66" charset="0"/>
                <a:sym typeface="Wingdings" panose="05000000000000000000" pitchFamily="2" charset="2"/>
              </a:rPr>
              <a:t>Ne mixtures</a:t>
            </a:r>
          </a:p>
          <a:p>
            <a:pPr marL="719138" lvl="2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92934"/>
                </a:solidFill>
                <a:latin typeface="Comic Sans MS" pitchFamily="66" charset="0"/>
                <a:sym typeface="Wingdings" panose="05000000000000000000" pitchFamily="2" charset="2"/>
              </a:rPr>
              <a:t>Higher gain than </a:t>
            </a:r>
            <a:r>
              <a:rPr lang="en-US" dirty="0" err="1" smtClean="0">
                <a:solidFill>
                  <a:srgbClr val="292934"/>
                </a:solidFill>
                <a:latin typeface="Comic Sans MS" pitchFamily="66" charset="0"/>
                <a:sym typeface="Wingdings" panose="05000000000000000000" pitchFamily="2" charset="2"/>
              </a:rPr>
              <a:t>Ar</a:t>
            </a:r>
            <a:endParaRPr lang="en-US" dirty="0" smtClean="0">
              <a:solidFill>
                <a:srgbClr val="292934"/>
              </a:solidFill>
              <a:latin typeface="Comic Sans MS" pitchFamily="66" charset="0"/>
              <a:sym typeface="Wingdings" panose="05000000000000000000" pitchFamily="2" charset="2"/>
            </a:endParaRPr>
          </a:p>
          <a:p>
            <a:pPr marL="719138" lvl="2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92934"/>
                </a:solidFill>
                <a:latin typeface="Comic Sans MS" pitchFamily="66" charset="0"/>
                <a:sym typeface="Wingdings" panose="05000000000000000000" pitchFamily="2" charset="2"/>
              </a:rPr>
              <a:t>Less diffusion than He</a:t>
            </a:r>
          </a:p>
          <a:p>
            <a:pPr lvl="2">
              <a:spcBef>
                <a:spcPts val="1200"/>
              </a:spcBef>
            </a:pPr>
            <a:endParaRPr lang="en-US" dirty="0">
              <a:solidFill>
                <a:srgbClr val="292934"/>
              </a:solidFill>
              <a:latin typeface="Comic Sans MS" pitchFamily="66" charset="0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i="1" dirty="0" smtClean="0">
                <a:solidFill>
                  <a:srgbClr val="C00000"/>
                </a:solidFill>
                <a:latin typeface="Comic Sans MS" pitchFamily="66" charset="0"/>
              </a:rPr>
              <a:t>pre-amplification </a:t>
            </a:r>
            <a:r>
              <a:rPr lang="en-US" i="1" dirty="0">
                <a:solidFill>
                  <a:srgbClr val="C00000"/>
                </a:solidFill>
                <a:latin typeface="Comic Sans MS" pitchFamily="66" charset="0"/>
              </a:rPr>
              <a:t>improves</a:t>
            </a:r>
            <a:br>
              <a:rPr lang="en-US" i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i="1" dirty="0">
                <a:solidFill>
                  <a:srgbClr val="C00000"/>
                </a:solidFill>
                <a:latin typeface="Comic Sans MS" pitchFamily="66" charset="0"/>
              </a:rPr>
              <a:t>	     time resolution!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85" t="9954" r="18024" b="4232"/>
          <a:stretch/>
        </p:blipFill>
        <p:spPr>
          <a:xfrm>
            <a:off x="9081647" y="900976"/>
            <a:ext cx="2772000" cy="2940001"/>
          </a:xfrm>
          <a:prstGeom prst="rect">
            <a:avLst/>
          </a:prstGeom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9084004" y="3715591"/>
            <a:ext cx="2906114" cy="2916000"/>
            <a:chOff x="9116420" y="3789040"/>
            <a:chExt cx="2746544" cy="27558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8173" r="7493" b="8200"/>
            <a:stretch/>
          </p:blipFill>
          <p:spPr>
            <a:xfrm>
              <a:off x="9116420" y="3802360"/>
              <a:ext cx="2746544" cy="274256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984432" y="3789040"/>
              <a:ext cx="64793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@ 0.5 bar</a:t>
              </a:r>
              <a:endPara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944002" y="836712"/>
            <a:ext cx="2791579" cy="3060000"/>
            <a:chOff x="5944002" y="965334"/>
            <a:chExt cx="2626346" cy="287887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2132" t="18246" r="12035" b="12139"/>
            <a:stretch/>
          </p:blipFill>
          <p:spPr>
            <a:xfrm>
              <a:off x="5944002" y="965334"/>
              <a:ext cx="2626346" cy="287887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954172" y="1268760"/>
              <a:ext cx="518092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dirty="0" smtClean="0"/>
                <a:t>5 %</a:t>
              </a:r>
            </a:p>
            <a:p>
              <a:pPr algn="r"/>
              <a:r>
                <a:rPr lang="en-US" sz="1050" dirty="0" smtClean="0"/>
                <a:t>10 %</a:t>
              </a:r>
            </a:p>
            <a:p>
              <a:pPr algn="r"/>
              <a:r>
                <a:rPr lang="en-US" sz="1050" dirty="0" smtClean="0"/>
                <a:t>15 %</a:t>
              </a:r>
            </a:p>
            <a:p>
              <a:pPr algn="r"/>
              <a:r>
                <a:rPr lang="en-US" sz="1050" dirty="0" smtClean="0"/>
                <a:t>20 %</a:t>
              </a:r>
            </a:p>
            <a:p>
              <a:pPr algn="r"/>
              <a:r>
                <a:rPr lang="en-US" sz="1050" dirty="0" smtClean="0"/>
                <a:t>100 %</a:t>
              </a:r>
              <a:endParaRPr lang="en-US" sz="105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9456" t="12871" r="21730" b="5863"/>
          <a:stretch/>
        </p:blipFill>
        <p:spPr>
          <a:xfrm>
            <a:off x="6023992" y="3656183"/>
            <a:ext cx="2754000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219" y="3886200"/>
            <a:ext cx="11638413" cy="2667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 photon detection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219" y="836712"/>
            <a:ext cx="7533957" cy="5716488"/>
          </a:xfrm>
        </p:spPr>
        <p:txBody>
          <a:bodyPr>
            <a:normAutofit fontScale="92500" lnSpcReduction="10000"/>
          </a:bodyPr>
          <a:lstStyle/>
          <a:p>
            <a:r>
              <a:rPr lang="en-US" sz="2000" u="sng" dirty="0"/>
              <a:t>Reflective photocathode</a:t>
            </a:r>
            <a:r>
              <a:rPr lang="en-US" sz="2000" dirty="0"/>
              <a:t>: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1600" dirty="0"/>
              <a:t>Photosensitive material is deposited on the top surface of the micromesh.</a:t>
            </a:r>
          </a:p>
          <a:p>
            <a:pPr>
              <a:buNone/>
            </a:pPr>
            <a:r>
              <a:rPr lang="en-US" sz="1600" dirty="0"/>
              <a:t>	Photoelectrons extracted by photons will follow the field lines to the amplification region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i="1" dirty="0" smtClean="0">
                <a:solidFill>
                  <a:srgbClr val="990000"/>
                </a:solidFill>
                <a:sym typeface="Wingdings" pitchFamily="2" charset="2"/>
              </a:rPr>
              <a:t>Smaller </a:t>
            </a:r>
            <a:r>
              <a:rPr lang="en-US" sz="1600" i="1" dirty="0">
                <a:solidFill>
                  <a:srgbClr val="990000"/>
                </a:solidFill>
                <a:sym typeface="Wingdings" pitchFamily="2" charset="2"/>
              </a:rPr>
              <a:t>ion </a:t>
            </a:r>
            <a:r>
              <a:rPr lang="en-US" sz="1600" i="1" dirty="0" smtClean="0">
                <a:solidFill>
                  <a:srgbClr val="990000"/>
                </a:solidFill>
                <a:sym typeface="Wingdings" pitchFamily="2" charset="2"/>
              </a:rPr>
              <a:t>backflow</a:t>
            </a:r>
            <a:r>
              <a:rPr lang="en-US" sz="1600" dirty="0" smtClean="0">
                <a:solidFill>
                  <a:srgbClr val="990000"/>
                </a:solidFill>
                <a:sym typeface="Wingdings" pitchFamily="2" charset="2"/>
              </a:rPr>
              <a:t>  radiation hardness 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990000"/>
                </a:solidFill>
              </a:rPr>
              <a:t>The photocathode does not “see” the avalanche </a:t>
            </a:r>
            <a:r>
              <a:rPr lang="en-US" sz="1600" dirty="0" smtClean="0">
                <a:solidFill>
                  <a:srgbClr val="990000"/>
                </a:solidFill>
                <a:sym typeface="Wingdings" pitchFamily="2" charset="2"/>
              </a:rPr>
              <a:t> </a:t>
            </a:r>
            <a:r>
              <a:rPr lang="en-US" sz="1600" i="1" dirty="0" smtClean="0">
                <a:solidFill>
                  <a:srgbClr val="990000"/>
                </a:solidFill>
                <a:sym typeface="Wingdings" pitchFamily="2" charset="2"/>
              </a:rPr>
              <a:t>no photon feedback</a:t>
            </a:r>
            <a:r>
              <a:rPr lang="en-US" sz="1600" dirty="0" smtClean="0">
                <a:solidFill>
                  <a:srgbClr val="990000"/>
                </a:solidFill>
                <a:sym typeface="Wingdings" pitchFamily="2" charset="2"/>
              </a:rPr>
              <a:t>  higher </a:t>
            </a:r>
            <a:r>
              <a:rPr lang="en-US" sz="1600" dirty="0">
                <a:solidFill>
                  <a:srgbClr val="990000"/>
                </a:solidFill>
                <a:sym typeface="Wingdings" pitchFamily="2" charset="2"/>
              </a:rPr>
              <a:t>gain in single stage (~ 10</a:t>
            </a:r>
            <a:r>
              <a:rPr lang="en-US" sz="1600" baseline="30000" dirty="0">
                <a:solidFill>
                  <a:srgbClr val="990000"/>
                </a:solidFill>
                <a:sym typeface="Wingdings" pitchFamily="2" charset="2"/>
              </a:rPr>
              <a:t>5</a:t>
            </a:r>
            <a:r>
              <a:rPr lang="en-US" sz="1600" dirty="0" smtClean="0">
                <a:solidFill>
                  <a:srgbClr val="990000"/>
                </a:solidFill>
                <a:sym typeface="Wingdings" pitchFamily="2" charset="2"/>
              </a:rPr>
              <a:t>)</a:t>
            </a:r>
            <a:endParaRPr lang="en-US" sz="1600" i="1" dirty="0">
              <a:solidFill>
                <a:srgbClr val="990000"/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990000"/>
                </a:solidFill>
                <a:sym typeface="Wingdings" pitchFamily="2" charset="2"/>
              </a:rPr>
              <a:t>Higher </a:t>
            </a:r>
            <a:r>
              <a:rPr lang="en-US" sz="1600" dirty="0">
                <a:solidFill>
                  <a:srgbClr val="990000"/>
                </a:solidFill>
                <a:sym typeface="Wingdings" pitchFamily="2" charset="2"/>
              </a:rPr>
              <a:t>electron extraction </a:t>
            </a:r>
            <a:r>
              <a:rPr lang="en-US" sz="1600" dirty="0" smtClean="0">
                <a:solidFill>
                  <a:srgbClr val="990000"/>
                </a:solidFill>
                <a:sym typeface="Wingdings" pitchFamily="2" charset="2"/>
              </a:rPr>
              <a:t>efficiency</a:t>
            </a:r>
            <a:endParaRPr lang="en-US" sz="1600" dirty="0">
              <a:solidFill>
                <a:srgbClr val="990000"/>
              </a:solidFill>
              <a:sym typeface="Wingdings" pitchFamily="2" charset="2"/>
            </a:endParaRPr>
          </a:p>
          <a:p>
            <a:pPr lvl="1">
              <a:buFont typeface="Wingdings 2" panose="05020102010507070707" pitchFamily="18" charset="2"/>
              <a:buChar char="O"/>
            </a:pPr>
            <a:r>
              <a:rPr lang="en-US" sz="1600" dirty="0">
                <a:solidFill>
                  <a:srgbClr val="7030A0"/>
                </a:solidFill>
              </a:rPr>
              <a:t>Reflection on the crystal </a:t>
            </a:r>
          </a:p>
          <a:p>
            <a:pPr lvl="1">
              <a:buFont typeface="Wingdings 2" panose="05020102010507070707" pitchFamily="18" charset="2"/>
              <a:buChar char="O"/>
            </a:pPr>
            <a:r>
              <a:rPr lang="en-US" sz="1600" dirty="0">
                <a:solidFill>
                  <a:srgbClr val="7030A0"/>
                </a:solidFill>
                <a:sym typeface="Wingdings" pitchFamily="2" charset="2"/>
              </a:rPr>
              <a:t>e</a:t>
            </a:r>
            <a:r>
              <a:rPr lang="en-US" sz="1600" baseline="30000" dirty="0">
                <a:solidFill>
                  <a:srgbClr val="7030A0"/>
                </a:solidFill>
                <a:sym typeface="Wingdings" pitchFamily="2" charset="2"/>
              </a:rPr>
              <a:t>-</a:t>
            </a:r>
            <a:r>
              <a:rPr lang="en-US" sz="1600" dirty="0">
                <a:solidFill>
                  <a:srgbClr val="7030A0"/>
                </a:solidFill>
                <a:sym typeface="Wingdings" pitchFamily="2" charset="2"/>
              </a:rPr>
              <a:t> path variation</a:t>
            </a:r>
          </a:p>
          <a:p>
            <a:pPr lvl="1">
              <a:buFont typeface="Wingdings 2" panose="05020102010507070707" pitchFamily="18" charset="2"/>
              <a:buChar char="O"/>
            </a:pPr>
            <a:r>
              <a:rPr lang="en-US" sz="1600" dirty="0">
                <a:solidFill>
                  <a:srgbClr val="7030A0"/>
                </a:solidFill>
                <a:sym typeface="Wingdings" pitchFamily="2" charset="2"/>
              </a:rPr>
              <a:t>Limitation to Microbulk / opaque meshes </a:t>
            </a:r>
            <a:endParaRPr lang="en-US" sz="1600" dirty="0">
              <a:solidFill>
                <a:srgbClr val="990000"/>
              </a:solidFill>
              <a:sym typeface="Wingdings" pitchFamily="2" charset="2"/>
            </a:endParaRPr>
          </a:p>
          <a:p>
            <a:endParaRPr lang="en-US" sz="900" dirty="0">
              <a:sym typeface="Wingdings" pitchFamily="2" charset="2"/>
            </a:endParaRPr>
          </a:p>
          <a:p>
            <a:endParaRPr lang="en-US" sz="900" dirty="0">
              <a:sym typeface="Wingdings" pitchFamily="2" charset="2"/>
            </a:endParaRPr>
          </a:p>
          <a:p>
            <a:r>
              <a:rPr lang="en-US" sz="2000" u="sng" dirty="0"/>
              <a:t>Semi-transparent photocathode</a:t>
            </a:r>
            <a:r>
              <a:rPr lang="en-US" sz="2000" dirty="0"/>
              <a:t>:</a:t>
            </a:r>
            <a:endParaRPr lang="en-US" sz="2000" i="1" dirty="0">
              <a:solidFill>
                <a:schemeClr val="tx2">
                  <a:lumMod val="50000"/>
                </a:schemeClr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sz="2000" dirty="0"/>
              <a:t>	</a:t>
            </a:r>
            <a:r>
              <a:rPr lang="en-US" sz="1600" dirty="0"/>
              <a:t>Photosensitive material is deposited on an aluminized MgF</a:t>
            </a:r>
            <a:r>
              <a:rPr lang="en-US" sz="1600" baseline="-25000" dirty="0"/>
              <a:t>2</a:t>
            </a:r>
            <a:r>
              <a:rPr lang="en-US" sz="1600" dirty="0"/>
              <a:t> window (drift electrode)</a:t>
            </a:r>
            <a:endParaRPr lang="en-US" sz="1600" i="1" dirty="0">
              <a:solidFill>
                <a:schemeClr val="tx2">
                  <a:lumMod val="50000"/>
                </a:schemeClr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1600" dirty="0">
                <a:solidFill>
                  <a:srgbClr val="800000"/>
                </a:solidFill>
              </a:rPr>
              <a:t>Extra preamplification stage </a:t>
            </a:r>
            <a:r>
              <a:rPr lang="en-US" sz="1600" dirty="0">
                <a:solidFill>
                  <a:srgbClr val="800000"/>
                </a:solidFill>
                <a:sym typeface="Wingdings" pitchFamily="2" charset="2"/>
              </a:rPr>
              <a:t> better long-term </a:t>
            </a:r>
            <a:r>
              <a:rPr lang="en-US" sz="1600" dirty="0" smtClean="0">
                <a:solidFill>
                  <a:srgbClr val="800000"/>
                </a:solidFill>
                <a:sym typeface="Wingdings" pitchFamily="2" charset="2"/>
              </a:rPr>
              <a:t>stability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800000"/>
                </a:solidFill>
                <a:sym typeface="Wingdings" pitchFamily="2" charset="2"/>
              </a:rPr>
              <a:t>higher </a:t>
            </a:r>
            <a:r>
              <a:rPr lang="en-US" sz="1600" dirty="0">
                <a:solidFill>
                  <a:srgbClr val="800000"/>
                </a:solidFill>
                <a:sym typeface="Wingdings" pitchFamily="2" charset="2"/>
              </a:rPr>
              <a:t>total gain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>
                <a:solidFill>
                  <a:srgbClr val="800000"/>
                </a:solidFill>
                <a:sym typeface="Wingdings" pitchFamily="2" charset="2"/>
              </a:rPr>
              <a:t>Various MM technologies &amp; gas mixtures </a:t>
            </a:r>
            <a:r>
              <a:rPr lang="en-US" sz="1600" dirty="0" smtClean="0">
                <a:solidFill>
                  <a:srgbClr val="800000"/>
                </a:solidFill>
                <a:sym typeface="Wingdings" pitchFamily="2" charset="2"/>
              </a:rPr>
              <a:t>possible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800000"/>
                </a:solidFill>
                <a:sym typeface="Wingdings" pitchFamily="2" charset="2"/>
              </a:rPr>
              <a:t>Decoupling of sensor - photocathode</a:t>
            </a:r>
            <a:endParaRPr lang="en-US" sz="1600" dirty="0">
              <a:solidFill>
                <a:srgbClr val="800000"/>
              </a:solidFill>
            </a:endParaRPr>
          </a:p>
          <a:p>
            <a:pPr lvl="1">
              <a:buFont typeface="Comic Sans MS" pitchFamily="66" charset="0"/>
              <a:buChar char="×"/>
            </a:pPr>
            <a:r>
              <a:rPr lang="en-US" sz="1600" dirty="0">
                <a:solidFill>
                  <a:srgbClr val="7030A0"/>
                </a:solidFill>
              </a:rPr>
              <a:t>Lower photon extraction efficiency</a:t>
            </a:r>
          </a:p>
          <a:p>
            <a:pPr lvl="1">
              <a:buFont typeface="Comic Sans MS" pitchFamily="66" charset="0"/>
              <a:buChar char="×"/>
            </a:pPr>
            <a:r>
              <a:rPr lang="en-US" sz="1600" dirty="0">
                <a:solidFill>
                  <a:srgbClr val="7030A0"/>
                </a:solidFill>
              </a:rPr>
              <a:t>Photocathode </a:t>
            </a:r>
            <a:r>
              <a:rPr lang="en-US" sz="1600" dirty="0" smtClean="0">
                <a:solidFill>
                  <a:srgbClr val="7030A0"/>
                </a:solidFill>
              </a:rPr>
              <a:t>exposure to sparks</a:t>
            </a:r>
            <a:endParaRPr lang="en-US" sz="1600" dirty="0">
              <a:solidFill>
                <a:srgbClr val="7030A0"/>
              </a:solidFill>
            </a:endParaRPr>
          </a:p>
          <a:p>
            <a:pPr lvl="1">
              <a:buFont typeface="Comic Sans MS" pitchFamily="66" charset="0"/>
              <a:buChar char="×"/>
            </a:pPr>
            <a:r>
              <a:rPr lang="en-US" sz="1600" dirty="0">
                <a:solidFill>
                  <a:srgbClr val="7030A0"/>
                </a:solidFill>
              </a:rPr>
              <a:t>Ion backflow </a:t>
            </a:r>
            <a:r>
              <a:rPr lang="en-US" sz="1600" dirty="0">
                <a:solidFill>
                  <a:srgbClr val="7030A0"/>
                </a:solidFill>
                <a:sym typeface="Wingdings" pitchFamily="2" charset="2"/>
              </a:rPr>
              <a:t> </a:t>
            </a:r>
            <a:r>
              <a:rPr lang="en-US" sz="1600" dirty="0" smtClean="0">
                <a:solidFill>
                  <a:srgbClr val="7030A0"/>
                </a:solidFill>
                <a:sym typeface="Wingdings" pitchFamily="2" charset="2"/>
              </a:rPr>
              <a:t>radiation hardness (?)</a:t>
            </a:r>
            <a:endParaRPr lang="en-US" sz="1600" dirty="0">
              <a:solidFill>
                <a:srgbClr val="7030A0"/>
              </a:solidFill>
            </a:endParaRPr>
          </a:p>
          <a:p>
            <a:pPr>
              <a:buNone/>
            </a:pPr>
            <a:endParaRPr lang="en-US" sz="2000" i="1" dirty="0">
              <a:solidFill>
                <a:schemeClr val="tx2">
                  <a:lumMod val="50000"/>
                </a:schemeClr>
              </a:solidFill>
              <a:sym typeface="Wingdings" pitchFamily="2" charset="2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8438659" y="914400"/>
            <a:ext cx="2768558" cy="2514600"/>
            <a:chOff x="6018449" y="838200"/>
            <a:chExt cx="2768558" cy="25146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6019800" y="1066800"/>
              <a:ext cx="2667000" cy="228600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latin typeface="Arial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018449" y="838200"/>
              <a:ext cx="2768558" cy="2514600"/>
              <a:chOff x="6018449" y="152400"/>
              <a:chExt cx="2768558" cy="25146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172200" y="2316480"/>
                <a:ext cx="2514600" cy="121919"/>
                <a:chOff x="6248400" y="2316481"/>
                <a:chExt cx="2362200" cy="91438"/>
              </a:xfrm>
            </p:grpSpPr>
            <p:sp>
              <p:nvSpPr>
                <p:cNvPr id="7" name="Rectangle 6"/>
                <p:cNvSpPr/>
                <p:nvPr/>
              </p:nvSpPr>
              <p:spPr bwMode="auto">
                <a:xfrm>
                  <a:off x="6248400" y="2316481"/>
                  <a:ext cx="2362200" cy="45719"/>
                </a:xfrm>
                <a:prstGeom prst="rect">
                  <a:avLst/>
                </a:prstGeom>
                <a:solidFill>
                  <a:srgbClr val="FF6600"/>
                </a:solidFill>
                <a:ln w="12700" cap="sq" cmpd="sng" algn="ctr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latin typeface="Arial" charset="0"/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 bwMode="auto">
                <a:xfrm>
                  <a:off x="6248400" y="2362200"/>
                  <a:ext cx="2362200" cy="45719"/>
                </a:xfrm>
                <a:prstGeom prst="rect">
                  <a:avLst/>
                </a:prstGeom>
                <a:solidFill>
                  <a:srgbClr val="003300"/>
                </a:solidFill>
                <a:ln w="12700" cap="sq" cmpd="sng" algn="ctr">
                  <a:solidFill>
                    <a:srgbClr val="00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latin typeface="Arial" charset="0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6172200" y="1600200"/>
                <a:ext cx="990600" cy="76200"/>
                <a:chOff x="6248400" y="1600200"/>
                <a:chExt cx="2362200" cy="76200"/>
              </a:xfrm>
            </p:grpSpPr>
            <p:sp>
              <p:nvSpPr>
                <p:cNvPr id="9" name="Rectangle 8"/>
                <p:cNvSpPr/>
                <p:nvPr/>
              </p:nvSpPr>
              <p:spPr bwMode="auto">
                <a:xfrm>
                  <a:off x="6248400" y="1600200"/>
                  <a:ext cx="2362200" cy="45719"/>
                </a:xfrm>
                <a:prstGeom prst="rect">
                  <a:avLst/>
                </a:prstGeom>
                <a:solidFill>
                  <a:srgbClr val="54AC7C"/>
                </a:solidFill>
                <a:ln w="12700" cap="sq" cmpd="sng" algn="ctr">
                  <a:solidFill>
                    <a:srgbClr val="54AC7C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latin typeface="Arial" charset="0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 bwMode="auto">
                <a:xfrm>
                  <a:off x="6248400" y="1630681"/>
                  <a:ext cx="2362200" cy="45719"/>
                </a:xfrm>
                <a:prstGeom prst="rect">
                  <a:avLst/>
                </a:prstGeom>
                <a:solidFill>
                  <a:srgbClr val="FF6600"/>
                </a:solidFill>
                <a:ln w="12700" cap="sq" cmpd="sng" algn="ctr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latin typeface="Arial" charset="0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7696200" y="1600200"/>
                <a:ext cx="990600" cy="76200"/>
                <a:chOff x="6248400" y="1600200"/>
                <a:chExt cx="2362200" cy="76200"/>
              </a:xfrm>
            </p:grpSpPr>
            <p:sp>
              <p:nvSpPr>
                <p:cNvPr id="13" name="Rectangle 12"/>
                <p:cNvSpPr/>
                <p:nvPr/>
              </p:nvSpPr>
              <p:spPr bwMode="auto">
                <a:xfrm>
                  <a:off x="6248400" y="1600200"/>
                  <a:ext cx="2362200" cy="45719"/>
                </a:xfrm>
                <a:prstGeom prst="rect">
                  <a:avLst/>
                </a:prstGeom>
                <a:solidFill>
                  <a:srgbClr val="54AC7C"/>
                </a:solidFill>
                <a:ln w="12700" cap="sq" cmpd="sng" algn="ctr">
                  <a:solidFill>
                    <a:srgbClr val="54AC7C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latin typeface="Arial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6248400" y="1630681"/>
                  <a:ext cx="2362200" cy="45719"/>
                </a:xfrm>
                <a:prstGeom prst="rect">
                  <a:avLst/>
                </a:prstGeom>
                <a:solidFill>
                  <a:srgbClr val="FF6600"/>
                </a:solidFill>
                <a:ln w="12700" cap="sq" cmpd="sng" algn="ctr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latin typeface="Arial" charset="0"/>
                  </a:endParaRPr>
                </a:p>
              </p:txBody>
            </p:sp>
          </p:grpSp>
          <p:sp>
            <p:nvSpPr>
              <p:cNvPr id="39" name="Freeform 38"/>
              <p:cNvSpPr/>
              <p:nvPr/>
            </p:nvSpPr>
            <p:spPr bwMode="auto">
              <a:xfrm>
                <a:off x="7457902" y="1330036"/>
                <a:ext cx="547254" cy="444731"/>
              </a:xfrm>
              <a:custGeom>
                <a:avLst/>
                <a:gdLst>
                  <a:gd name="connsiteX0" fmla="*/ 547254 w 547254"/>
                  <a:gd name="connsiteY0" fmla="*/ 266008 h 444731"/>
                  <a:gd name="connsiteX1" fmla="*/ 247996 w 547254"/>
                  <a:gd name="connsiteY1" fmla="*/ 0 h 444731"/>
                  <a:gd name="connsiteX2" fmla="*/ 40178 w 547254"/>
                  <a:gd name="connsiteY2" fmla="*/ 266008 h 444731"/>
                  <a:gd name="connsiteX3" fmla="*/ 6927 w 547254"/>
                  <a:gd name="connsiteY3" fmla="*/ 415637 h 444731"/>
                  <a:gd name="connsiteX4" fmla="*/ 6927 w 547254"/>
                  <a:gd name="connsiteY4" fmla="*/ 440575 h 44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254" h="444731">
                    <a:moveTo>
                      <a:pt x="547254" y="266008"/>
                    </a:moveTo>
                    <a:cubicBezTo>
                      <a:pt x="439881" y="133004"/>
                      <a:pt x="332509" y="0"/>
                      <a:pt x="247996" y="0"/>
                    </a:cubicBezTo>
                    <a:cubicBezTo>
                      <a:pt x="163483" y="0"/>
                      <a:pt x="80356" y="196735"/>
                      <a:pt x="40178" y="266008"/>
                    </a:cubicBezTo>
                    <a:cubicBezTo>
                      <a:pt x="0" y="335281"/>
                      <a:pt x="12469" y="386543"/>
                      <a:pt x="6927" y="415637"/>
                    </a:cubicBezTo>
                    <a:cubicBezTo>
                      <a:pt x="1385" y="444731"/>
                      <a:pt x="4156" y="442653"/>
                      <a:pt x="6927" y="440575"/>
                    </a:cubicBezTo>
                  </a:path>
                </a:pathLst>
              </a:custGeom>
              <a:noFill/>
              <a:ln w="12700" cap="sq" cmpd="sng" algn="ctr">
                <a:solidFill>
                  <a:srgbClr val="7030A0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latin typeface="Arial" charset="0"/>
                </a:endParaRPr>
              </a:p>
            </p:txBody>
          </p:sp>
          <p:sp>
            <p:nvSpPr>
              <p:cNvPr id="40" name="Isosceles Triangle 39"/>
              <p:cNvSpPr/>
              <p:nvPr/>
            </p:nvSpPr>
            <p:spPr bwMode="auto">
              <a:xfrm>
                <a:off x="7162800" y="1752600"/>
                <a:ext cx="609600" cy="533400"/>
              </a:xfrm>
              <a:prstGeom prst="triangle">
                <a:avLst/>
              </a:prstGeom>
              <a:solidFill>
                <a:srgbClr val="7030A0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latin typeface="Arial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195857" y="334148"/>
                <a:ext cx="6527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photon</a:t>
                </a:r>
                <a:endParaRPr lang="fr-FR" sz="12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086600" y="1066800"/>
                <a:ext cx="7296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electron</a:t>
                </a:r>
                <a:endParaRPr lang="fr-FR" sz="12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018449" y="2390001"/>
                <a:ext cx="73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insulator</a:t>
                </a:r>
                <a:endParaRPr lang="fr-FR" sz="12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153538" y="2085201"/>
                <a:ext cx="5774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anode</a:t>
                </a:r>
                <a:endParaRPr lang="fr-FR" sz="12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904329" y="1600200"/>
                <a:ext cx="8826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micromesh</a:t>
                </a:r>
                <a:endParaRPr lang="fr-FR" sz="12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019800" y="1399401"/>
                <a:ext cx="10653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photocathode</a:t>
                </a:r>
                <a:endParaRPr lang="fr-FR" sz="12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477000" y="1828800"/>
                <a:ext cx="8082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avalanche</a:t>
                </a:r>
                <a:endParaRPr lang="fr-FR" sz="1200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7816287" y="495300"/>
                <a:ext cx="184713" cy="1104900"/>
              </a:xfrm>
              <a:prstGeom prst="straightConnector1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51" name="TextBox 50"/>
              <p:cNvSpPr txBox="1"/>
              <p:nvPr/>
            </p:nvSpPr>
            <p:spPr>
              <a:xfrm>
                <a:off x="6019800" y="152400"/>
                <a:ext cx="5892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crystal</a:t>
                </a:r>
                <a:endParaRPr lang="fr-FR" sz="1200" dirty="0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8440010" y="4038600"/>
            <a:ext cx="2768558" cy="2514600"/>
            <a:chOff x="6019800" y="3886200"/>
            <a:chExt cx="2768558" cy="2514600"/>
          </a:xfrm>
        </p:grpSpPr>
        <p:grpSp>
          <p:nvGrpSpPr>
            <p:cNvPr id="53" name="Group 52"/>
            <p:cNvGrpSpPr/>
            <p:nvPr/>
          </p:nvGrpSpPr>
          <p:grpSpPr>
            <a:xfrm>
              <a:off x="6019800" y="3886200"/>
              <a:ext cx="2768558" cy="2514600"/>
              <a:chOff x="6018449" y="838200"/>
              <a:chExt cx="2768558" cy="2514600"/>
            </a:xfrm>
          </p:grpSpPr>
          <p:sp>
            <p:nvSpPr>
              <p:cNvPr id="54" name="Rounded Rectangle 53"/>
              <p:cNvSpPr/>
              <p:nvPr/>
            </p:nvSpPr>
            <p:spPr bwMode="auto">
              <a:xfrm>
                <a:off x="6019800" y="1066800"/>
                <a:ext cx="2667000" cy="2286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latin typeface="Arial" charset="0"/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6018449" y="838200"/>
                <a:ext cx="2768558" cy="2514600"/>
                <a:chOff x="6018449" y="152400"/>
                <a:chExt cx="2768558" cy="2514600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6172200" y="2316480"/>
                  <a:ext cx="2514600" cy="121919"/>
                  <a:chOff x="6248400" y="2316481"/>
                  <a:chExt cx="2362200" cy="91438"/>
                </a:xfrm>
              </p:grpSpPr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6248400" y="2316481"/>
                    <a:ext cx="2362200" cy="45719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 cap="sq" cmpd="sng" algn="ctr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latin typeface="Arial" charset="0"/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6248400" y="2362200"/>
                    <a:ext cx="2362200" cy="45719"/>
                  </a:xfrm>
                  <a:prstGeom prst="rect">
                    <a:avLst/>
                  </a:prstGeom>
                  <a:solidFill>
                    <a:srgbClr val="003300"/>
                  </a:solidFill>
                  <a:ln w="12700" cap="sq" cmpd="sng" algn="ctr">
                    <a:solidFill>
                      <a:srgbClr val="0033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latin typeface="Arial" charset="0"/>
                    </a:endParaRPr>
                  </a:p>
                </p:txBody>
              </p:sp>
            </p:grpSp>
            <p:sp>
              <p:nvSpPr>
                <p:cNvPr id="73" name="Rectangle 72"/>
                <p:cNvSpPr/>
                <p:nvPr/>
              </p:nvSpPr>
              <p:spPr bwMode="auto">
                <a:xfrm>
                  <a:off x="6172200" y="1630681"/>
                  <a:ext cx="990600" cy="45719"/>
                </a:xfrm>
                <a:prstGeom prst="rect">
                  <a:avLst/>
                </a:prstGeom>
                <a:solidFill>
                  <a:srgbClr val="FF6600"/>
                </a:solidFill>
                <a:ln w="12700" cap="sq" cmpd="sng" algn="ctr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latin typeface="Arial" charset="0"/>
                  </a:endParaRPr>
                </a:p>
              </p:txBody>
            </p:sp>
            <p:grpSp>
              <p:nvGrpSpPr>
                <p:cNvPr id="58" name="Group 57"/>
                <p:cNvGrpSpPr/>
                <p:nvPr/>
              </p:nvGrpSpPr>
              <p:grpSpPr>
                <a:xfrm>
                  <a:off x="6018449" y="609600"/>
                  <a:ext cx="2668351" cy="1066800"/>
                  <a:chOff x="2247609" y="609600"/>
                  <a:chExt cx="6362991" cy="1066800"/>
                </a:xfrm>
              </p:grpSpPr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2247609" y="609600"/>
                    <a:ext cx="6362991" cy="45719"/>
                  </a:xfrm>
                  <a:prstGeom prst="rect">
                    <a:avLst/>
                  </a:prstGeom>
                  <a:solidFill>
                    <a:srgbClr val="54AC7C"/>
                  </a:solidFill>
                  <a:ln w="12700" cap="sq" cmpd="sng" algn="ctr">
                    <a:solidFill>
                      <a:srgbClr val="54AC7C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latin typeface="Arial" charset="0"/>
                    </a:endParaRP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 bwMode="auto">
                  <a:xfrm>
                    <a:off x="6248400" y="1630681"/>
                    <a:ext cx="2362200" cy="45719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 cap="sq" cmpd="sng" algn="ctr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latin typeface="Arial" charset="0"/>
                    </a:endParaRPr>
                  </a:p>
                </p:txBody>
              </p:sp>
            </p:grpSp>
            <p:sp>
              <p:nvSpPr>
                <p:cNvPr id="60" name="Isosceles Triangle 59"/>
                <p:cNvSpPr/>
                <p:nvPr/>
              </p:nvSpPr>
              <p:spPr bwMode="auto">
                <a:xfrm>
                  <a:off x="7162800" y="1752600"/>
                  <a:ext cx="609600" cy="533400"/>
                </a:xfrm>
                <a:prstGeom prst="triangle">
                  <a:avLst/>
                </a:prstGeom>
                <a:solidFill>
                  <a:srgbClr val="7030A0"/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latin typeface="Arial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7289310" y="356800"/>
                  <a:ext cx="65274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photon</a:t>
                  </a:r>
                  <a:endParaRPr lang="fr-FR" sz="1200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23449" y="762000"/>
                  <a:ext cx="72968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electron</a:t>
                  </a:r>
                  <a:endParaRPr lang="fr-FR" sz="1200" dirty="0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6018449" y="2390001"/>
                  <a:ext cx="73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insulator</a:t>
                  </a:r>
                  <a:endParaRPr lang="fr-FR" sz="1200" dirty="0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8153538" y="2085201"/>
                  <a:ext cx="57740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anode</a:t>
                  </a:r>
                  <a:endParaRPr lang="fr-FR" sz="1200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7904329" y="1600200"/>
                  <a:ext cx="88267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micromesh</a:t>
                  </a:r>
                  <a:endParaRPr lang="fr-FR" sz="1200" dirty="0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6018449" y="609600"/>
                  <a:ext cx="106535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photocathode</a:t>
                  </a:r>
                  <a:endParaRPr lang="fr-FR" sz="1200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6477000" y="1828800"/>
                  <a:ext cx="80823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avalanche</a:t>
                  </a:r>
                  <a:endParaRPr lang="fr-FR" sz="1200" dirty="0"/>
                </a:p>
              </p:txBody>
            </p:sp>
            <p:cxnSp>
              <p:nvCxnSpPr>
                <p:cNvPr id="68" name="Straight Arrow Connector 67"/>
                <p:cNvCxnSpPr/>
                <p:nvPr/>
              </p:nvCxnSpPr>
              <p:spPr bwMode="auto">
                <a:xfrm>
                  <a:off x="7923449" y="495300"/>
                  <a:ext cx="76200" cy="1143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</p:spPr>
            </p:cxnSp>
            <p:sp>
              <p:nvSpPr>
                <p:cNvPr id="69" name="TextBox 68"/>
                <p:cNvSpPr txBox="1"/>
                <p:nvPr/>
              </p:nvSpPr>
              <p:spPr>
                <a:xfrm>
                  <a:off x="6019800" y="152400"/>
                  <a:ext cx="58920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crystal</a:t>
                  </a:r>
                  <a:endParaRPr lang="fr-FR" sz="1200" dirty="0"/>
                </a:p>
              </p:txBody>
            </p:sp>
            <p:sp>
              <p:nvSpPr>
                <p:cNvPr id="84" name="Isosceles Triangle 83"/>
                <p:cNvSpPr/>
                <p:nvPr/>
              </p:nvSpPr>
              <p:spPr bwMode="auto">
                <a:xfrm>
                  <a:off x="7313849" y="1752600"/>
                  <a:ext cx="609600" cy="533400"/>
                </a:xfrm>
                <a:prstGeom prst="triangle">
                  <a:avLst/>
                </a:prstGeom>
                <a:solidFill>
                  <a:srgbClr val="7030A0"/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latin typeface="Arial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6513974" y="990600"/>
                  <a:ext cx="12064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i="1" dirty="0"/>
                    <a:t>preamplification</a:t>
                  </a:r>
                  <a:endParaRPr lang="fr-FR" sz="1200" i="1" dirty="0"/>
                </a:p>
              </p:txBody>
            </p:sp>
          </p:grpSp>
        </p:grpSp>
        <p:cxnSp>
          <p:nvCxnSpPr>
            <p:cNvPr id="79" name="Curved Connector 78"/>
            <p:cNvCxnSpPr>
              <a:endCxn id="60" idx="0"/>
            </p:cNvCxnSpPr>
            <p:nvPr/>
          </p:nvCxnSpPr>
          <p:spPr bwMode="auto">
            <a:xfrm rot="5400000">
              <a:off x="7163476" y="4648876"/>
              <a:ext cx="1143000" cy="532049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sq" cmpd="sng" algn="ctr">
              <a:solidFill>
                <a:srgbClr val="7030A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1" name="Curved Connector 80"/>
            <p:cNvCxnSpPr/>
            <p:nvPr/>
          </p:nvCxnSpPr>
          <p:spPr bwMode="auto">
            <a:xfrm rot="5400000">
              <a:off x="7429499" y="5067300"/>
              <a:ext cx="609602" cy="22859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sq" cmpd="sng" algn="ctr">
              <a:solidFill>
                <a:srgbClr val="7030A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pic>
        <p:nvPicPr>
          <p:cNvPr id="57" name="Image 0" descr="Grille.jpg"/>
          <p:cNvPicPr/>
          <p:nvPr/>
        </p:nvPicPr>
        <p:blipFill>
          <a:blip r:embed="rId3" cstate="print"/>
          <a:srcRect l="15062" t="21763" r="40607" b="18126"/>
          <a:stretch>
            <a:fillRect/>
          </a:stretch>
        </p:blipFill>
        <p:spPr>
          <a:xfrm>
            <a:off x="6137607" y="5264933"/>
            <a:ext cx="1224136" cy="900133"/>
          </a:xfrm>
          <a:prstGeom prst="rect">
            <a:avLst/>
          </a:prstGeom>
        </p:spPr>
      </p:pic>
      <p:pic>
        <p:nvPicPr>
          <p:cNvPr id="1026" name="Picture 2" descr="http://inspirehep.net/record/1376339/files/holes_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/>
          <a:stretch/>
        </p:blipFill>
        <p:spPr bwMode="auto">
          <a:xfrm>
            <a:off x="6023992" y="2852936"/>
            <a:ext cx="1398824" cy="80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5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Single-anode prototype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9336" y="764704"/>
            <a:ext cx="5218166" cy="583264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en-US" sz="1600" dirty="0"/>
              <a:t>T</a:t>
            </a:r>
            <a:r>
              <a:rPr lang="en-US" sz="1600" dirty="0" smtClean="0"/>
              <a:t>ests </a:t>
            </a:r>
            <a:r>
              <a:rPr lang="en-US" sz="1600" dirty="0"/>
              <a:t>with UV lamp / laser </a:t>
            </a:r>
            <a:r>
              <a:rPr lang="en-US" sz="1600" dirty="0">
                <a:sym typeface="Wingdings" panose="05000000000000000000" pitchFamily="2" charset="2"/>
              </a:rPr>
              <a:t> quartz windows</a:t>
            </a:r>
            <a:endParaRPr lang="en-US" sz="1600" dirty="0"/>
          </a:p>
          <a:p>
            <a:pPr marL="0" indent="0">
              <a:spcBef>
                <a:spcPts val="800"/>
              </a:spcBef>
              <a:buNone/>
            </a:pPr>
            <a:r>
              <a:rPr lang="en-US" sz="1600" dirty="0" smtClean="0"/>
              <a:t>Sensor:</a:t>
            </a:r>
          </a:p>
          <a:p>
            <a:pPr marL="631825">
              <a:spcBef>
                <a:spcPts val="800"/>
              </a:spcBef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Microbulk </a:t>
            </a:r>
            <a:r>
              <a:rPr lang="en-US" sz="1600" dirty="0">
                <a:solidFill>
                  <a:srgbClr val="C00000"/>
                </a:solidFill>
              </a:rPr>
              <a:t>Micromegas ø 1cm</a:t>
            </a:r>
          </a:p>
          <a:p>
            <a:pPr marL="631825">
              <a:spcBef>
                <a:spcPts val="800"/>
              </a:spcBef>
            </a:pPr>
            <a:r>
              <a:rPr lang="en-US" sz="1600" dirty="0"/>
              <a:t>Possibility to deposit </a:t>
            </a:r>
            <a:r>
              <a:rPr lang="en-US" sz="1600" dirty="0" err="1"/>
              <a:t>CsI</a:t>
            </a:r>
            <a:r>
              <a:rPr lang="en-US" sz="1600" dirty="0"/>
              <a:t> on the  mesh surface</a:t>
            </a:r>
          </a:p>
          <a:p>
            <a:pPr marL="631825">
              <a:spcBef>
                <a:spcPts val="800"/>
              </a:spcBef>
            </a:pPr>
            <a:r>
              <a:rPr lang="en-US" sz="1600" dirty="0"/>
              <a:t>Capacity ~ 35 pF </a:t>
            </a:r>
          </a:p>
          <a:p>
            <a:pPr marL="631825">
              <a:spcBef>
                <a:spcPts val="800"/>
              </a:spcBef>
              <a:buNone/>
            </a:pPr>
            <a:r>
              <a:rPr lang="fr-FR" sz="1600" dirty="0" err="1">
                <a:solidFill>
                  <a:srgbClr val="C00000"/>
                </a:solidFill>
              </a:rPr>
              <a:t>Bulk</a:t>
            </a:r>
            <a:r>
              <a:rPr lang="fr-FR" sz="1600" dirty="0">
                <a:solidFill>
                  <a:srgbClr val="C00000"/>
                </a:solidFill>
              </a:rPr>
              <a:t> </a:t>
            </a:r>
            <a:r>
              <a:rPr lang="en-US" sz="1600" dirty="0">
                <a:solidFill>
                  <a:srgbClr val="C00000"/>
                </a:solidFill>
              </a:rPr>
              <a:t>Micromegas ø 1cm</a:t>
            </a:r>
          </a:p>
          <a:p>
            <a:pPr marL="631825">
              <a:spcBef>
                <a:spcPts val="800"/>
              </a:spcBef>
            </a:pPr>
            <a:r>
              <a:rPr lang="en-US" sz="1600" dirty="0"/>
              <a:t>Capacity ~ </a:t>
            </a:r>
            <a:r>
              <a:rPr lang="en-US" sz="1600" dirty="0" smtClean="0"/>
              <a:t>8 </a:t>
            </a:r>
            <a:r>
              <a:rPr lang="en-US" sz="1600" dirty="0"/>
              <a:t>pF</a:t>
            </a:r>
          </a:p>
          <a:p>
            <a:pPr marL="631825">
              <a:spcBef>
                <a:spcPts val="800"/>
              </a:spcBef>
            </a:pPr>
            <a:r>
              <a:rPr lang="en-US" sz="1600" dirty="0"/>
              <a:t>Amplification gap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64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/ </a:t>
            </a:r>
            <a:r>
              <a:rPr lang="en-US" sz="1600" dirty="0"/>
              <a:t>128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/ 192 </a:t>
            </a:r>
            <a:r>
              <a:rPr lang="el-GR" sz="1600" dirty="0"/>
              <a:t>μ</a:t>
            </a:r>
            <a:r>
              <a:rPr lang="en-US" sz="1600" dirty="0"/>
              <a:t>m</a:t>
            </a:r>
          </a:p>
          <a:p>
            <a:pPr marL="631825">
              <a:spcBef>
                <a:spcPts val="800"/>
              </a:spcBef>
              <a:buNone/>
            </a:pPr>
            <a:r>
              <a:rPr lang="fr-FR" sz="1600" dirty="0" err="1" smtClean="0">
                <a:solidFill>
                  <a:srgbClr val="C00000"/>
                </a:solidFill>
              </a:rPr>
              <a:t>Thin-mesh</a:t>
            </a:r>
            <a:r>
              <a:rPr lang="fr-FR" sz="1600" dirty="0" smtClean="0">
                <a:solidFill>
                  <a:srgbClr val="C00000"/>
                </a:solidFill>
              </a:rPr>
              <a:t> </a:t>
            </a:r>
            <a:r>
              <a:rPr lang="fr-FR" sz="1600" dirty="0" err="1" smtClean="0">
                <a:solidFill>
                  <a:srgbClr val="C00000"/>
                </a:solidFill>
              </a:rPr>
              <a:t>Bulk</a:t>
            </a:r>
            <a:r>
              <a:rPr lang="fr-FR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>
                <a:solidFill>
                  <a:srgbClr val="C00000"/>
                </a:solidFill>
              </a:rPr>
              <a:t>Micromegas </a:t>
            </a:r>
            <a:r>
              <a:rPr lang="en-US" sz="1600" dirty="0" smtClean="0">
                <a:solidFill>
                  <a:srgbClr val="C00000"/>
                </a:solidFill>
              </a:rPr>
              <a:t>(~</a:t>
            </a:r>
            <a:r>
              <a:rPr lang="el-GR" sz="1600" dirty="0" smtClean="0">
                <a:solidFill>
                  <a:srgbClr val="C00000"/>
                </a:solidFill>
              </a:rPr>
              <a:t>5 μ</a:t>
            </a:r>
            <a:r>
              <a:rPr lang="en-US" sz="1600" dirty="0" smtClean="0">
                <a:solidFill>
                  <a:srgbClr val="C00000"/>
                </a:solidFill>
              </a:rPr>
              <a:t>m)</a:t>
            </a:r>
            <a:endParaRPr lang="en-US" sz="1600" dirty="0">
              <a:solidFill>
                <a:srgbClr val="C00000"/>
              </a:solidFill>
            </a:endParaRPr>
          </a:p>
          <a:p>
            <a:pPr marL="631825">
              <a:spcBef>
                <a:spcPts val="800"/>
              </a:spcBef>
            </a:pPr>
            <a:r>
              <a:rPr lang="en-US" sz="1600" dirty="0" smtClean="0"/>
              <a:t>High optical transparency</a:t>
            </a:r>
            <a:endParaRPr lang="en-US" sz="1600" dirty="0"/>
          </a:p>
          <a:p>
            <a:pPr marL="631825">
              <a:spcBef>
                <a:spcPts val="800"/>
              </a:spcBef>
            </a:pPr>
            <a:r>
              <a:rPr lang="en-US" sz="1600" dirty="0"/>
              <a:t>Amplification gap </a:t>
            </a:r>
            <a:r>
              <a:rPr lang="en-US" sz="1600" dirty="0" smtClean="0"/>
              <a:t>128 </a:t>
            </a:r>
            <a:r>
              <a:rPr lang="el-GR" sz="1600" dirty="0" smtClean="0"/>
              <a:t>μ</a:t>
            </a:r>
            <a:r>
              <a:rPr lang="en-US" sz="1600" dirty="0" smtClean="0"/>
              <a:t>m</a:t>
            </a:r>
            <a:endParaRPr lang="en-US" sz="1600" dirty="0"/>
          </a:p>
          <a:p>
            <a:pPr marL="0" indent="0">
              <a:spcBef>
                <a:spcPts val="800"/>
              </a:spcBef>
              <a:buNone/>
            </a:pPr>
            <a:endParaRPr lang="en-US" sz="700" dirty="0"/>
          </a:p>
          <a:p>
            <a:pPr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F"/>
            </a:pPr>
            <a:r>
              <a:rPr lang="en-US" sz="1600" dirty="0" smtClean="0"/>
              <a:t>Ensure </a:t>
            </a:r>
            <a:r>
              <a:rPr lang="en-US" sz="1600" dirty="0"/>
              <a:t>homogeneous small drift gap &amp; photocathode polarization</a:t>
            </a:r>
          </a:p>
          <a:p>
            <a:pPr marL="0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en-US" sz="1600" dirty="0" smtClean="0"/>
              <a:t>Photocathodes: MgF2 crystal +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Metallic substrate + </a:t>
            </a:r>
            <a:r>
              <a:rPr lang="en-US" sz="1600" dirty="0" err="1" smtClean="0"/>
              <a:t>CsI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Metal (Cr,  Al)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Metallic substrate + </a:t>
            </a:r>
            <a:r>
              <a:rPr lang="en-US" sz="1600" dirty="0" smtClean="0"/>
              <a:t>polycrystalline diamond</a:t>
            </a:r>
            <a:endParaRPr lang="en-US" sz="1600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Boron-doped diamond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en-US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Very thin detector active part (&lt;5 mm) </a:t>
            </a:r>
            <a:endParaRPr lang="en-US" sz="1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397" r="25000" b="58270"/>
          <a:stretch/>
        </p:blipFill>
        <p:spPr bwMode="auto">
          <a:xfrm>
            <a:off x="5716162" y="836712"/>
            <a:ext cx="2448272" cy="217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\MyDocuments\Samsung\Micromegas FT\2015-04-24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4495" y="2554879"/>
            <a:ext cx="3200400" cy="17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\MyDocuments\Samsung\Micromegas FT\2015-04-24 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48220" y="3953136"/>
            <a:ext cx="1800000" cy="3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487" y="475555"/>
            <a:ext cx="3924000" cy="196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53136"/>
            <a:ext cx="2377494" cy="1783120"/>
          </a:xfrm>
          <a:prstGeom prst="rect">
            <a:avLst/>
          </a:prstGeom>
        </p:spPr>
      </p:pic>
      <p:pic>
        <p:nvPicPr>
          <p:cNvPr id="12" name="Picture 2" descr="\\dapdc5\tpapaeva\Desktop\Picosecond Micromegas\picosec\Picoseconde\PS Mesh fine 1\PS M1 plot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04" y="3007176"/>
            <a:ext cx="1211916" cy="90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 b="25850"/>
          <a:stretch/>
        </p:blipFill>
        <p:spPr>
          <a:xfrm>
            <a:off x="6047563" y="2836227"/>
            <a:ext cx="2586161" cy="168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19336" y="764704"/>
            <a:ext cx="4760535" cy="58326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1825">
              <a:spcBef>
                <a:spcPts val="800"/>
              </a:spcBef>
            </a:pPr>
            <a:r>
              <a:rPr lang="en-US" sz="1600" dirty="0" smtClean="0"/>
              <a:t>Same detector design</a:t>
            </a:r>
          </a:p>
          <a:p>
            <a:pPr marL="631825">
              <a:spcBef>
                <a:spcPts val="800"/>
              </a:spcBef>
            </a:pPr>
            <a:r>
              <a:rPr lang="en-US" sz="1600" dirty="0" smtClean="0"/>
              <a:t>Similar support structure for Micromegas and crystal</a:t>
            </a:r>
          </a:p>
          <a:p>
            <a:pPr marL="631825">
              <a:spcBef>
                <a:spcPts val="800"/>
              </a:spcBef>
            </a:pPr>
            <a:r>
              <a:rPr lang="en-US" sz="1600" dirty="0" smtClean="0"/>
              <a:t>Reduced pillar size / remove part above micromesh</a:t>
            </a:r>
          </a:p>
          <a:p>
            <a:pPr marL="631825">
              <a:spcBef>
                <a:spcPts val="800"/>
              </a:spcBef>
            </a:pPr>
            <a:r>
              <a:rPr lang="en-US" sz="1600" dirty="0" err="1" smtClean="0"/>
              <a:t>Metalic</a:t>
            </a:r>
            <a:r>
              <a:rPr lang="en-US" sz="1600" dirty="0" smtClean="0"/>
              <a:t> joints (O-ring only for the pressure gauge)</a:t>
            </a:r>
            <a:endParaRPr lang="en-US" sz="1600" dirty="0"/>
          </a:p>
          <a:p>
            <a:pPr marL="631825">
              <a:spcBef>
                <a:spcPts val="800"/>
              </a:spcBef>
            </a:pPr>
            <a:r>
              <a:rPr lang="en-US" sz="1600" dirty="0" smtClean="0"/>
              <a:t>SMA connector for anode signal</a:t>
            </a:r>
          </a:p>
          <a:p>
            <a:pPr marL="631825">
              <a:spcBef>
                <a:spcPts val="800"/>
              </a:spcBef>
            </a:pPr>
            <a:r>
              <a:rPr lang="en-US" sz="1600" dirty="0" smtClean="0"/>
              <a:t>Mesh is grounded (short circuit). Positive voltage applied at the anode</a:t>
            </a:r>
          </a:p>
          <a:p>
            <a:pPr marL="1031875" lvl="1">
              <a:spcBef>
                <a:spcPts val="800"/>
              </a:spcBef>
            </a:pPr>
            <a:r>
              <a:rPr lang="en-US" sz="1400" dirty="0" smtClean="0"/>
              <a:t>Significant improvement of signal shape</a:t>
            </a:r>
          </a:p>
          <a:p>
            <a:pPr marL="1031875" lvl="1">
              <a:spcBef>
                <a:spcPts val="800"/>
              </a:spcBef>
            </a:pPr>
            <a:r>
              <a:rPr lang="en-US" sz="1400" dirty="0" smtClean="0"/>
              <a:t>No reflections  </a:t>
            </a:r>
            <a:endParaRPr lang="en-US" sz="14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705" y="773161"/>
            <a:ext cx="3924000" cy="196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t="30050" b="19550"/>
          <a:stretch/>
        </p:blipFill>
        <p:spPr>
          <a:xfrm>
            <a:off x="5037253" y="3083125"/>
            <a:ext cx="3220562" cy="3456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New stainless steel chamber for sealed mode </a:t>
            </a:r>
            <a:r>
              <a:rPr lang="en-US" dirty="0" smtClean="0"/>
              <a:t>operation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r="17918"/>
          <a:stretch/>
        </p:blipFill>
        <p:spPr>
          <a:xfrm>
            <a:off x="8415197" y="3083125"/>
            <a:ext cx="3629606" cy="345638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037253" y="754915"/>
            <a:ext cx="3161825" cy="2247727"/>
            <a:chOff x="-1248816" y="-563252"/>
            <a:chExt cx="10275238" cy="730461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46" t="7620" r="-52" b="189"/>
            <a:stretch/>
          </p:blipFill>
          <p:spPr>
            <a:xfrm>
              <a:off x="-1248816" y="-531440"/>
              <a:ext cx="9433048" cy="7272807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1299139" y="1915121"/>
              <a:ext cx="3600000" cy="360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464527" y="3030582"/>
              <a:ext cx="1305712" cy="1340551"/>
              <a:chOff x="2464527" y="3021873"/>
              <a:chExt cx="1305712" cy="1340551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469139" y="3040206"/>
                <a:ext cx="1260000" cy="1260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143799" y="3021873"/>
                <a:ext cx="116992" cy="1169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653247" y="3444244"/>
                <a:ext cx="116992" cy="1169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535677" y="4049490"/>
                <a:ext cx="116992" cy="1169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973978" y="4245432"/>
                <a:ext cx="116992" cy="1169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464527" y="3840483"/>
                <a:ext cx="116992" cy="1169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564675" y="3235241"/>
                <a:ext cx="116992" cy="1169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 flipV="1">
              <a:off x="2136042" y="4135353"/>
              <a:ext cx="504870" cy="4466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3571681" y="2816403"/>
              <a:ext cx="504870" cy="4466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644223" y="-563252"/>
              <a:ext cx="6382199" cy="2100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81F1F"/>
                  </a:solidFill>
                </a:rPr>
                <a:t>Ø 200 </a:t>
              </a:r>
              <a:r>
                <a:rPr lang="el-GR" dirty="0" smtClean="0">
                  <a:solidFill>
                    <a:srgbClr val="C81F1F"/>
                  </a:solidFill>
                </a:rPr>
                <a:t>μ</a:t>
              </a:r>
              <a:r>
                <a:rPr lang="en-US" dirty="0" smtClean="0">
                  <a:solidFill>
                    <a:srgbClr val="C81F1F"/>
                  </a:solidFill>
                </a:rPr>
                <a:t>m pillars UNDER the mesh</a:t>
              </a:r>
              <a:endParaRPr lang="en-GB" dirty="0">
                <a:solidFill>
                  <a:srgbClr val="C81F1F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400" y="4416307"/>
            <a:ext cx="3121185" cy="218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4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CC3300"/>
      </a:accent4>
      <a:accent5>
        <a:srgbClr val="604878"/>
      </a:accent5>
      <a:accent6>
        <a:srgbClr val="C19859"/>
      </a:accent6>
      <a:hlink>
        <a:srgbClr val="800000"/>
      </a:hlink>
      <a:folHlink>
        <a:srgbClr val="CC99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Thomas - Mine!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21359</TotalTime>
  <Words>1957</Words>
  <Application>Microsoft Office PowerPoint</Application>
  <PresentationFormat>Widescreen</PresentationFormat>
  <Paragraphs>454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MS Mincho</vt:lpstr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Wingdings</vt:lpstr>
      <vt:lpstr>Wingdings 2</vt:lpstr>
      <vt:lpstr>Thème Office</vt:lpstr>
      <vt:lpstr>1_Thème Office</vt:lpstr>
      <vt:lpstr>Fast timing with Micromegas: Status and Plans</vt:lpstr>
      <vt:lpstr>The “Picosec” Project</vt:lpstr>
      <vt:lpstr>State-of-art precision timing</vt:lpstr>
      <vt:lpstr>Main limitation on precision timing with MPGDs</vt:lpstr>
      <vt:lpstr>Improving MPGD timing</vt:lpstr>
      <vt:lpstr>Limiting the e- diffusion in the gap</vt:lpstr>
      <vt:lpstr>UV photon detection</vt:lpstr>
      <vt:lpstr> Single-anode prototype</vt:lpstr>
      <vt:lpstr> New stainless steel chamber for sealed mode operation</vt:lpstr>
      <vt:lpstr>Test with UV fs laser</vt:lpstr>
      <vt:lpstr>laser test results</vt:lpstr>
      <vt:lpstr>2016 beam tests with 150 GeV muons @ SPS H4</vt:lpstr>
      <vt:lpstr>SPS measurement Setup</vt:lpstr>
      <vt:lpstr>Data analysis (see later talk by Spyros Tzamarias)</vt:lpstr>
      <vt:lpstr>Preliminary results from beam tests</vt:lpstr>
      <vt:lpstr>Expected number of p.e. per MIP</vt:lpstr>
      <vt:lpstr>2017 laser test</vt:lpstr>
      <vt:lpstr>2017 laser test results</vt:lpstr>
      <vt:lpstr>Plans for 2017</vt:lpstr>
      <vt:lpstr>Resistive Micromegas</vt:lpstr>
      <vt:lpstr>Multichannel readout</vt:lpstr>
      <vt:lpstr>Conclusions - Outlook</vt:lpstr>
      <vt:lpstr>Thank you!</vt:lpstr>
      <vt:lpstr>Next steps (Electronics)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PAPAEVANGELOU Thomas</dc:creator>
  <cp:lastModifiedBy>Kirk T McDonald</cp:lastModifiedBy>
  <cp:revision>329</cp:revision>
  <dcterms:created xsi:type="dcterms:W3CDTF">2013-06-25T14:32:56Z</dcterms:created>
  <dcterms:modified xsi:type="dcterms:W3CDTF">2017-02-26T18:02:31Z</dcterms:modified>
</cp:coreProperties>
</file>