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336" r:id="rId3"/>
    <p:sldId id="337" r:id="rId4"/>
    <p:sldId id="267" r:id="rId5"/>
    <p:sldId id="381" r:id="rId6"/>
    <p:sldId id="297" r:id="rId7"/>
    <p:sldId id="369" r:id="rId8"/>
    <p:sldId id="367" r:id="rId9"/>
    <p:sldId id="354" r:id="rId10"/>
    <p:sldId id="355" r:id="rId11"/>
    <p:sldId id="356" r:id="rId12"/>
    <p:sldId id="360" r:id="rId13"/>
    <p:sldId id="374" r:id="rId14"/>
    <p:sldId id="298" r:id="rId15"/>
    <p:sldId id="370" r:id="rId16"/>
    <p:sldId id="371" r:id="rId17"/>
    <p:sldId id="359" r:id="rId18"/>
    <p:sldId id="364" r:id="rId19"/>
    <p:sldId id="365" r:id="rId20"/>
    <p:sldId id="366" r:id="rId21"/>
    <p:sldId id="353" r:id="rId22"/>
    <p:sldId id="357" r:id="rId23"/>
    <p:sldId id="358" r:id="rId24"/>
    <p:sldId id="368" r:id="rId25"/>
    <p:sldId id="299" r:id="rId26"/>
    <p:sldId id="309" r:id="rId27"/>
    <p:sldId id="275" r:id="rId28"/>
    <p:sldId id="327" r:id="rId29"/>
    <p:sldId id="329" r:id="rId30"/>
    <p:sldId id="301" r:id="rId31"/>
    <p:sldId id="302" r:id="rId32"/>
    <p:sldId id="303" r:id="rId33"/>
    <p:sldId id="307" r:id="rId34"/>
    <p:sldId id="316" r:id="rId35"/>
    <p:sldId id="304" r:id="rId36"/>
    <p:sldId id="305" r:id="rId37"/>
    <p:sldId id="332" r:id="rId38"/>
    <p:sldId id="306" r:id="rId39"/>
    <p:sldId id="310" r:id="rId40"/>
    <p:sldId id="331" r:id="rId41"/>
    <p:sldId id="314" r:id="rId42"/>
    <p:sldId id="379" r:id="rId43"/>
    <p:sldId id="311" r:id="rId44"/>
    <p:sldId id="312" r:id="rId45"/>
    <p:sldId id="313" r:id="rId46"/>
    <p:sldId id="380" r:id="rId47"/>
    <p:sldId id="323" r:id="rId48"/>
    <p:sldId id="324" r:id="rId49"/>
    <p:sldId id="325" r:id="rId50"/>
    <p:sldId id="320" r:id="rId51"/>
    <p:sldId id="321" r:id="rId52"/>
    <p:sldId id="322" r:id="rId53"/>
    <p:sldId id="343" r:id="rId54"/>
    <p:sldId id="344" r:id="rId55"/>
    <p:sldId id="378" r:id="rId56"/>
    <p:sldId id="345" r:id="rId57"/>
    <p:sldId id="346" r:id="rId58"/>
    <p:sldId id="376" r:id="rId59"/>
    <p:sldId id="377" r:id="rId60"/>
    <p:sldId id="300" r:id="rId61"/>
    <p:sldId id="269" r:id="rId62"/>
    <p:sldId id="375" r:id="rId63"/>
    <p:sldId id="318" r:id="rId6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2F00"/>
    <a:srgbClr val="FFFFFF"/>
    <a:srgbClr val="FFFFCC"/>
    <a:srgbClr val="FFFF99"/>
    <a:srgbClr val="329242"/>
    <a:srgbClr val="9A7500"/>
    <a:srgbClr val="5AC66C"/>
    <a:srgbClr val="4DD34D"/>
    <a:srgbClr val="CEE7EA"/>
    <a:srgbClr val="D9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04" autoAdjust="0"/>
    <p:restoredTop sz="92795" autoAdjust="0"/>
  </p:normalViewPr>
  <p:slideViewPr>
    <p:cSldViewPr>
      <p:cViewPr varScale="1">
        <p:scale>
          <a:sx n="97" d="100"/>
          <a:sy n="97" d="100"/>
        </p:scale>
        <p:origin x="21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2472"/>
    </p:cViewPr>
  </p:sorterViewPr>
  <p:notesViewPr>
    <p:cSldViewPr>
      <p:cViewPr varScale="1">
        <p:scale>
          <a:sx n="74" d="100"/>
          <a:sy n="74" d="100"/>
        </p:scale>
        <p:origin x="-242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7ECAA-9F02-6A46-9089-2EF18C8188B3}" type="datetimeFigureOut">
              <a:rPr lang="en-US" smtClean="0"/>
              <a:pPr/>
              <a:t>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12530-D09D-C049-8F41-AB08548FE6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62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4E26F-BCB5-4FBF-A02E-4209A30F2295}" type="datetimeFigureOut">
              <a:rPr lang="it-IT" smtClean="0"/>
              <a:pPr/>
              <a:t>22/01/2017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D8053-86C9-464E-AB9C-9DDE59ED060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81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D8053-86C9-464E-AB9C-9DDE59ED060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08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D8053-86C9-464E-AB9C-9DDE59ED060A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706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D8053-86C9-464E-AB9C-9DDE59ED060A}" type="slidenum">
              <a:rPr lang="it-IT" smtClean="0"/>
              <a:pPr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7235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D8053-86C9-464E-AB9C-9DDE59ED060A}" type="slidenum">
              <a:rPr lang="it-IT" smtClean="0"/>
              <a:pPr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794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D8053-86C9-464E-AB9C-9DDE59ED060A}" type="slidenum">
              <a:rPr lang="it-IT" smtClean="0"/>
              <a:pPr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70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57200"/>
          </a:xfrm>
        </p:spPr>
        <p:txBody>
          <a:bodyPr/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76999"/>
            <a:ext cx="838200" cy="381001"/>
          </a:xfrm>
        </p:spPr>
        <p:txBody>
          <a:bodyPr/>
          <a:lstStyle>
            <a:lvl1pPr>
              <a:defRPr/>
            </a:lvl1pPr>
          </a:lstStyle>
          <a:p>
            <a:fld id="{8A80E4FE-B49E-4171-833F-350F962CFFF3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1"/>
            <a:ext cx="7391400" cy="457200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>
            <a:lvl1pPr>
              <a:defRPr/>
            </a:lvl1pPr>
          </a:lstStyle>
          <a:p>
            <a:fld id="{E4558CD9-D08B-4AFC-BFF0-B79549EEBA6E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vmlDrawing" Target="../drawings/vmlDrawing1.vml"/><Relationship Id="rId10" Type="http://schemas.openxmlformats.org/officeDocument/2006/relationships/image" Target="../media/image3.gif"/><Relationship Id="rId4" Type="http://schemas.openxmlformats.org/officeDocument/2006/relationships/theme" Target="../theme/theme1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52400"/>
            <a:ext cx="739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76999"/>
            <a:ext cx="838200" cy="38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6E497DB-5711-4398-B4A8-CBA212A228B1}" type="slidenum">
              <a:rPr lang="it-IT"/>
              <a:pPr/>
              <a:t>‹#›</a:t>
            </a:fld>
            <a:endParaRPr lang="it-IT" dirty="0"/>
          </a:p>
        </p:txBody>
      </p:sp>
      <p:graphicFrame>
        <p:nvGraphicFramePr>
          <p:cNvPr id="1037" name="Objec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040253"/>
              </p:ext>
            </p:extLst>
          </p:nvPr>
        </p:nvGraphicFramePr>
        <p:xfrm>
          <a:off x="1295400" y="685800"/>
          <a:ext cx="7696200" cy="7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1" name="CorelDRAW" r:id="rId6" imgW="6972300" imgH="177800" progId="">
                  <p:embed/>
                </p:oleObj>
              </mc:Choice>
              <mc:Fallback>
                <p:oleObj name="CorelDRAW" r:id="rId6" imgW="6972300" imgH="177800" progId="">
                  <p:embed/>
                  <p:pic>
                    <p:nvPicPr>
                      <p:cNvPr id="0" name="Picture 1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685800"/>
                        <a:ext cx="7696200" cy="7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34925" y="6532563"/>
            <a:ext cx="179247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</a:rPr>
              <a:t>CERN</a:t>
            </a:r>
            <a:r>
              <a:rPr lang="en-US" sz="1100" b="1" baseline="0" dirty="0">
                <a:solidFill>
                  <a:schemeClr val="bg2"/>
                </a:solidFill>
              </a:rPr>
              <a:t>, January 20, 2017</a:t>
            </a:r>
            <a:endParaRPr lang="it-IT" sz="1100" b="1" dirty="0">
              <a:solidFill>
                <a:schemeClr val="bg2"/>
              </a:solidFill>
            </a:endParaRPr>
          </a:p>
        </p:txBody>
      </p:sp>
      <p:graphicFrame>
        <p:nvGraphicFramePr>
          <p:cNvPr id="1039" name="Object 15"/>
          <p:cNvGraphicFramePr>
            <a:graphicFrameLocks/>
          </p:cNvGraphicFramePr>
          <p:nvPr/>
        </p:nvGraphicFramePr>
        <p:xfrm>
          <a:off x="107950" y="6442075"/>
          <a:ext cx="7512050" cy="8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2" name="CorelDRAW" r:id="rId8" imgW="6972300" imgH="177800" progId="">
                  <p:embed/>
                </p:oleObj>
              </mc:Choice>
              <mc:Fallback>
                <p:oleObj name="CorelDRAW" r:id="rId8" imgW="6972300" imgH="177800" progId="">
                  <p:embed/>
                  <p:pic>
                    <p:nvPicPr>
                      <p:cNvPr id="0" name="Picture 1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6442075"/>
                        <a:ext cx="7512050" cy="8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904068" cy="914400"/>
          </a:xfrm>
          <a:prstGeom prst="rect">
            <a:avLst/>
          </a:prstGeom>
        </p:spPr>
      </p:pic>
      <p:pic>
        <p:nvPicPr>
          <p:cNvPr id="1646" name="Picture 622" descr="http://www.ac.infn.it/logo/weblogo3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072898"/>
            <a:ext cx="1128712" cy="7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5" r:id="rId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70C0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t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5292969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CERN seminar</a:t>
            </a:r>
          </a:p>
          <a:p>
            <a:pPr algn="ctr"/>
            <a:r>
              <a:rPr lang="en-US" sz="2000" dirty="0"/>
              <a:t>January 20, 2017 </a:t>
            </a:r>
            <a:endParaRPr lang="en-US" sz="2000" b="1" dirty="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837" y="3388379"/>
            <a:ext cx="9144000" cy="255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899829" anchor="ctr">
            <a:spAutoFit/>
          </a:bodyPr>
          <a:lstStyle/>
          <a:p>
            <a:pPr algn="ctr"/>
            <a:r>
              <a:rPr lang="it-IT" dirty="0"/>
              <a:t>Lucio Pancheri</a:t>
            </a:r>
          </a:p>
          <a:p>
            <a:pPr algn="ctr"/>
            <a:endParaRPr lang="en-US" sz="2000" dirty="0"/>
          </a:p>
          <a:p>
            <a:pPr algn="ctr"/>
            <a:r>
              <a:rPr lang="en-US" sz="2000" i="1" dirty="0"/>
              <a:t>DII, University of Trento &amp; TIFPA-INFN, Italy</a:t>
            </a:r>
          </a:p>
          <a:p>
            <a:pPr algn="ctr"/>
            <a:endParaRPr lang="it-IT" sz="1800" dirty="0"/>
          </a:p>
          <a:p>
            <a:pPr algn="ctr"/>
            <a:endParaRPr lang="en-US" sz="2000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2699" y="1589782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State of the art and perspectives </a:t>
            </a:r>
            <a:br>
              <a:rPr lang="en-US" sz="3200" b="1" dirty="0">
                <a:solidFill>
                  <a:schemeClr val="accent6"/>
                </a:solidFill>
              </a:rPr>
            </a:br>
            <a:r>
              <a:rPr lang="en-US" sz="3200" b="1" dirty="0">
                <a:solidFill>
                  <a:schemeClr val="accent6"/>
                </a:solidFill>
              </a:rPr>
              <a:t>of CMOS avalanche detectors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CMOS </a:t>
            </a:r>
            <a:r>
              <a:rPr lang="it-IT" dirty="0" err="1"/>
              <a:t>SPADs</a:t>
            </a:r>
            <a:r>
              <a:rPr lang="it-IT" dirty="0"/>
              <a:t>: deep </a:t>
            </a:r>
            <a:r>
              <a:rPr lang="it-IT" dirty="0" err="1"/>
              <a:t>submicron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6" name="TextBox 2"/>
          <p:cNvSpPr txBox="1"/>
          <p:nvPr/>
        </p:nvSpPr>
        <p:spPr>
          <a:xfrm>
            <a:off x="457200" y="5920357"/>
            <a:ext cx="5515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J. Richardson et al., IEEE Trans. Electron Dev. </a:t>
            </a:r>
            <a:r>
              <a:rPr lang="en-US" sz="1800" b="1" dirty="0"/>
              <a:t>2011</a:t>
            </a:r>
            <a:endParaRPr lang="it-IT" sz="18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598534"/>
            <a:ext cx="3085350" cy="214438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953000" y="990600"/>
            <a:ext cx="39085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dirty="0" err="1"/>
              <a:t>Process</a:t>
            </a:r>
            <a:r>
              <a:rPr lang="it-IT" sz="2000" dirty="0"/>
              <a:t>: </a:t>
            </a:r>
            <a:r>
              <a:rPr lang="it-IT" sz="2000" b="1" dirty="0"/>
              <a:t>CMOS 130 nm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Area: 50</a:t>
            </a:r>
            <a:r>
              <a:rPr lang="el-GR" sz="2000" dirty="0"/>
              <a:t>μ</a:t>
            </a:r>
            <a:r>
              <a:rPr lang="it-IT" sz="2000" dirty="0"/>
              <a:t>m</a:t>
            </a:r>
            <a:r>
              <a:rPr lang="it-IT" sz="2000" baseline="30000" dirty="0"/>
              <a:t>2</a:t>
            </a:r>
          </a:p>
          <a:p>
            <a:pPr>
              <a:spcAft>
                <a:spcPts val="600"/>
              </a:spcAft>
            </a:pPr>
            <a:r>
              <a:rPr lang="it-IT" sz="2000" dirty="0" err="1"/>
              <a:t>Peak</a:t>
            </a:r>
            <a:r>
              <a:rPr lang="it-IT" sz="2000" dirty="0"/>
              <a:t> PDE: 33%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DCR: 40 Hz 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Timing </a:t>
            </a:r>
            <a:r>
              <a:rPr lang="it-IT" sz="2000" dirty="0" err="1"/>
              <a:t>resolution</a:t>
            </a:r>
            <a:r>
              <a:rPr lang="it-IT" sz="2000" dirty="0"/>
              <a:t>: 237 </a:t>
            </a:r>
            <a:r>
              <a:rPr lang="it-IT" sz="2000" dirty="0" err="1"/>
              <a:t>ps</a:t>
            </a:r>
            <a:r>
              <a:rPr lang="it-IT" sz="2000" dirty="0"/>
              <a:t> FWHM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078458"/>
            <a:ext cx="4505769" cy="276113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90600"/>
            <a:ext cx="4375120" cy="250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45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CMOS </a:t>
            </a:r>
            <a:r>
              <a:rPr lang="it-IT" dirty="0" err="1"/>
              <a:t>SPADs</a:t>
            </a:r>
            <a:r>
              <a:rPr lang="it-IT" dirty="0"/>
              <a:t>: high </a:t>
            </a:r>
            <a:r>
              <a:rPr lang="it-IT" dirty="0" err="1"/>
              <a:t>efficiency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4267200" cy="198781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105400" y="1194732"/>
            <a:ext cx="39624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dirty="0" err="1"/>
              <a:t>Process</a:t>
            </a:r>
            <a:r>
              <a:rPr lang="it-IT" sz="2000" dirty="0"/>
              <a:t>: </a:t>
            </a:r>
            <a:r>
              <a:rPr lang="it-IT" sz="2000" b="1" dirty="0"/>
              <a:t>CMOS 350nm</a:t>
            </a:r>
          </a:p>
          <a:p>
            <a:pPr>
              <a:spcAft>
                <a:spcPts val="600"/>
              </a:spcAft>
            </a:pPr>
            <a:r>
              <a:rPr lang="it-IT" sz="2000" b="1" dirty="0"/>
              <a:t>     </a:t>
            </a:r>
            <a:r>
              <a:rPr lang="it-IT" sz="2000" b="1" dirty="0" err="1"/>
              <a:t>Imaging</a:t>
            </a:r>
            <a:r>
              <a:rPr lang="it-IT" sz="2000" b="1" dirty="0"/>
              <a:t> with custom </a:t>
            </a:r>
            <a:br>
              <a:rPr lang="it-IT" sz="2000" b="1" dirty="0"/>
            </a:br>
            <a:r>
              <a:rPr lang="it-IT" sz="2000" b="1" dirty="0"/>
              <a:t>     </a:t>
            </a:r>
            <a:r>
              <a:rPr lang="it-IT" sz="2000" b="1" dirty="0" err="1"/>
              <a:t>implantation</a:t>
            </a:r>
            <a:endParaRPr lang="it-IT" sz="2000" b="1" dirty="0"/>
          </a:p>
          <a:p>
            <a:pPr>
              <a:spcAft>
                <a:spcPts val="600"/>
              </a:spcAft>
            </a:pPr>
            <a:r>
              <a:rPr lang="it-IT" sz="2000" dirty="0"/>
              <a:t>Area: 700</a:t>
            </a:r>
            <a:r>
              <a:rPr lang="el-GR" sz="2000" dirty="0"/>
              <a:t>μ</a:t>
            </a:r>
            <a:r>
              <a:rPr lang="it-IT" sz="2000" dirty="0"/>
              <a:t>m</a:t>
            </a:r>
            <a:r>
              <a:rPr lang="it-IT" sz="2000" baseline="30000" dirty="0"/>
              <a:t>2</a:t>
            </a:r>
          </a:p>
          <a:p>
            <a:pPr>
              <a:spcAft>
                <a:spcPts val="600"/>
              </a:spcAft>
            </a:pPr>
            <a:r>
              <a:rPr lang="it-IT" sz="2000" b="1" dirty="0" err="1"/>
              <a:t>Peak</a:t>
            </a:r>
            <a:r>
              <a:rPr lang="it-IT" sz="2000" b="1" dirty="0"/>
              <a:t> PDE: &gt; 50%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DCR: 50 Hz 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Timing </a:t>
            </a:r>
            <a:r>
              <a:rPr lang="it-IT" sz="2000" dirty="0" err="1"/>
              <a:t>resolution</a:t>
            </a:r>
            <a:r>
              <a:rPr lang="it-IT" sz="2000" dirty="0"/>
              <a:t>: 142 </a:t>
            </a:r>
            <a:r>
              <a:rPr lang="it-IT" sz="2000" dirty="0" err="1"/>
              <a:t>ps</a:t>
            </a:r>
            <a:r>
              <a:rPr lang="it-IT" sz="2000" dirty="0"/>
              <a:t> FWHM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08" y="3505200"/>
            <a:ext cx="4092583" cy="276435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4753898" y="5562600"/>
            <a:ext cx="4208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D. </a:t>
            </a:r>
            <a:r>
              <a:rPr lang="en-US" sz="1600" dirty="0" err="1"/>
              <a:t>Bronzi</a:t>
            </a:r>
            <a:r>
              <a:rPr lang="en-US" sz="1600" dirty="0"/>
              <a:t> et al., Proc. IEEE ESSDERC </a:t>
            </a:r>
            <a:r>
              <a:rPr lang="en-US" sz="1600" b="1" dirty="0"/>
              <a:t>2012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216427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and </a:t>
            </a:r>
            <a:r>
              <a:rPr lang="it-IT" dirty="0" err="1"/>
              <a:t>comparison</a:t>
            </a:r>
            <a:r>
              <a:rPr lang="it-IT" dirty="0"/>
              <a:t> with </a:t>
            </a:r>
            <a:r>
              <a:rPr lang="it-IT" dirty="0" err="1"/>
              <a:t>SiPM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609600" y="5286316"/>
            <a:ext cx="7063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With </a:t>
            </a:r>
            <a:r>
              <a:rPr lang="it-IT" sz="2000" dirty="0" err="1"/>
              <a:t>customization</a:t>
            </a:r>
            <a:r>
              <a:rPr lang="it-IT" sz="2000" dirty="0"/>
              <a:t>, CMOS can </a:t>
            </a:r>
            <a:r>
              <a:rPr lang="it-IT" sz="2000" dirty="0" err="1"/>
              <a:t>approach</a:t>
            </a:r>
            <a:r>
              <a:rPr lang="it-IT" sz="2000" dirty="0"/>
              <a:t> </a:t>
            </a:r>
            <a:r>
              <a:rPr lang="it-IT" sz="2000" dirty="0" err="1"/>
              <a:t>SiPM</a:t>
            </a:r>
            <a:r>
              <a:rPr lang="it-IT" sz="2000" dirty="0"/>
              <a:t> performance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867400" y="1276291"/>
            <a:ext cx="3048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/>
              <a:t>SiPM</a:t>
            </a:r>
            <a:r>
              <a:rPr lang="it-IT" sz="1800" dirty="0"/>
              <a:t>:</a:t>
            </a:r>
          </a:p>
          <a:p>
            <a:r>
              <a:rPr lang="it-IT" sz="1800" dirty="0"/>
              <a:t>For major </a:t>
            </a:r>
            <a:r>
              <a:rPr lang="it-IT" sz="1800" dirty="0" err="1"/>
              <a:t>manufacturers</a:t>
            </a:r>
            <a:endParaRPr lang="it-IT" sz="1800" dirty="0"/>
          </a:p>
          <a:p>
            <a:r>
              <a:rPr lang="it-IT" sz="1800" dirty="0"/>
              <a:t>PDE &gt; 70% (single </a:t>
            </a:r>
            <a:r>
              <a:rPr lang="it-IT" sz="1800" dirty="0" err="1"/>
              <a:t>cell</a:t>
            </a:r>
            <a:r>
              <a:rPr lang="it-IT" sz="1800" dirty="0"/>
              <a:t>, </a:t>
            </a:r>
            <a:r>
              <a:rPr lang="it-IT" sz="1800" dirty="0" err="1"/>
              <a:t>not</a:t>
            </a:r>
            <a:endParaRPr lang="it-IT" sz="1800" dirty="0"/>
          </a:p>
          <a:p>
            <a:r>
              <a:rPr lang="it-IT" sz="1800" dirty="0"/>
              <a:t>                    </a:t>
            </a:r>
            <a:r>
              <a:rPr lang="it-IT" sz="1800" dirty="0" err="1"/>
              <a:t>considering</a:t>
            </a:r>
            <a:r>
              <a:rPr lang="it-IT" sz="1800" dirty="0"/>
              <a:t> FF)</a:t>
            </a:r>
          </a:p>
          <a:p>
            <a:r>
              <a:rPr lang="it-IT" sz="1800" dirty="0"/>
              <a:t>DCR ~ 50 kHz/mm</a:t>
            </a:r>
            <a:r>
              <a:rPr lang="it-IT" sz="1800" baseline="30000" dirty="0"/>
              <a:t>2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90550" y="6050458"/>
            <a:ext cx="643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For a complete </a:t>
            </a:r>
            <a:r>
              <a:rPr lang="it-IT" sz="1600" dirty="0" err="1"/>
              <a:t>overview</a:t>
            </a:r>
            <a:r>
              <a:rPr lang="it-IT" sz="1600" dirty="0"/>
              <a:t>, </a:t>
            </a:r>
            <a:r>
              <a:rPr lang="it-IT" sz="1600" dirty="0" err="1"/>
              <a:t>see</a:t>
            </a:r>
            <a:r>
              <a:rPr lang="it-IT" sz="1600" dirty="0"/>
              <a:t> D. Bronzi, et al., IEEE </a:t>
            </a:r>
            <a:r>
              <a:rPr lang="it-IT" sz="1600" dirty="0" err="1"/>
              <a:t>Sensors</a:t>
            </a:r>
            <a:r>
              <a:rPr lang="it-IT" sz="1600" dirty="0"/>
              <a:t> J. 2016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65" y="1116449"/>
            <a:ext cx="5576535" cy="413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60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SPAD array applications</a:t>
            </a:r>
            <a:endParaRPr lang="it-IT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85800" y="12192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800" dirty="0"/>
              <a:t>Time-Of-Flight optical ranging, LIDAR</a:t>
            </a:r>
          </a:p>
          <a:p>
            <a:pPr eaLnBrk="1" hangingPunct="1"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800" dirty="0"/>
              <a:t>Fluorescence spectroscopy</a:t>
            </a:r>
          </a:p>
          <a:p>
            <a:pPr eaLnBrk="1" hangingPunct="1"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800" dirty="0"/>
              <a:t>Raman spectroscopy</a:t>
            </a:r>
          </a:p>
          <a:p>
            <a:pPr eaLnBrk="1" hangingPunct="1"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800" dirty="0"/>
              <a:t>Gamma ray detection (PET)</a:t>
            </a:r>
          </a:p>
          <a:p>
            <a:pPr eaLnBrk="1" hangingPunct="1"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800" dirty="0"/>
              <a:t>Quantum cryptography</a:t>
            </a:r>
          </a:p>
          <a:p>
            <a:pPr eaLnBrk="1" hangingPunct="1"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800" dirty="0"/>
              <a:t>…</a:t>
            </a:r>
          </a:p>
          <a:p>
            <a:pPr eaLnBrk="1" hangingPunct="1"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endParaRPr lang="it-IT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815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Time-of-Flight optical ranging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486400"/>
            <a:ext cx="4286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C. </a:t>
            </a:r>
            <a:r>
              <a:rPr lang="en-US" sz="2000" dirty="0" err="1"/>
              <a:t>Niclass</a:t>
            </a:r>
            <a:r>
              <a:rPr lang="en-US" sz="2000" dirty="0"/>
              <a:t> et al., IEEE J. Solid-State</a:t>
            </a:r>
            <a:br>
              <a:rPr lang="en-US" sz="2000" dirty="0"/>
            </a:br>
            <a:r>
              <a:rPr lang="en-US" sz="2000" dirty="0"/>
              <a:t>Circuits, 2013</a:t>
            </a:r>
            <a:endParaRPr lang="it-IT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533400" y="1111849"/>
            <a:ext cx="5088701" cy="3062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Automotive LIDAR </a:t>
            </a:r>
            <a:r>
              <a:rPr lang="it-IT" dirty="0" err="1"/>
              <a:t>developed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by Toyota</a:t>
            </a:r>
          </a:p>
          <a:p>
            <a:pPr>
              <a:spcAft>
                <a:spcPts val="600"/>
              </a:spcAft>
            </a:pPr>
            <a:endParaRPr lang="it-IT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180nm CMOS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SPAD array with </a:t>
            </a:r>
            <a:r>
              <a:rPr lang="it-IT" dirty="0" err="1"/>
              <a:t>integrated</a:t>
            </a:r>
            <a:r>
              <a:rPr lang="it-IT" dirty="0"/>
              <a:t> </a:t>
            </a:r>
            <a:r>
              <a:rPr lang="it-IT" dirty="0" err="1"/>
              <a:t>TDCs</a:t>
            </a:r>
            <a:endParaRPr lang="it-IT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70% array </a:t>
            </a:r>
            <a:r>
              <a:rPr lang="it-IT" dirty="0" err="1"/>
              <a:t>Fill</a:t>
            </a:r>
            <a:r>
              <a:rPr lang="it-IT" dirty="0"/>
              <a:t> </a:t>
            </a:r>
            <a:r>
              <a:rPr lang="it-IT" dirty="0" err="1"/>
              <a:t>Factor</a:t>
            </a:r>
            <a:endParaRPr lang="it-IT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/>
              <a:t>Distance</a:t>
            </a:r>
            <a:r>
              <a:rPr lang="it-IT" dirty="0"/>
              <a:t> range: 100 m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209" y="3382485"/>
            <a:ext cx="3581400" cy="291557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799900"/>
            <a:ext cx="2689884" cy="244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14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1"/>
            <a:ext cx="7620000" cy="457200"/>
          </a:xfrm>
        </p:spPr>
        <p:txBody>
          <a:bodyPr/>
          <a:lstStyle/>
          <a:p>
            <a:r>
              <a:rPr lang="en-US" dirty="0"/>
              <a:t>Fluorescence microscopy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401126" y="5943600"/>
            <a:ext cx="3954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M. </a:t>
            </a:r>
            <a:r>
              <a:rPr lang="en-US" sz="1800" dirty="0" err="1"/>
              <a:t>Popleteeva</a:t>
            </a:r>
            <a:r>
              <a:rPr lang="en-US" sz="1800" dirty="0"/>
              <a:t> et al., Opt. Expr, 2015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6" t="42870"/>
          <a:stretch/>
        </p:blipFill>
        <p:spPr>
          <a:xfrm>
            <a:off x="251624" y="3642338"/>
            <a:ext cx="2567895" cy="230126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15</a:t>
            </a:fld>
            <a:endParaRPr lang="it-IT" dirty="0"/>
          </a:p>
        </p:txBody>
      </p:sp>
      <p:pic>
        <p:nvPicPr>
          <p:cNvPr id="13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4067" r="23058" b="73753"/>
          <a:stretch/>
        </p:blipFill>
        <p:spPr>
          <a:xfrm>
            <a:off x="4863465" y="1982689"/>
            <a:ext cx="4027271" cy="1524000"/>
          </a:xfrm>
          <a:prstGeom prst="rect">
            <a:avLst/>
          </a:prstGeom>
        </p:spPr>
      </p:pic>
      <p:pic>
        <p:nvPicPr>
          <p:cNvPr id="14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52613" r="23642" b="25336"/>
          <a:stretch/>
        </p:blipFill>
        <p:spPr>
          <a:xfrm>
            <a:off x="4764204" y="3659089"/>
            <a:ext cx="4093875" cy="1524000"/>
          </a:xfrm>
          <a:prstGeom prst="rect">
            <a:avLst/>
          </a:prstGeom>
        </p:spPr>
      </p:pic>
      <p:sp>
        <p:nvSpPr>
          <p:cNvPr id="15" name="TextBox 6"/>
          <p:cNvSpPr txBox="1"/>
          <p:nvPr/>
        </p:nvSpPr>
        <p:spPr>
          <a:xfrm>
            <a:off x="4981547" y="5282625"/>
            <a:ext cx="4086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Label-free imaging of unstained liver tissue excised from a </a:t>
            </a:r>
            <a:r>
              <a:rPr lang="en-US" sz="1600" dirty="0" err="1"/>
              <a:t>tumorogenic</a:t>
            </a:r>
            <a:r>
              <a:rPr lang="en-US" sz="1600" dirty="0"/>
              <a:t> murine model</a:t>
            </a:r>
            <a:endParaRPr lang="it-IT" sz="1600" dirty="0"/>
          </a:p>
        </p:txBody>
      </p:sp>
      <p:sp>
        <p:nvSpPr>
          <p:cNvPr id="16" name="TextBox 8"/>
          <p:cNvSpPr txBox="1"/>
          <p:nvPr/>
        </p:nvSpPr>
        <p:spPr>
          <a:xfrm>
            <a:off x="4876800" y="1524000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Intensity</a:t>
            </a:r>
            <a:endParaRPr lang="it-IT" dirty="0"/>
          </a:p>
        </p:txBody>
      </p:sp>
      <p:sp>
        <p:nvSpPr>
          <p:cNvPr id="17" name="TextBox 9"/>
          <p:cNvSpPr txBox="1"/>
          <p:nvPr/>
        </p:nvSpPr>
        <p:spPr>
          <a:xfrm>
            <a:off x="6401797" y="15240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</a:t>
            </a:r>
            <a:endParaRPr lang="it-IT" dirty="0"/>
          </a:p>
        </p:txBody>
      </p:sp>
      <p:sp>
        <p:nvSpPr>
          <p:cNvPr id="18" name="TextBox 10"/>
          <p:cNvSpPr txBox="1"/>
          <p:nvPr/>
        </p:nvSpPr>
        <p:spPr>
          <a:xfrm>
            <a:off x="7543800" y="1524000"/>
            <a:ext cx="94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Lifetime</a:t>
            </a:r>
            <a:endParaRPr lang="it-IT" dirty="0"/>
          </a:p>
        </p:txBody>
      </p:sp>
      <p:sp>
        <p:nvSpPr>
          <p:cNvPr id="19" name="TextBox 12"/>
          <p:cNvSpPr txBox="1"/>
          <p:nvPr/>
        </p:nvSpPr>
        <p:spPr>
          <a:xfrm>
            <a:off x="251625" y="914400"/>
            <a:ext cx="5743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Multi-parametric </a:t>
            </a:r>
            <a:r>
              <a:rPr lang="en-US" b="1" dirty="0"/>
              <a:t>fluorescence imaging</a:t>
            </a:r>
          </a:p>
        </p:txBody>
      </p:sp>
      <p:pic>
        <p:nvPicPr>
          <p:cNvPr id="20" name="Picture 2" descr="Risultati immagini per microscop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3" t="9059" r="14801" b="2995"/>
          <a:stretch/>
        </p:blipFill>
        <p:spPr bwMode="auto">
          <a:xfrm>
            <a:off x="2996916" y="3558806"/>
            <a:ext cx="1589892" cy="20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291465" y="1524000"/>
            <a:ext cx="4572000" cy="18004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350nm CMOS (AMS)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4-line SPAD array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Sub-ns </a:t>
            </a:r>
            <a:r>
              <a:rPr lang="it-IT" dirty="0" err="1"/>
              <a:t>gated</a:t>
            </a:r>
            <a:r>
              <a:rPr lang="it-IT" dirty="0"/>
              <a:t> </a:t>
            </a:r>
            <a:r>
              <a:rPr lang="it-IT" dirty="0" err="1"/>
              <a:t>counters</a:t>
            </a:r>
            <a:endParaRPr lang="it-IT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36% </a:t>
            </a:r>
            <a:r>
              <a:rPr lang="it-IT" dirty="0" err="1"/>
              <a:t>Fill</a:t>
            </a:r>
            <a:r>
              <a:rPr lang="it-IT" dirty="0"/>
              <a:t> </a:t>
            </a:r>
            <a:r>
              <a:rPr lang="it-IT" dirty="0" err="1"/>
              <a:t>Factor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1223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Digital </a:t>
            </a:r>
            <a:r>
              <a:rPr lang="en-US" dirty="0" err="1"/>
              <a:t>SiPMs</a:t>
            </a:r>
            <a:r>
              <a:rPr lang="en-US" dirty="0"/>
              <a:t> for PET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240" y="6019800"/>
            <a:ext cx="518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L. Braga et al., IEEE J. Solid-State Circuits, 2014</a:t>
            </a:r>
            <a:endParaRPr lang="it-IT" sz="1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690" y="3838647"/>
            <a:ext cx="3677459" cy="218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91000"/>
            <a:ext cx="1998404" cy="171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381000" y="976223"/>
            <a:ext cx="5201680" cy="3062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SPADNET </a:t>
            </a:r>
            <a:r>
              <a:rPr lang="it-IT" dirty="0" err="1"/>
              <a:t>project</a:t>
            </a:r>
            <a:r>
              <a:rPr lang="it-IT" dirty="0"/>
              <a:t> (EU FP7)</a:t>
            </a:r>
          </a:p>
          <a:p>
            <a:pPr>
              <a:spcAft>
                <a:spcPts val="600"/>
              </a:spcAft>
            </a:pPr>
            <a:endParaRPr lang="it-IT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130nm CMOS </a:t>
            </a:r>
            <a:r>
              <a:rPr lang="it-IT" dirty="0" err="1"/>
              <a:t>process</a:t>
            </a:r>
            <a:endParaRPr lang="it-IT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Large </a:t>
            </a:r>
            <a:r>
              <a:rPr lang="it-IT" dirty="0" err="1"/>
              <a:t>pixels</a:t>
            </a:r>
            <a:r>
              <a:rPr lang="it-IT" dirty="0"/>
              <a:t> </a:t>
            </a:r>
            <a:r>
              <a:rPr lang="it-IT" dirty="0" err="1"/>
              <a:t>including</a:t>
            </a:r>
            <a:r>
              <a:rPr lang="it-IT" dirty="0"/>
              <a:t> 180 </a:t>
            </a:r>
            <a:r>
              <a:rPr lang="it-IT" dirty="0" err="1"/>
              <a:t>SPADs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(Mini-</a:t>
            </a:r>
            <a:r>
              <a:rPr lang="it-IT" dirty="0" err="1"/>
              <a:t>SiPM</a:t>
            </a:r>
            <a:r>
              <a:rPr lang="it-IT" dirty="0"/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/>
              <a:t>integrated</a:t>
            </a:r>
            <a:r>
              <a:rPr lang="it-IT" dirty="0"/>
              <a:t> </a:t>
            </a:r>
            <a:r>
              <a:rPr lang="it-IT" dirty="0" err="1"/>
              <a:t>TDCs</a:t>
            </a:r>
            <a:endParaRPr lang="it-IT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42.6 % pixel </a:t>
            </a:r>
            <a:r>
              <a:rPr lang="it-IT" dirty="0" err="1"/>
              <a:t>Fill</a:t>
            </a:r>
            <a:r>
              <a:rPr lang="it-IT" dirty="0"/>
              <a:t> </a:t>
            </a:r>
            <a:r>
              <a:rPr lang="it-IT" dirty="0" err="1"/>
              <a:t>Factor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399" y="851864"/>
            <a:ext cx="2984749" cy="28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88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5399" y="152401"/>
            <a:ext cx="7781511" cy="457200"/>
          </a:xfrm>
        </p:spPr>
        <p:txBody>
          <a:bodyPr/>
          <a:lstStyle/>
          <a:p>
            <a:r>
              <a:rPr lang="it-IT" sz="2800" dirty="0"/>
              <a:t>First consumer products: ST </a:t>
            </a:r>
            <a:r>
              <a:rPr lang="it-IT" sz="2800" dirty="0" err="1"/>
              <a:t>ToF</a:t>
            </a:r>
            <a:r>
              <a:rPr lang="it-IT" sz="2800" dirty="0"/>
              <a:t> </a:t>
            </a:r>
            <a:r>
              <a:rPr lang="it-IT" sz="2800" dirty="0" err="1"/>
              <a:t>sensor</a:t>
            </a:r>
            <a:endParaRPr lang="it-IT" sz="28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8194" name="Picture 2" descr="http://electroiq.com/chipworks_real_chips_blog/wp-content/uploads/sites/7/2016/11/STM-To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4733511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97123"/>
            <a:ext cx="3032550" cy="2244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83879" y="879696"/>
            <a:ext cx="697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Proximity</a:t>
            </a:r>
            <a:r>
              <a:rPr lang="it-IT" sz="2000" dirty="0"/>
              <a:t> </a:t>
            </a:r>
            <a:r>
              <a:rPr lang="it-IT" sz="2000" dirty="0" err="1"/>
              <a:t>sensor</a:t>
            </a:r>
            <a:r>
              <a:rPr lang="it-IT" sz="2000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 SPAD array and </a:t>
            </a:r>
            <a:r>
              <a:rPr lang="it-IT" sz="2000" dirty="0" err="1"/>
              <a:t>pulsed</a:t>
            </a:r>
            <a:r>
              <a:rPr lang="it-IT" sz="2000" dirty="0"/>
              <a:t> VCSEL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3088" t="43333" r="3088" b="2222"/>
          <a:stretch/>
        </p:blipFill>
        <p:spPr>
          <a:xfrm>
            <a:off x="964214" y="3810000"/>
            <a:ext cx="2780522" cy="252306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565180" y="4191000"/>
            <a:ext cx="35798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/>
              <a:t>Presented</a:t>
            </a:r>
            <a:r>
              <a:rPr lang="it-IT" dirty="0"/>
              <a:t> in </a:t>
            </a:r>
            <a:r>
              <a:rPr lang="it-IT" b="1" dirty="0"/>
              <a:t>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Mobile </a:t>
            </a:r>
            <a:r>
              <a:rPr lang="it-IT" dirty="0" err="1"/>
              <a:t>applications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(</a:t>
            </a:r>
            <a:r>
              <a:rPr lang="it-IT" dirty="0" err="1"/>
              <a:t>mounted</a:t>
            </a:r>
            <a:r>
              <a:rPr lang="it-IT" dirty="0"/>
              <a:t> on iPhone7)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Low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Short range (15 cm)</a:t>
            </a:r>
          </a:p>
        </p:txBody>
      </p:sp>
    </p:spTree>
    <p:extLst>
      <p:ext uri="{BB962C8B-B14F-4D97-AF65-F5344CB8AC3E}">
        <p14:creationId xmlns:p14="http://schemas.microsoft.com/office/powerpoint/2010/main" val="3641792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SPAD image </a:t>
            </a:r>
            <a:r>
              <a:rPr lang="it-IT" dirty="0" err="1"/>
              <a:t>sensor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0"/>
            <a:ext cx="3657600" cy="397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/>
          <p:nvPr/>
        </p:nvSpPr>
        <p:spPr>
          <a:xfrm>
            <a:off x="457201" y="5314890"/>
            <a:ext cx="355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C. </a:t>
            </a:r>
            <a:r>
              <a:rPr lang="en-US" sz="1800" dirty="0" err="1"/>
              <a:t>Veerappan</a:t>
            </a:r>
            <a:r>
              <a:rPr lang="en-US" sz="1800" dirty="0"/>
              <a:t> et al., ISSCC 2011</a:t>
            </a:r>
            <a:endParaRPr lang="it-IT" sz="1800" dirty="0"/>
          </a:p>
        </p:txBody>
      </p:sp>
      <p:sp>
        <p:nvSpPr>
          <p:cNvPr id="7" name="TextBox 3"/>
          <p:cNvSpPr txBox="1"/>
          <p:nvPr/>
        </p:nvSpPr>
        <p:spPr>
          <a:xfrm>
            <a:off x="4572000" y="1448402"/>
            <a:ext cx="4463338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Clr>
                <a:srgbClr val="002060"/>
              </a:buClr>
              <a:buSzPct val="130000"/>
            </a:pPr>
            <a:r>
              <a:rPr lang="en-US" dirty="0" err="1"/>
              <a:t>MegaFrame</a:t>
            </a:r>
            <a:r>
              <a:rPr lang="en-US" dirty="0"/>
              <a:t> EU project (FP6)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SzPct val="130000"/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SzPct val="130000"/>
              <a:buFont typeface="Arial" pitchFamily="34" charset="0"/>
              <a:buChar char="•"/>
            </a:pPr>
            <a:r>
              <a:rPr lang="en-US" dirty="0"/>
              <a:t>160 x 128 pixel array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SzPct val="130000"/>
              <a:buFont typeface="Arial" pitchFamily="34" charset="0"/>
              <a:buChar char="•"/>
            </a:pPr>
            <a:r>
              <a:rPr lang="en-US" dirty="0"/>
              <a:t>Technology: 130nm CMOS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SzPct val="130000"/>
              <a:buFont typeface="Arial" pitchFamily="34" charset="0"/>
              <a:buChar char="•"/>
            </a:pPr>
            <a:r>
              <a:rPr lang="en-US" dirty="0"/>
              <a:t>In-pixel Time-to-Digital Conv.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SzPct val="130000"/>
              <a:buFont typeface="Arial" pitchFamily="34" charset="0"/>
              <a:buChar char="•"/>
            </a:pPr>
            <a:r>
              <a:rPr lang="en-US" dirty="0"/>
              <a:t>140ps timing resolution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SzPct val="130000"/>
              <a:buFont typeface="Arial" pitchFamily="34" charset="0"/>
              <a:buChar char="•"/>
            </a:pPr>
            <a:r>
              <a:rPr lang="en-US" b="1" dirty="0"/>
              <a:t>Pixel pitch: 50um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SzPct val="130000"/>
              <a:buFont typeface="Arial" pitchFamily="34" charset="0"/>
              <a:buChar char="•"/>
            </a:pPr>
            <a:r>
              <a:rPr lang="en-US" b="1" dirty="0"/>
              <a:t>Fill factor: 1%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771382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/>
              <a:t>Improving</a:t>
            </a:r>
            <a:r>
              <a:rPr lang="it-IT" dirty="0"/>
              <a:t> the </a:t>
            </a:r>
            <a:r>
              <a:rPr lang="it-IT" dirty="0" err="1"/>
              <a:t>Fill</a:t>
            </a:r>
            <a:r>
              <a:rPr lang="it-IT" dirty="0"/>
              <a:t> </a:t>
            </a:r>
            <a:r>
              <a:rPr lang="it-IT" dirty="0" err="1"/>
              <a:t>Factor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4" name="TextBox 2"/>
          <p:cNvSpPr txBox="1"/>
          <p:nvPr/>
        </p:nvSpPr>
        <p:spPr>
          <a:xfrm>
            <a:off x="281312" y="5791200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I. </a:t>
            </a:r>
            <a:r>
              <a:rPr lang="en-US" sz="1800" dirty="0" err="1"/>
              <a:t>Gyongy</a:t>
            </a:r>
            <a:r>
              <a:rPr lang="en-US" sz="1800" dirty="0"/>
              <a:t> et al., IEDM 2016</a:t>
            </a:r>
            <a:endParaRPr lang="it-IT" sz="18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048000"/>
            <a:ext cx="5517576" cy="330609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420" y="842778"/>
            <a:ext cx="2727433" cy="208232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81000" y="1066800"/>
            <a:ext cx="4002634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16</a:t>
            </a:r>
            <a:r>
              <a:rPr lang="el-GR" dirty="0"/>
              <a:t>μ</a:t>
            </a:r>
            <a:r>
              <a:rPr lang="it-IT" dirty="0"/>
              <a:t>m x 16</a:t>
            </a:r>
            <a:r>
              <a:rPr lang="el-GR" dirty="0"/>
              <a:t>μ</a:t>
            </a:r>
            <a:r>
              <a:rPr lang="it-IT" dirty="0"/>
              <a:t>m pixel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65nm CMOS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/>
              <a:t>binary</a:t>
            </a:r>
            <a:r>
              <a:rPr lang="it-IT" dirty="0"/>
              <a:t> pixel</a:t>
            </a:r>
            <a:br>
              <a:rPr lang="it-IT" dirty="0"/>
            </a:br>
            <a:r>
              <a:rPr lang="it-IT" dirty="0"/>
              <a:t>(7 </a:t>
            </a:r>
            <a:r>
              <a:rPr lang="it-IT" dirty="0" err="1"/>
              <a:t>transistors</a:t>
            </a:r>
            <a:r>
              <a:rPr lang="it-IT" dirty="0"/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SPAD deep </a:t>
            </a:r>
            <a:r>
              <a:rPr lang="it-IT" dirty="0" err="1"/>
              <a:t>nwell</a:t>
            </a:r>
            <a:r>
              <a:rPr lang="it-IT" dirty="0"/>
              <a:t> sharing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/>
              <a:t>Improved</a:t>
            </a:r>
            <a:r>
              <a:rPr lang="it-IT" dirty="0"/>
              <a:t> SPAD GR</a:t>
            </a:r>
          </a:p>
          <a:p>
            <a:pPr>
              <a:spcAft>
                <a:spcPts val="1200"/>
              </a:spcAft>
            </a:pPr>
            <a:endParaRPr lang="it-IT" dirty="0"/>
          </a:p>
          <a:p>
            <a:pPr>
              <a:spcAft>
                <a:spcPts val="1200"/>
              </a:spcAft>
            </a:pPr>
            <a:endParaRPr lang="it-IT" dirty="0"/>
          </a:p>
          <a:p>
            <a:pPr>
              <a:spcAft>
                <a:spcPts val="1200"/>
              </a:spcAft>
            </a:pPr>
            <a:r>
              <a:rPr lang="it-IT" b="1" dirty="0"/>
              <a:t>   61% </a:t>
            </a:r>
            <a:r>
              <a:rPr lang="it-IT" b="1" dirty="0" err="1"/>
              <a:t>Fill</a:t>
            </a:r>
            <a:r>
              <a:rPr lang="it-IT" b="1" dirty="0"/>
              <a:t> </a:t>
            </a:r>
            <a:r>
              <a:rPr lang="it-IT" b="1" dirty="0" err="1"/>
              <a:t>Factor</a:t>
            </a:r>
            <a:endParaRPr lang="it-IT" b="1" dirty="0"/>
          </a:p>
        </p:txBody>
      </p:sp>
      <p:sp>
        <p:nvSpPr>
          <p:cNvPr id="10" name="Freccia in giù 9"/>
          <p:cNvSpPr/>
          <p:nvPr/>
        </p:nvSpPr>
        <p:spPr>
          <a:xfrm>
            <a:off x="1676400" y="3810000"/>
            <a:ext cx="228600" cy="7620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299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02" y="1143000"/>
            <a:ext cx="8763000" cy="467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63953" y="2754351"/>
            <a:ext cx="1449949" cy="369332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b="1" dirty="0"/>
              <a:t>INFN-TIFPA</a:t>
            </a:r>
            <a:endParaRPr lang="it-IT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91000" y="2209800"/>
            <a:ext cx="659155" cy="369332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b="1" dirty="0"/>
              <a:t>FBK</a:t>
            </a:r>
            <a:endParaRPr lang="it-IT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02555" y="2004990"/>
            <a:ext cx="1170513" cy="307777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Clean room</a:t>
            </a:r>
            <a:endParaRPr lang="it-IT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3657600"/>
            <a:ext cx="1864613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b="1" dirty="0" err="1"/>
              <a:t>UniTN</a:t>
            </a:r>
            <a:endParaRPr lang="en-US" sz="1800" b="1" dirty="0"/>
          </a:p>
          <a:p>
            <a:r>
              <a:rPr lang="en-US" sz="1800" b="1" dirty="0"/>
              <a:t>Dept. Industrial</a:t>
            </a:r>
          </a:p>
          <a:p>
            <a:r>
              <a:rPr lang="en-US" sz="1800" b="1" dirty="0"/>
              <a:t>Engineering</a:t>
            </a:r>
            <a:endParaRPr lang="it-IT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10400" y="1932801"/>
            <a:ext cx="1697901" cy="646331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b="1" dirty="0" err="1"/>
              <a:t>UniTN</a:t>
            </a:r>
            <a:endParaRPr lang="en-US" sz="1800" b="1" dirty="0"/>
          </a:p>
          <a:p>
            <a:r>
              <a:rPr lang="en-US" sz="1800" b="1" dirty="0"/>
              <a:t>Dept. Physics</a:t>
            </a:r>
            <a:endParaRPr lang="it-IT" sz="1800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95400" y="152400"/>
            <a:ext cx="7391400" cy="457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/>
              <a:t>Research on silicon detectors in Trento</a:t>
            </a:r>
            <a:endParaRPr lang="it-IT" sz="2800" kern="0" dirty="0"/>
          </a:p>
        </p:txBody>
      </p:sp>
    </p:spTree>
    <p:extLst>
      <p:ext uri="{BB962C8B-B14F-4D97-AF65-F5344CB8AC3E}">
        <p14:creationId xmlns:p14="http://schemas.microsoft.com/office/powerpoint/2010/main" val="3386627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Deep APD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914400"/>
            <a:ext cx="4495800" cy="350942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28600" y="1143000"/>
            <a:ext cx="4142288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Panasonic</a:t>
            </a:r>
            <a:r>
              <a:rPr lang="it-IT" dirty="0"/>
              <a:t> </a:t>
            </a:r>
            <a:r>
              <a:rPr lang="it-IT" dirty="0" err="1"/>
              <a:t>project</a:t>
            </a:r>
            <a:endParaRPr lang="it-IT" dirty="0"/>
          </a:p>
          <a:p>
            <a:endParaRPr lang="it-IT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110nm CMOS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/>
              <a:t>Backside</a:t>
            </a:r>
            <a:r>
              <a:rPr lang="it-IT" dirty="0"/>
              <a:t> </a:t>
            </a:r>
            <a:r>
              <a:rPr lang="it-IT" dirty="0" err="1"/>
              <a:t>illumination</a:t>
            </a:r>
            <a:endParaRPr lang="it-IT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 err="1"/>
              <a:t>Avalanche</a:t>
            </a:r>
            <a:r>
              <a:rPr lang="it-IT" b="1" dirty="0"/>
              <a:t> </a:t>
            </a:r>
            <a:r>
              <a:rPr lang="it-IT" b="1" dirty="0" err="1"/>
              <a:t>multiplication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 err="1"/>
              <a:t>region</a:t>
            </a:r>
            <a:r>
              <a:rPr lang="it-IT" b="1" dirty="0"/>
              <a:t> </a:t>
            </a:r>
            <a:r>
              <a:rPr lang="it-IT" b="1" dirty="0" err="1"/>
              <a:t>below</a:t>
            </a:r>
            <a:r>
              <a:rPr lang="it-IT" b="1" dirty="0"/>
              <a:t> </a:t>
            </a:r>
            <a:r>
              <a:rPr lang="it-IT" b="1" dirty="0" err="1"/>
              <a:t>electronics</a:t>
            </a:r>
            <a:endParaRPr lang="it-IT" b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Pixel </a:t>
            </a:r>
            <a:r>
              <a:rPr lang="it-IT" dirty="0" err="1"/>
              <a:t>pitch</a:t>
            </a:r>
            <a:r>
              <a:rPr lang="it-IT" dirty="0"/>
              <a:t> 3.8</a:t>
            </a:r>
            <a:r>
              <a:rPr lang="el-GR" dirty="0"/>
              <a:t>μ</a:t>
            </a:r>
            <a:r>
              <a:rPr lang="it-IT" dirty="0"/>
              <a:t>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4 </a:t>
            </a:r>
            <a:r>
              <a:rPr lang="it-IT" dirty="0" err="1"/>
              <a:t>transistors</a:t>
            </a:r>
            <a:r>
              <a:rPr lang="it-IT" dirty="0"/>
              <a:t> / pixel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Linear and </a:t>
            </a:r>
            <a:r>
              <a:rPr lang="it-IT" dirty="0" err="1"/>
              <a:t>binary</a:t>
            </a:r>
            <a:r>
              <a:rPr lang="it-IT" dirty="0"/>
              <a:t> mode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381000" y="5943600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M. Mori et al., ISSCC 2016</a:t>
            </a:r>
            <a:endParaRPr lang="it-IT" sz="18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999" y="4663911"/>
            <a:ext cx="4065376" cy="157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30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3D integration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838199" y="9144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density interconnections successfully demonstrated for image sensors</a:t>
            </a:r>
          </a:p>
        </p:txBody>
      </p:sp>
      <p:pic>
        <p:nvPicPr>
          <p:cNvPr id="6146" name="Picture 2" descr="http://4.bp.blogspot.com/-28-gOWtu2JQ/UiIn8ra1DFI/AAAAAAAAHRM/ChVO2OAuYx4/s1600/Sony+IMX135+Stacked+Sensor+chipworks+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209800"/>
            <a:ext cx="623405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6400" y="5867400"/>
            <a:ext cx="1404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electroiq.com</a:t>
            </a:r>
            <a:endParaRPr lang="it-IT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178465" y="2209800"/>
            <a:ext cx="37321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Sony 13 </a:t>
            </a:r>
            <a:r>
              <a:rPr lang="en-US" sz="2000" dirty="0" err="1"/>
              <a:t>Mpixel</a:t>
            </a:r>
            <a:r>
              <a:rPr lang="en-US" sz="2000" dirty="0"/>
              <a:t> stacked image </a:t>
            </a:r>
            <a:br>
              <a:rPr lang="en-US" sz="2000" dirty="0"/>
            </a:br>
            <a:r>
              <a:rPr lang="en-US" sz="2000" dirty="0"/>
              <a:t>sensor (2013)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280226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3D-integrated SPAD image </a:t>
            </a:r>
            <a:r>
              <a:rPr lang="it-IT" dirty="0" err="1"/>
              <a:t>sensor</a:t>
            </a:r>
            <a:r>
              <a:rPr lang="it-IT" dirty="0"/>
              <a:t> 1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066800"/>
            <a:ext cx="3081788" cy="218370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352800"/>
            <a:ext cx="3977476" cy="10835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384" y="4648200"/>
            <a:ext cx="3841220" cy="152715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81000" y="914400"/>
            <a:ext cx="437491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MIT Lincoln </a:t>
            </a:r>
            <a:r>
              <a:rPr lang="it-IT" dirty="0" err="1"/>
              <a:t>Laboratory</a:t>
            </a:r>
            <a:endParaRPr lang="it-IT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25</a:t>
            </a:r>
            <a:r>
              <a:rPr lang="el-GR" dirty="0"/>
              <a:t>μ</a:t>
            </a:r>
            <a:r>
              <a:rPr lang="it-IT" dirty="0"/>
              <a:t>m </a:t>
            </a:r>
            <a:r>
              <a:rPr lang="it-IT" dirty="0" err="1"/>
              <a:t>pitch</a:t>
            </a:r>
            <a:endParaRPr lang="it-IT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180nm CMOS + </a:t>
            </a:r>
            <a:br>
              <a:rPr lang="it-IT" dirty="0"/>
            </a:br>
            <a:r>
              <a:rPr lang="it-IT" dirty="0"/>
              <a:t>custom (</a:t>
            </a:r>
            <a:r>
              <a:rPr lang="it-IT" dirty="0" err="1"/>
              <a:t>APDs</a:t>
            </a:r>
            <a:r>
              <a:rPr lang="it-IT" dirty="0"/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7-bit </a:t>
            </a:r>
            <a:r>
              <a:rPr lang="it-IT" dirty="0" err="1"/>
              <a:t>counter</a:t>
            </a:r>
            <a:r>
              <a:rPr lang="it-IT" dirty="0"/>
              <a:t>/pixel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/>
              <a:t>Backside</a:t>
            </a:r>
            <a:r>
              <a:rPr lang="it-IT" dirty="0"/>
              <a:t> </a:t>
            </a:r>
            <a:r>
              <a:rPr lang="it-IT" dirty="0" err="1"/>
              <a:t>illumination</a:t>
            </a:r>
            <a:endParaRPr lang="it-IT" dirty="0"/>
          </a:p>
          <a:p>
            <a:pPr>
              <a:spcAft>
                <a:spcPts val="1200"/>
              </a:spcAft>
            </a:pPr>
            <a:endParaRPr lang="it-IT" dirty="0"/>
          </a:p>
          <a:p>
            <a:pPr>
              <a:spcAft>
                <a:spcPts val="1200"/>
              </a:spcAft>
            </a:pPr>
            <a:r>
              <a:rPr lang="it-IT" b="1" dirty="0"/>
              <a:t>10 - 20% </a:t>
            </a:r>
            <a:r>
              <a:rPr lang="it-IT" b="1" dirty="0" err="1"/>
              <a:t>detection</a:t>
            </a:r>
            <a:r>
              <a:rPr lang="it-IT" b="1" dirty="0"/>
              <a:t> </a:t>
            </a:r>
            <a:r>
              <a:rPr lang="it-IT" b="1" dirty="0" err="1"/>
              <a:t>efficiency</a:t>
            </a:r>
            <a:r>
              <a:rPr lang="it-IT" b="1" dirty="0"/>
              <a:t/>
            </a:r>
            <a:br>
              <a:rPr lang="it-IT" b="1" dirty="0"/>
            </a:br>
            <a:r>
              <a:rPr lang="it-IT" dirty="0"/>
              <a:t>(</a:t>
            </a:r>
            <a:r>
              <a:rPr lang="it-IT" dirty="0" err="1"/>
              <a:t>limited</a:t>
            </a:r>
            <a:r>
              <a:rPr lang="it-IT" dirty="0"/>
              <a:t> by </a:t>
            </a:r>
            <a:r>
              <a:rPr lang="it-IT" dirty="0" err="1"/>
              <a:t>optical</a:t>
            </a:r>
            <a:r>
              <a:rPr lang="it-IT" dirty="0"/>
              <a:t> cross-talk)</a:t>
            </a:r>
          </a:p>
        </p:txBody>
      </p:sp>
      <p:sp>
        <p:nvSpPr>
          <p:cNvPr id="10" name="Freccia in giù 9"/>
          <p:cNvSpPr/>
          <p:nvPr/>
        </p:nvSpPr>
        <p:spPr>
          <a:xfrm>
            <a:off x="1981200" y="4055299"/>
            <a:ext cx="152400" cy="38100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2"/>
          <p:cNvSpPr txBox="1"/>
          <p:nvPr/>
        </p:nvSpPr>
        <p:spPr>
          <a:xfrm>
            <a:off x="281312" y="5791200"/>
            <a:ext cx="385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B. </a:t>
            </a:r>
            <a:r>
              <a:rPr lang="en-US" sz="1800" dirty="0" err="1"/>
              <a:t>Aull</a:t>
            </a:r>
            <a:r>
              <a:rPr lang="en-US" sz="1800" dirty="0"/>
              <a:t> et al., IEEE Sensors J., 2015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619187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3D-integrated SPAD image </a:t>
            </a:r>
            <a:r>
              <a:rPr lang="it-IT" dirty="0" err="1"/>
              <a:t>sensor</a:t>
            </a:r>
            <a:r>
              <a:rPr lang="it-IT" dirty="0"/>
              <a:t> 2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4" name="TextBox 2"/>
          <p:cNvSpPr txBox="1"/>
          <p:nvPr/>
        </p:nvSpPr>
        <p:spPr>
          <a:xfrm>
            <a:off x="281312" y="5791200"/>
            <a:ext cx="317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T. Al Abbas et al., IEDM 2016</a:t>
            </a:r>
            <a:endParaRPr lang="it-IT" sz="1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81000" y="1066800"/>
            <a:ext cx="3541354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7.83</a:t>
            </a:r>
            <a:r>
              <a:rPr lang="el-GR" dirty="0"/>
              <a:t>μ</a:t>
            </a:r>
            <a:r>
              <a:rPr lang="it-IT" dirty="0"/>
              <a:t>m </a:t>
            </a:r>
            <a:r>
              <a:rPr lang="it-IT" dirty="0" err="1"/>
              <a:t>pitch</a:t>
            </a:r>
            <a:endParaRPr lang="it-IT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65nm CMOS (top) + </a:t>
            </a:r>
            <a:br>
              <a:rPr lang="it-IT" dirty="0"/>
            </a:br>
            <a:r>
              <a:rPr lang="it-IT" dirty="0"/>
              <a:t>40nm CMOS (bottom)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2 6-bit </a:t>
            </a:r>
            <a:r>
              <a:rPr lang="it-IT" dirty="0" err="1"/>
              <a:t>counters</a:t>
            </a:r>
            <a:r>
              <a:rPr lang="it-IT" dirty="0"/>
              <a:t>/pixel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/>
              <a:t>Backside</a:t>
            </a:r>
            <a:r>
              <a:rPr lang="it-IT" dirty="0"/>
              <a:t> </a:t>
            </a:r>
            <a:r>
              <a:rPr lang="it-IT" dirty="0" err="1"/>
              <a:t>illumination</a:t>
            </a:r>
            <a:endParaRPr lang="it-IT" dirty="0"/>
          </a:p>
          <a:p>
            <a:pPr>
              <a:spcAft>
                <a:spcPts val="1200"/>
              </a:spcAft>
            </a:pPr>
            <a:endParaRPr lang="it-IT" dirty="0"/>
          </a:p>
          <a:p>
            <a:pPr>
              <a:spcAft>
                <a:spcPts val="1200"/>
              </a:spcAft>
            </a:pPr>
            <a:endParaRPr lang="it-IT" dirty="0"/>
          </a:p>
          <a:p>
            <a:pPr>
              <a:spcAft>
                <a:spcPts val="1200"/>
              </a:spcAft>
            </a:pPr>
            <a:r>
              <a:rPr lang="it-IT" b="1" dirty="0"/>
              <a:t>  45% </a:t>
            </a:r>
            <a:r>
              <a:rPr lang="it-IT" b="1" dirty="0" err="1"/>
              <a:t>Fill</a:t>
            </a:r>
            <a:r>
              <a:rPr lang="it-IT" b="1" dirty="0"/>
              <a:t> </a:t>
            </a:r>
            <a:r>
              <a:rPr lang="it-IT" b="1" dirty="0" err="1"/>
              <a:t>Factor</a:t>
            </a:r>
            <a:endParaRPr lang="it-IT" b="1" dirty="0"/>
          </a:p>
        </p:txBody>
      </p:sp>
      <p:sp>
        <p:nvSpPr>
          <p:cNvPr id="8" name="Freccia in giù 7"/>
          <p:cNvSpPr/>
          <p:nvPr/>
        </p:nvSpPr>
        <p:spPr>
          <a:xfrm>
            <a:off x="1829640" y="3429000"/>
            <a:ext cx="228600" cy="7620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519" y="873901"/>
            <a:ext cx="4540331" cy="26394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458742"/>
            <a:ext cx="2971800" cy="28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74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772400" cy="452596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Introduction</a:t>
            </a:r>
          </a:p>
          <a:p>
            <a:pPr>
              <a:spcBef>
                <a:spcPts val="2400"/>
              </a:spcBef>
            </a:pP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CMOS-integrated single-photon detectors: </a:t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 overview</a:t>
            </a:r>
          </a:p>
          <a:p>
            <a:pPr>
              <a:spcBef>
                <a:spcPts val="2400"/>
              </a:spcBef>
            </a:pPr>
            <a:r>
              <a:rPr lang="en-US" sz="2800" dirty="0" err="1"/>
              <a:t>APiX</a:t>
            </a:r>
            <a:r>
              <a:rPr lang="en-US" sz="2800" dirty="0"/>
              <a:t>: Geiger-mode avalanche pixel detectors for ionizing particles</a:t>
            </a:r>
          </a:p>
          <a:p>
            <a:pPr>
              <a:spcBef>
                <a:spcPts val="2400"/>
              </a:spcBef>
            </a:pP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Conclusion and future perspectives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E4FE-B49E-4171-833F-350F962CFFF3}" type="slidenum">
              <a:rPr lang="it-IT" smtClean="0"/>
              <a:pPr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55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APiX</a:t>
            </a:r>
            <a:r>
              <a:rPr lang="en-US" dirty="0"/>
              <a:t> particle detector concept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/>
          <a:stretch/>
        </p:blipFill>
        <p:spPr>
          <a:xfrm>
            <a:off x="152400" y="932984"/>
            <a:ext cx="6100674" cy="3029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940" y="4191000"/>
            <a:ext cx="68277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Two Geiger-mode avalanche detectors in </a:t>
            </a:r>
            <a:r>
              <a:rPr lang="en-US" sz="2000" b="1" dirty="0"/>
              <a:t>coincidence</a:t>
            </a:r>
            <a:r>
              <a:rPr lang="en-US" sz="2000" dirty="0"/>
              <a:t>:</a:t>
            </a:r>
            <a:endParaRPr lang="it-IT" sz="2000" dirty="0"/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en-US" sz="2000" dirty="0"/>
              <a:t>	DCR = DCR</a:t>
            </a:r>
            <a:r>
              <a:rPr lang="en-US" sz="2000" baseline="-25000" dirty="0"/>
              <a:t>1</a:t>
            </a:r>
            <a:r>
              <a:rPr lang="en-US" sz="2000" dirty="0"/>
              <a:t> x DCR</a:t>
            </a:r>
            <a:r>
              <a:rPr lang="en-US" sz="2000" baseline="-25000" dirty="0"/>
              <a:t>2</a:t>
            </a:r>
            <a:r>
              <a:rPr lang="en-US" sz="2000" dirty="0"/>
              <a:t> x 2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T 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In-pixel coincidence: integrated electronics is needed:</a:t>
            </a:r>
            <a:br>
              <a:rPr lang="en-US" sz="2000" dirty="0"/>
            </a:br>
            <a:r>
              <a:rPr lang="en-US" sz="2000" b="1" dirty="0"/>
              <a:t>CMOS avalanche detectors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5063" y="1244920"/>
            <a:ext cx="1483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Discriminators</a:t>
            </a:r>
            <a:endParaRPr lang="it-IT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151863" y="2759329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Coincidence </a:t>
            </a:r>
            <a:br>
              <a:rPr lang="en-US" sz="1600" dirty="0"/>
            </a:br>
            <a:r>
              <a:rPr lang="en-US" sz="1600" dirty="0"/>
              <a:t>detector</a:t>
            </a:r>
            <a:endParaRPr lang="it-IT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246863" y="780879"/>
            <a:ext cx="1181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Quenching</a:t>
            </a:r>
            <a:endParaRPr lang="it-IT" sz="1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768895" y="1890738"/>
            <a:ext cx="46805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236947" y="1522314"/>
            <a:ext cx="0" cy="3684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36947" y="1522314"/>
            <a:ext cx="17226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401618" y="1531840"/>
            <a:ext cx="0" cy="3684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09209" y="1900577"/>
            <a:ext cx="82961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68895" y="2638914"/>
            <a:ext cx="461201" cy="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693216" y="2270490"/>
            <a:ext cx="0" cy="3684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685688" y="2279267"/>
            <a:ext cx="185080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870768" y="2273820"/>
            <a:ext cx="0" cy="3684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78660" y="2625866"/>
            <a:ext cx="108754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410842" y="3369190"/>
            <a:ext cx="158075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43280" y="3369190"/>
            <a:ext cx="46805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238580" y="3000766"/>
            <a:ext cx="0" cy="3684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238580" y="3000766"/>
            <a:ext cx="17226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410842" y="3019382"/>
            <a:ext cx="0" cy="3684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238819" y="1533759"/>
            <a:ext cx="0" cy="3684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231291" y="1542536"/>
            <a:ext cx="185080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416371" y="1535000"/>
            <a:ext cx="0" cy="3684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237624" y="2270512"/>
            <a:ext cx="0" cy="3684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230096" y="2279289"/>
            <a:ext cx="185080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415176" y="2273842"/>
            <a:ext cx="0" cy="3684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7409567" y="2632538"/>
            <a:ext cx="283649" cy="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426031" y="1900264"/>
            <a:ext cx="489369" cy="19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7" idx="1"/>
          </p:cNvCxnSpPr>
          <p:nvPr/>
        </p:nvCxnSpPr>
        <p:spPr>
          <a:xfrm flipH="1">
            <a:off x="7324713" y="1073267"/>
            <a:ext cx="327585" cy="400035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652298" y="780879"/>
            <a:ext cx="1016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Particle </a:t>
            </a:r>
          </a:p>
          <a:p>
            <a:r>
              <a:rPr lang="en-US" sz="1600" dirty="0"/>
              <a:t>detection</a:t>
            </a:r>
            <a:endParaRPr lang="it-IT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7776612" y="3512641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Dark counts</a:t>
            </a:r>
            <a:endParaRPr lang="it-IT" sz="1600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7778228" y="2642266"/>
            <a:ext cx="422993" cy="870375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8" idx="0"/>
          </p:cNvCxnSpPr>
          <p:nvPr/>
        </p:nvCxnSpPr>
        <p:spPr>
          <a:xfrm flipH="1" flipV="1">
            <a:off x="8323834" y="1922402"/>
            <a:ext cx="92537" cy="1590239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7419878" y="1244920"/>
            <a:ext cx="260103" cy="1012522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41" name="TextBox 40"/>
          <p:cNvSpPr txBox="1"/>
          <p:nvPr/>
        </p:nvSpPr>
        <p:spPr>
          <a:xfrm>
            <a:off x="152400" y="6159500"/>
            <a:ext cx="7571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V. Saveliev, US Patent. 8,269,181, 2012                 N. D’Ascenzo et al., JINST 2014	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576417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SPADs in 150nm CMOS process</a:t>
            </a:r>
            <a:endParaRPr lang="it-IT" dirty="0"/>
          </a:p>
        </p:txBody>
      </p:sp>
      <p:pic>
        <p:nvPicPr>
          <p:cNvPr id="3" name="Picture 2" descr="cross-sec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006340" y="1884793"/>
            <a:ext cx="3451860" cy="251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4419600"/>
            <a:ext cx="3376245" cy="11695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defRPr/>
            </a:pPr>
            <a:r>
              <a:rPr lang="en-US" sz="2000" b="1" dirty="0">
                <a:latin typeface="Arial" charset="0"/>
                <a:cs typeface="+mn-cs"/>
              </a:rPr>
              <a:t>Type2:</a:t>
            </a:r>
          </a:p>
          <a:p>
            <a:pPr marL="342900" indent="-34290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dirty="0"/>
              <a:t>Deep graded junction</a:t>
            </a:r>
          </a:p>
          <a:p>
            <a:pPr marL="342900" indent="-34290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dirty="0"/>
              <a:t>Active thickness ~ 1.5</a:t>
            </a:r>
            <a:r>
              <a:rPr lang="el-GR" sz="2000" dirty="0"/>
              <a:t>μ</a:t>
            </a:r>
            <a:r>
              <a:rPr lang="en-US" sz="2000" dirty="0"/>
              <a:t>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4453890"/>
            <a:ext cx="3163045" cy="11695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defRPr/>
            </a:pPr>
            <a:r>
              <a:rPr lang="en-US" sz="2000" b="1" dirty="0">
                <a:latin typeface="Arial" charset="0"/>
                <a:cs typeface="+mn-cs"/>
              </a:rPr>
              <a:t>Type 1:</a:t>
            </a:r>
          </a:p>
          <a:p>
            <a:pPr marL="342900" indent="-34290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Arial" charset="0"/>
                <a:cs typeface="+mn-cs"/>
              </a:rPr>
              <a:t>Shallow step junction</a:t>
            </a:r>
          </a:p>
          <a:p>
            <a:pPr marL="342900" indent="-34290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Arial" charset="0"/>
                <a:cs typeface="+mn-cs"/>
              </a:rPr>
              <a:t>Active thickness ~ 1</a:t>
            </a:r>
            <a:r>
              <a:rPr lang="el-GR" sz="2000" dirty="0">
                <a:latin typeface="Arial" charset="0"/>
                <a:cs typeface="+mn-cs"/>
              </a:rPr>
              <a:t>μ</a:t>
            </a:r>
            <a:r>
              <a:rPr lang="en-US" sz="2000" dirty="0">
                <a:latin typeface="Arial" charset="0"/>
                <a:cs typeface="+mn-cs"/>
              </a:rPr>
              <a:t>m</a:t>
            </a:r>
          </a:p>
        </p:txBody>
      </p:sp>
      <p:pic>
        <p:nvPicPr>
          <p:cNvPr id="6" name="Picture 5" descr="cross-sec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9"/>
          <a:stretch/>
        </p:blipFill>
        <p:spPr bwMode="auto">
          <a:xfrm>
            <a:off x="381000" y="2060600"/>
            <a:ext cx="3505200" cy="23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6061709"/>
            <a:ext cx="396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1400" dirty="0"/>
              <a:t>L. Pancheri, D. Stoppa, ESSDERC 2011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6820" y="838200"/>
            <a:ext cx="709540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000" b="1" dirty="0"/>
              <a:t>Standard CMOS </a:t>
            </a:r>
            <a:r>
              <a:rPr lang="en-US" sz="2000" dirty="0"/>
              <a:t>process – no modifications</a:t>
            </a:r>
          </a:p>
          <a:p>
            <a:pPr marL="342900" indent="-342900"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Avalanche diodes in deep </a:t>
            </a:r>
            <a:r>
              <a:rPr lang="en-US" sz="2000" dirty="0" err="1"/>
              <a:t>nwell</a:t>
            </a:r>
            <a:r>
              <a:rPr lang="en-US" sz="2000" dirty="0"/>
              <a:t>: </a:t>
            </a:r>
            <a:r>
              <a:rPr lang="en-US" sz="2000" b="1" dirty="0"/>
              <a:t>isolated from substrate</a:t>
            </a:r>
            <a:endParaRPr lang="it-IT" sz="20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108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Photo-Detection Efficiency</a:t>
            </a:r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630106" y="6021288"/>
            <a:ext cx="59245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1400" dirty="0"/>
              <a:t>L. Pancheri et al., J. Selected Topics in Quantum Electron, 2015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34" y="1471454"/>
            <a:ext cx="43434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4" y="1471454"/>
            <a:ext cx="43434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791200" y="1125379"/>
            <a:ext cx="22479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it-IT" sz="2000" b="1" dirty="0">
                <a:solidFill>
                  <a:srgbClr val="0070C0"/>
                </a:solidFill>
              </a:rPr>
              <a:t>Type 2</a:t>
            </a:r>
            <a:r>
              <a:rPr lang="en-US" altLang="it-IT" sz="2000" dirty="0">
                <a:solidFill>
                  <a:srgbClr val="0070C0"/>
                </a:solidFill>
              </a:rPr>
              <a:t>: </a:t>
            </a:r>
            <a:r>
              <a:rPr lang="en-US" altLang="it-IT" sz="2000" dirty="0" err="1">
                <a:solidFill>
                  <a:srgbClr val="0070C0"/>
                </a:solidFill>
              </a:rPr>
              <a:t>pwell</a:t>
            </a:r>
            <a:r>
              <a:rPr lang="en-US" altLang="it-IT" sz="2000" dirty="0">
                <a:solidFill>
                  <a:srgbClr val="0070C0"/>
                </a:solidFill>
              </a:rPr>
              <a:t>/</a:t>
            </a:r>
            <a:r>
              <a:rPr lang="en-US" altLang="it-IT" sz="2000" dirty="0" err="1">
                <a:solidFill>
                  <a:srgbClr val="0070C0"/>
                </a:solidFill>
              </a:rPr>
              <a:t>niso</a:t>
            </a:r>
            <a:endParaRPr lang="it-IT" altLang="it-IT" sz="2000" dirty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24000" y="1112679"/>
            <a:ext cx="20683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it-IT" sz="2000" b="1" dirty="0">
                <a:solidFill>
                  <a:srgbClr val="C00000"/>
                </a:solidFill>
              </a:rPr>
              <a:t>Type 1</a:t>
            </a:r>
            <a:r>
              <a:rPr lang="en-US" altLang="it-IT" sz="2000" dirty="0">
                <a:solidFill>
                  <a:srgbClr val="C00000"/>
                </a:solidFill>
              </a:rPr>
              <a:t>: p+/</a:t>
            </a:r>
            <a:r>
              <a:rPr lang="en-US" altLang="it-IT" sz="2000" dirty="0" err="1">
                <a:solidFill>
                  <a:srgbClr val="C00000"/>
                </a:solidFill>
              </a:rPr>
              <a:t>nwell</a:t>
            </a:r>
            <a:endParaRPr lang="it-IT" altLang="it-IT" sz="20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4778514"/>
            <a:ext cx="3386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Shallower junction:</a:t>
            </a:r>
          </a:p>
          <a:p>
            <a:r>
              <a:rPr lang="en-US" sz="2000" dirty="0"/>
              <a:t>better NUV – Blue efficiency</a:t>
            </a:r>
            <a:endParaRPr lang="it-IT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207706" y="4778514"/>
            <a:ext cx="2821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Wider depletion region:</a:t>
            </a:r>
          </a:p>
          <a:p>
            <a:r>
              <a:rPr lang="en-US" sz="2000" dirty="0"/>
              <a:t>Better red-IR efficiency</a:t>
            </a:r>
            <a:endParaRPr lang="it-IT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664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Single-photon timing resolution</a:t>
            </a:r>
            <a:endParaRPr lang="it-IT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0" b="1181"/>
          <a:stretch/>
        </p:blipFill>
        <p:spPr bwMode="auto">
          <a:xfrm>
            <a:off x="4292310" y="2138365"/>
            <a:ext cx="3522663" cy="426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1022318"/>
            <a:ext cx="853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Arial" charset="0"/>
                <a:cs typeface="+mn-cs"/>
              </a:rPr>
              <a:t>Measured on 10-</a:t>
            </a:r>
            <a:r>
              <a:rPr lang="el-GR" sz="2000" dirty="0"/>
              <a:t>μ</a:t>
            </a:r>
            <a:r>
              <a:rPr lang="en-US" sz="2000" dirty="0">
                <a:latin typeface="Arial" charset="0"/>
                <a:cs typeface="+mn-cs"/>
              </a:rPr>
              <a:t>m devices, with 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blue laser </a:t>
            </a:r>
            <a:r>
              <a:rPr lang="en-US" sz="2000" dirty="0"/>
              <a:t>(470nm)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, 70ps FWHM</a:t>
            </a:r>
            <a:endParaRPr lang="it-IT" sz="2000" dirty="0">
              <a:latin typeface="Arial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1776355"/>
            <a:ext cx="701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C00000"/>
                </a:solidFill>
              </a:rPr>
              <a:t>    Type 1: </a:t>
            </a:r>
            <a:r>
              <a:rPr lang="en-US" sz="2000" b="1" dirty="0">
                <a:solidFill>
                  <a:srgbClr val="C00000"/>
                </a:solidFill>
              </a:rPr>
              <a:t>60ps FWHM</a:t>
            </a:r>
            <a:r>
              <a:rPr lang="en-US" sz="2000" dirty="0"/>
              <a:t>		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Type 2: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170ps FWHM</a:t>
            </a:r>
            <a:r>
              <a:rPr lang="en-US" sz="2000" dirty="0"/>
              <a:t>	</a:t>
            </a:r>
            <a:endParaRPr lang="it-IT" sz="2000" dirty="0">
              <a:solidFill>
                <a:srgbClr val="C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40090" y="2201865"/>
            <a:ext cx="3403310" cy="4114801"/>
            <a:chOff x="742950" y="1624361"/>
            <a:chExt cx="3403310" cy="4114801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 b="3139"/>
            <a:stretch/>
          </p:blipFill>
          <p:spPr bwMode="auto">
            <a:xfrm>
              <a:off x="1625310" y="1624362"/>
              <a:ext cx="2520950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 r="69901" b="3139"/>
            <a:stretch/>
          </p:blipFill>
          <p:spPr bwMode="auto">
            <a:xfrm>
              <a:off x="742950" y="1624361"/>
              <a:ext cx="1060292" cy="411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0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Proof-of-concept demonstrator</a:t>
            </a:r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3"/>
          <a:stretch/>
        </p:blipFill>
        <p:spPr bwMode="auto">
          <a:xfrm>
            <a:off x="1295400" y="915525"/>
            <a:ext cx="6344569" cy="344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495800"/>
            <a:ext cx="593136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2-layer pixel cross section: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Electronic readout on both layers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Metal shielding </a:t>
            </a:r>
            <a:r>
              <a:rPr lang="en-US" sz="2000" dirty="0"/>
              <a:t>from optical cross-talk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Vertical interconnection by </a:t>
            </a:r>
            <a:r>
              <a:rPr lang="en-US" sz="2000" b="1" dirty="0"/>
              <a:t>bump bonding</a:t>
            </a:r>
            <a:endParaRPr lang="it-IT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71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40" y="1143000"/>
            <a:ext cx="8573360" cy="467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9836" y="4828401"/>
            <a:ext cx="618887" cy="276999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TIFPA</a:t>
            </a:r>
            <a:endParaRPr lang="it-IT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5334000"/>
            <a:ext cx="500458" cy="276999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FBK</a:t>
            </a:r>
            <a:endParaRPr lang="it-IT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5105400"/>
            <a:ext cx="638316" cy="276999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/>
              <a:t>UniTN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45840" y="2583178"/>
            <a:ext cx="1279517" cy="276999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Proton therapy</a:t>
            </a:r>
          </a:p>
        </p:txBody>
      </p:sp>
      <p:sp>
        <p:nvSpPr>
          <p:cNvPr id="3" name="Down Arrow 2"/>
          <p:cNvSpPr/>
          <p:nvPr/>
        </p:nvSpPr>
        <p:spPr>
          <a:xfrm>
            <a:off x="4575499" y="2895600"/>
            <a:ext cx="137398" cy="416423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001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architecture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9" y="957147"/>
            <a:ext cx="8890391" cy="2979425"/>
          </a:xfrm>
        </p:spPr>
      </p:pic>
      <p:sp>
        <p:nvSpPr>
          <p:cNvPr id="5" name="TextBox 4"/>
          <p:cNvSpPr txBox="1"/>
          <p:nvPr/>
        </p:nvSpPr>
        <p:spPr>
          <a:xfrm>
            <a:off x="609600" y="4495800"/>
            <a:ext cx="75305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/>
              <a:t>High voltage </a:t>
            </a:r>
            <a:r>
              <a:rPr lang="en-US" dirty="0" err="1"/>
              <a:t>V</a:t>
            </a:r>
            <a:r>
              <a:rPr lang="en-US" baseline="-25000" dirty="0" err="1"/>
              <a:t>bSPAD</a:t>
            </a:r>
            <a:r>
              <a:rPr lang="en-US" dirty="0"/>
              <a:t> applied at </a:t>
            </a:r>
            <a:r>
              <a:rPr lang="en-US" dirty="0" err="1"/>
              <a:t>nwell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Maximum voltage at node A: </a:t>
            </a:r>
            <a:r>
              <a:rPr lang="en-US" dirty="0" err="1"/>
              <a:t>V</a:t>
            </a:r>
            <a:r>
              <a:rPr lang="en-US" baseline="-25000" dirty="0" err="1"/>
              <a:t>ov</a:t>
            </a:r>
            <a:r>
              <a:rPr lang="en-US" dirty="0"/>
              <a:t> = </a:t>
            </a:r>
            <a:r>
              <a:rPr lang="en-US" dirty="0" err="1"/>
              <a:t>V</a:t>
            </a:r>
            <a:r>
              <a:rPr lang="en-US" baseline="-25000" dirty="0" err="1"/>
              <a:t>bSPAD</a:t>
            </a:r>
            <a:r>
              <a:rPr lang="en-US" dirty="0"/>
              <a:t> – V</a:t>
            </a:r>
            <a:r>
              <a:rPr lang="en-US" baseline="-25000" dirty="0"/>
              <a:t>BD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/>
              <a:t>Small capacitance </a:t>
            </a:r>
            <a:r>
              <a:rPr lang="en-US" dirty="0"/>
              <a:t>at node 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Passive quenching with constant current recharge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E4FE-B49E-4171-833F-350F962CFFF3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175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Pixel architecture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80" y="1287612"/>
            <a:ext cx="7767786" cy="31549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1" y="5112603"/>
            <a:ext cx="83058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Front-end transistors: 3.3V </a:t>
            </a:r>
            <a:r>
              <a:rPr lang="en-US" dirty="0">
                <a:sym typeface="Wingdings" panose="05000000000000000000" pitchFamily="2" charset="2"/>
              </a:rPr>
              <a:t> Maximum overvoltage 3.3V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ym typeface="Wingdings" panose="05000000000000000000" pitchFamily="2" charset="2"/>
              </a:rPr>
              <a:t>Digital circuitry: 1.8V </a:t>
            </a:r>
            <a:r>
              <a:rPr lang="en-US" dirty="0">
                <a:sym typeface="Wingdings" panose="05000000000000000000" pitchFamily="2" charset="2"/>
              </a:rPr>
              <a:t>compact – fast – low-power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852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Pixel architecture: enable register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34" y="1273098"/>
            <a:ext cx="8688216" cy="29847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5342" y="4876800"/>
            <a:ext cx="8305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Pixels can be </a:t>
            </a:r>
            <a:r>
              <a:rPr lang="en-US" b="1" dirty="0"/>
              <a:t>individually disabled</a:t>
            </a:r>
            <a:r>
              <a:rPr lang="en-US" dirty="0"/>
              <a:t>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M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disables recharge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Output and gate blocks output pulses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132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Pixel architecture: coincidence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8" y="1005114"/>
            <a:ext cx="7017610" cy="43520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5532120"/>
            <a:ext cx="4865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Coincidence with top-layer pixel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33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056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Pixel architecture: coincidence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8" y="1005114"/>
            <a:ext cx="7017610" cy="43520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2800" y="3477807"/>
            <a:ext cx="3886200" cy="1981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584" y="3730125"/>
            <a:ext cx="3383776" cy="162272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67400" y="4468407"/>
            <a:ext cx="609600" cy="6369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527914" y="5078730"/>
            <a:ext cx="502128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67200" y="5715000"/>
            <a:ext cx="2795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Accidental coincidence</a:t>
            </a:r>
            <a:endParaRPr lang="it-IT" sz="2000" dirty="0"/>
          </a:p>
        </p:txBody>
      </p:sp>
      <p:sp>
        <p:nvSpPr>
          <p:cNvPr id="11" name="Oval 10"/>
          <p:cNvSpPr/>
          <p:nvPr/>
        </p:nvSpPr>
        <p:spPr>
          <a:xfrm>
            <a:off x="4267200" y="4468407"/>
            <a:ext cx="1174272" cy="63699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200400" y="4953000"/>
            <a:ext cx="1066800" cy="39984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78844" y="5459007"/>
            <a:ext cx="2140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Real coincidence</a:t>
            </a:r>
            <a:endParaRPr lang="it-IT" sz="2000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3578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Pixel architecture: </a:t>
            </a:r>
            <a:r>
              <a:rPr lang="en-US" dirty="0" err="1"/>
              <a:t>monostable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5" y="1005114"/>
            <a:ext cx="7017610" cy="43520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5532120"/>
            <a:ext cx="8077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ym typeface="Wingdings" panose="05000000000000000000" pitchFamily="2" charset="2"/>
              </a:rPr>
              <a:t>Pulse shortening: reduces the rate of accidental coincidence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ym typeface="Wingdings" panose="05000000000000000000" pitchFamily="2" charset="2"/>
              </a:rPr>
              <a:t>Programmable pulse width: </a:t>
            </a:r>
            <a:r>
              <a:rPr lang="en-US" sz="2000" b="1" dirty="0">
                <a:sym typeface="Wingdings" panose="05000000000000000000" pitchFamily="2" charset="2"/>
              </a:rPr>
              <a:t>750ps, 1.5ns, 10ns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35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2287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Pixel architecture: storage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03300"/>
            <a:ext cx="8124253" cy="3921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399" y="4911737"/>
            <a:ext cx="61831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b="1" dirty="0"/>
              <a:t>Global shutter </a:t>
            </a:r>
            <a:r>
              <a:rPr lang="en-US" sz="2000" dirty="0"/>
              <a:t>operation:</a:t>
            </a:r>
          </a:p>
          <a:p>
            <a:pPr marL="800100" lvl="1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Fast transfer from memory to output register </a:t>
            </a:r>
          </a:p>
          <a:p>
            <a:pPr marL="800100" lvl="1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Simultaneous accumulation and data output</a:t>
            </a:r>
            <a:endParaRPr lang="it-IT" sz="2000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36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1643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2-level pixel schematic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447800"/>
            <a:ext cx="267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 pixel</a:t>
            </a:r>
            <a:r>
              <a:rPr lang="en-US" dirty="0"/>
              <a:t>: subset </a:t>
            </a:r>
            <a:br>
              <a:rPr lang="en-US" dirty="0"/>
            </a:br>
            <a:r>
              <a:rPr lang="en-US" dirty="0"/>
              <a:t>of bottom pixel</a:t>
            </a:r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14400"/>
            <a:ext cx="4804323" cy="5059702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37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4908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Sensor architecture: row-wise OR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90600"/>
            <a:ext cx="6528133" cy="3123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400" y="4800600"/>
            <a:ext cx="337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Test output</a:t>
            </a:r>
            <a:r>
              <a:rPr lang="en-US" sz="2000" dirty="0"/>
              <a:t> </a:t>
            </a:r>
            <a:r>
              <a:rPr lang="en-US" sz="2000" dirty="0" err="1"/>
              <a:t>outOR</a:t>
            </a:r>
            <a:r>
              <a:rPr lang="en-US" sz="2000" dirty="0"/>
              <a:t>: </a:t>
            </a:r>
          </a:p>
          <a:p>
            <a:r>
              <a:rPr lang="en-US" sz="2000" dirty="0"/>
              <a:t>combination of all the active </a:t>
            </a:r>
          </a:p>
          <a:p>
            <a:r>
              <a:rPr lang="en-US" sz="2000" dirty="0"/>
              <a:t>(enabled) pixels in the row</a:t>
            </a:r>
            <a:endParaRPr lang="it-IT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675303"/>
            <a:ext cx="3266726" cy="1266255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38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0151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Row-wise coincidence circuit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6616102" cy="5138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4191000"/>
            <a:ext cx="2743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Test coincidence in the sensor plane</a:t>
            </a: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m and n can be arbitrarily selected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39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456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772400" cy="452596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2800" dirty="0"/>
              <a:t>Introduction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CMOS-integrated single-photon detectors: </a:t>
            </a:r>
            <a:br>
              <a:rPr lang="en-US" sz="2800" dirty="0"/>
            </a:br>
            <a:r>
              <a:rPr lang="en-US" sz="2800" dirty="0"/>
              <a:t>an overview</a:t>
            </a:r>
          </a:p>
          <a:p>
            <a:pPr>
              <a:spcBef>
                <a:spcPts val="2400"/>
              </a:spcBef>
            </a:pPr>
            <a:r>
              <a:rPr lang="en-US" sz="2800" dirty="0" err="1"/>
              <a:t>APiX</a:t>
            </a:r>
            <a:r>
              <a:rPr lang="en-US" sz="2800" dirty="0"/>
              <a:t>: Geiger-mode avalanche pixel detectors for ionizing particles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Conclusion and future perspectives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E4FE-B49E-4171-833F-350F962CFFF3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49027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Sensor floorplan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817" y="1147956"/>
            <a:ext cx="4916704" cy="3271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0" y="2462158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Wire bonding pads on chip 2: pre-integration test.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62600" y="1274956"/>
            <a:ext cx="2837225" cy="1041400"/>
            <a:chOff x="4724401" y="2692400"/>
            <a:chExt cx="2837225" cy="1041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7618" r="58794" b="30397"/>
            <a:stretch/>
          </p:blipFill>
          <p:spPr>
            <a:xfrm>
              <a:off x="4724401" y="2692400"/>
              <a:ext cx="2832100" cy="10414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448859" y="2819400"/>
              <a:ext cx="112767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4607390"/>
            <a:ext cx="5458910" cy="139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72200" y="5006231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Final assembly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73757" y="1066798"/>
            <a:ext cx="9957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Bottom chip</a:t>
            </a:r>
            <a:endParaRPr lang="it-IT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892287" y="1066800"/>
            <a:ext cx="75591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Top chip</a:t>
            </a:r>
            <a:endParaRPr lang="it-IT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600200" y="5344815"/>
            <a:ext cx="743793" cy="169277"/>
          </a:xfrm>
          <a:prstGeom prst="rect">
            <a:avLst/>
          </a:prstGeom>
          <a:solidFill>
            <a:srgbClr val="FFFFCC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/>
              <a:t>Bottom chip</a:t>
            </a:r>
            <a:endParaRPr lang="it-IT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1758950" y="5073650"/>
            <a:ext cx="541815" cy="169277"/>
          </a:xfrm>
          <a:prstGeom prst="rect">
            <a:avLst/>
          </a:prstGeom>
          <a:solidFill>
            <a:srgbClr val="FFFFCC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/>
              <a:t>Top chip</a:t>
            </a:r>
            <a:endParaRPr lang="it-IT" sz="1100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40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9940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Pixel array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5492157"/>
            <a:ext cx="3967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Pixels with different detector area</a:t>
            </a:r>
          </a:p>
          <a:p>
            <a:r>
              <a:rPr lang="en-US" sz="2000" dirty="0"/>
              <a:t>(unshielded)</a:t>
            </a:r>
            <a:endParaRPr lang="it-IT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851389" y="5492157"/>
            <a:ext cx="2594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Pixels with shielded detectors</a:t>
            </a:r>
            <a:endParaRPr lang="it-IT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62001" y="2438400"/>
            <a:ext cx="4127501" cy="3009018"/>
            <a:chOff x="368299" y="1981200"/>
            <a:chExt cx="5289629" cy="385622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1084999" y="1264500"/>
              <a:ext cx="3856229" cy="5289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749001" y="3969800"/>
              <a:ext cx="457200" cy="466970"/>
            </a:xfrm>
            <a:prstGeom prst="rect">
              <a:avLst/>
            </a:prstGeom>
            <a:solidFill>
              <a:srgbClr val="A72FA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457575" y="3960851"/>
              <a:ext cx="457200" cy="466970"/>
            </a:xfrm>
            <a:prstGeom prst="rect">
              <a:avLst/>
            </a:prstGeom>
            <a:solidFill>
              <a:srgbClr val="A72FA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60188" y="3959699"/>
              <a:ext cx="457200" cy="466970"/>
            </a:xfrm>
            <a:prstGeom prst="rect">
              <a:avLst/>
            </a:prstGeom>
            <a:solidFill>
              <a:srgbClr val="A72FA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8762" y="3950750"/>
              <a:ext cx="457200" cy="466970"/>
            </a:xfrm>
            <a:prstGeom prst="rect">
              <a:avLst/>
            </a:prstGeom>
            <a:solidFill>
              <a:srgbClr val="A72FA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52975" y="2028825"/>
              <a:ext cx="457200" cy="466970"/>
            </a:xfrm>
            <a:prstGeom prst="rect">
              <a:avLst/>
            </a:prstGeom>
            <a:solidFill>
              <a:srgbClr val="A72FA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61549" y="2019876"/>
              <a:ext cx="457200" cy="466970"/>
            </a:xfrm>
            <a:prstGeom prst="rect">
              <a:avLst/>
            </a:prstGeom>
            <a:solidFill>
              <a:srgbClr val="A72FA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64162" y="2018724"/>
              <a:ext cx="457200" cy="466970"/>
            </a:xfrm>
            <a:prstGeom prst="rect">
              <a:avLst/>
            </a:prstGeom>
            <a:solidFill>
              <a:srgbClr val="A72FA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72736" y="2009775"/>
              <a:ext cx="457200" cy="466970"/>
            </a:xfrm>
            <a:prstGeom prst="rect">
              <a:avLst/>
            </a:prstGeom>
            <a:solidFill>
              <a:srgbClr val="A72FA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40176" y="914400"/>
            <a:ext cx="4475905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16 x 48 pixel array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Pixel size: 50</a:t>
            </a:r>
            <a:r>
              <a:rPr lang="el-GR" sz="2000" dirty="0"/>
              <a:t>μ</a:t>
            </a:r>
            <a:r>
              <a:rPr lang="en-US" sz="2000" dirty="0"/>
              <a:t>m x 75</a:t>
            </a:r>
            <a:r>
              <a:rPr lang="el-GR" sz="2000" dirty="0"/>
              <a:t>μ</a:t>
            </a:r>
            <a:r>
              <a:rPr lang="en-US" sz="2000" dirty="0"/>
              <a:t>m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000" dirty="0" err="1"/>
              <a:t>Splittings</a:t>
            </a:r>
            <a:r>
              <a:rPr lang="en-US" sz="2000" dirty="0"/>
              <a:t> in detector type and area</a:t>
            </a:r>
          </a:p>
          <a:p>
            <a:endParaRPr lang="it-IT" sz="20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5965689" y="2450162"/>
            <a:ext cx="1999807" cy="3006161"/>
            <a:chOff x="9372600" y="1946558"/>
            <a:chExt cx="2594116" cy="3899542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19" t="27185" r="20239" b="12621"/>
            <a:stretch/>
          </p:blipFill>
          <p:spPr bwMode="auto">
            <a:xfrm rot="5400000">
              <a:off x="8719887" y="2599271"/>
              <a:ext cx="3899542" cy="2594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11060102" y="3959092"/>
              <a:ext cx="457200" cy="466970"/>
            </a:xfrm>
            <a:prstGeom prst="rect">
              <a:avLst/>
            </a:prstGeom>
            <a:solidFill>
              <a:srgbClr val="A72FA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768676" y="3950143"/>
              <a:ext cx="457200" cy="466970"/>
            </a:xfrm>
            <a:prstGeom prst="rect">
              <a:avLst/>
            </a:prstGeom>
            <a:solidFill>
              <a:srgbClr val="A72FA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1064076" y="2018117"/>
              <a:ext cx="457200" cy="466970"/>
            </a:xfrm>
            <a:prstGeom prst="rect">
              <a:avLst/>
            </a:prstGeom>
            <a:solidFill>
              <a:srgbClr val="A72FA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772650" y="2009168"/>
              <a:ext cx="457200" cy="466970"/>
            </a:xfrm>
            <a:prstGeom prst="rect">
              <a:avLst/>
            </a:prstGeom>
            <a:solidFill>
              <a:srgbClr val="A72FA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H="1">
            <a:off x="7431210" y="1691536"/>
            <a:ext cx="3111" cy="9870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02133" y="1326962"/>
            <a:ext cx="2043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Bump bonding pad</a:t>
            </a:r>
            <a:endParaRPr lang="it-IT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3689219" y="4559300"/>
            <a:ext cx="11113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00"/>
                </a:solidFill>
              </a:rPr>
              <a:t>43</a:t>
            </a:r>
            <a:r>
              <a:rPr lang="el-GR" sz="1400" b="1" dirty="0">
                <a:solidFill>
                  <a:srgbClr val="FFFF00"/>
                </a:solidFill>
              </a:rPr>
              <a:t>μ</a:t>
            </a:r>
            <a:r>
              <a:rPr lang="en-US" sz="1400" b="1" dirty="0">
                <a:solidFill>
                  <a:srgbClr val="FFFF00"/>
                </a:solidFill>
              </a:rPr>
              <a:t>m</a:t>
            </a:r>
            <a:br>
              <a:rPr lang="en-US" sz="1400" b="1" dirty="0">
                <a:solidFill>
                  <a:srgbClr val="FFFF00"/>
                </a:solidFill>
              </a:rPr>
            </a:br>
            <a:r>
              <a:rPr lang="en-US" sz="1400" b="1" dirty="0">
                <a:solidFill>
                  <a:srgbClr val="FFFF00"/>
                </a:solidFill>
              </a:rPr>
              <a:t>    x </a:t>
            </a:r>
            <a:br>
              <a:rPr lang="en-US" sz="1400" b="1" dirty="0">
                <a:solidFill>
                  <a:srgbClr val="FFFF00"/>
                </a:solidFill>
              </a:rPr>
            </a:br>
            <a:r>
              <a:rPr lang="en-US" sz="1400" b="1" dirty="0">
                <a:solidFill>
                  <a:srgbClr val="FFFF00"/>
                </a:solidFill>
              </a:rPr>
              <a:t>45</a:t>
            </a:r>
            <a:r>
              <a:rPr lang="el-GR" sz="1400" b="1" dirty="0">
                <a:solidFill>
                  <a:srgbClr val="FFFF00"/>
                </a:solidFill>
              </a:rPr>
              <a:t>μ</a:t>
            </a:r>
            <a:r>
              <a:rPr lang="en-US" sz="1400" b="1" dirty="0">
                <a:solidFill>
                  <a:srgbClr val="FFFF00"/>
                </a:solidFill>
              </a:rPr>
              <a:t>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73218" y="4559300"/>
            <a:ext cx="11113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00"/>
                </a:solidFill>
              </a:rPr>
              <a:t>40</a:t>
            </a:r>
            <a:r>
              <a:rPr lang="el-GR" sz="1400" b="1" dirty="0">
                <a:solidFill>
                  <a:srgbClr val="FFFF00"/>
                </a:solidFill>
              </a:rPr>
              <a:t>μ</a:t>
            </a:r>
            <a:r>
              <a:rPr lang="en-US" sz="1400" b="1" dirty="0">
                <a:solidFill>
                  <a:srgbClr val="FFFF00"/>
                </a:solidFill>
              </a:rPr>
              <a:t>m</a:t>
            </a:r>
            <a:br>
              <a:rPr lang="en-US" sz="1400" b="1" dirty="0">
                <a:solidFill>
                  <a:srgbClr val="FFFF00"/>
                </a:solidFill>
              </a:rPr>
            </a:br>
            <a:r>
              <a:rPr lang="en-US" sz="1400" b="1" dirty="0">
                <a:solidFill>
                  <a:srgbClr val="FFFF00"/>
                </a:solidFill>
              </a:rPr>
              <a:t>    x </a:t>
            </a:r>
            <a:br>
              <a:rPr lang="en-US" sz="1400" b="1" dirty="0">
                <a:solidFill>
                  <a:srgbClr val="FFFF00"/>
                </a:solidFill>
              </a:rPr>
            </a:br>
            <a:r>
              <a:rPr lang="en-US" sz="1400" b="1" dirty="0">
                <a:solidFill>
                  <a:srgbClr val="FFFF00"/>
                </a:solidFill>
              </a:rPr>
              <a:t>40</a:t>
            </a:r>
            <a:r>
              <a:rPr lang="el-GR" sz="1400" b="1" dirty="0">
                <a:solidFill>
                  <a:srgbClr val="FFFF00"/>
                </a:solidFill>
              </a:rPr>
              <a:t>μ</a:t>
            </a:r>
            <a:r>
              <a:rPr lang="en-US" sz="1400" b="1" dirty="0">
                <a:solidFill>
                  <a:srgbClr val="FFFF00"/>
                </a:solidFill>
              </a:rPr>
              <a:t>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676400" y="4559300"/>
            <a:ext cx="11113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00"/>
                </a:solidFill>
              </a:rPr>
              <a:t>35</a:t>
            </a:r>
            <a:r>
              <a:rPr lang="el-GR" sz="1400" b="1" dirty="0">
                <a:solidFill>
                  <a:srgbClr val="FFFF00"/>
                </a:solidFill>
              </a:rPr>
              <a:t>μ</a:t>
            </a:r>
            <a:r>
              <a:rPr lang="en-US" sz="1400" b="1" dirty="0">
                <a:solidFill>
                  <a:srgbClr val="FFFF00"/>
                </a:solidFill>
              </a:rPr>
              <a:t>m</a:t>
            </a:r>
            <a:br>
              <a:rPr lang="en-US" sz="1400" b="1" dirty="0">
                <a:solidFill>
                  <a:srgbClr val="FFFF00"/>
                </a:solidFill>
              </a:rPr>
            </a:br>
            <a:r>
              <a:rPr lang="en-US" sz="1400" b="1" dirty="0">
                <a:solidFill>
                  <a:srgbClr val="FFFF00"/>
                </a:solidFill>
              </a:rPr>
              <a:t>    x </a:t>
            </a:r>
            <a:br>
              <a:rPr lang="en-US" sz="1400" b="1" dirty="0">
                <a:solidFill>
                  <a:srgbClr val="FFFF00"/>
                </a:solidFill>
              </a:rPr>
            </a:br>
            <a:r>
              <a:rPr lang="en-US" sz="1400" b="1" dirty="0">
                <a:solidFill>
                  <a:srgbClr val="FFFF00"/>
                </a:solidFill>
              </a:rPr>
              <a:t>35</a:t>
            </a:r>
            <a:r>
              <a:rPr lang="el-GR" sz="1400" b="1" dirty="0">
                <a:solidFill>
                  <a:srgbClr val="FFFF00"/>
                </a:solidFill>
              </a:rPr>
              <a:t>μ</a:t>
            </a:r>
            <a:r>
              <a:rPr lang="en-US" sz="1400" b="1" dirty="0">
                <a:solidFill>
                  <a:srgbClr val="FFFF00"/>
                </a:solidFill>
              </a:rPr>
              <a:t>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4485" y="4559300"/>
            <a:ext cx="11113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00"/>
                </a:solidFill>
              </a:rPr>
              <a:t>30</a:t>
            </a:r>
            <a:r>
              <a:rPr lang="el-GR" sz="1400" b="1" dirty="0">
                <a:solidFill>
                  <a:srgbClr val="FFFF00"/>
                </a:solidFill>
              </a:rPr>
              <a:t>μ</a:t>
            </a:r>
            <a:r>
              <a:rPr lang="en-US" sz="1400" b="1" dirty="0">
                <a:solidFill>
                  <a:srgbClr val="FFFF00"/>
                </a:solidFill>
              </a:rPr>
              <a:t>m</a:t>
            </a:r>
            <a:br>
              <a:rPr lang="en-US" sz="1400" b="1" dirty="0">
                <a:solidFill>
                  <a:srgbClr val="FFFF00"/>
                </a:solidFill>
              </a:rPr>
            </a:br>
            <a:r>
              <a:rPr lang="en-US" sz="1400" b="1" dirty="0">
                <a:solidFill>
                  <a:srgbClr val="FFFF00"/>
                </a:solidFill>
              </a:rPr>
              <a:t>    x </a:t>
            </a:r>
            <a:br>
              <a:rPr lang="en-US" sz="1400" b="1" dirty="0">
                <a:solidFill>
                  <a:srgbClr val="FFFF00"/>
                </a:solidFill>
              </a:rPr>
            </a:br>
            <a:r>
              <a:rPr lang="en-US" sz="1400" b="1" dirty="0">
                <a:solidFill>
                  <a:srgbClr val="FFFF00"/>
                </a:solidFill>
              </a:rPr>
              <a:t>30</a:t>
            </a:r>
            <a:r>
              <a:rPr lang="el-GR" sz="1400" b="1" dirty="0">
                <a:solidFill>
                  <a:srgbClr val="FFFF00"/>
                </a:solidFill>
              </a:rPr>
              <a:t>μ</a:t>
            </a:r>
            <a:r>
              <a:rPr lang="en-US" sz="1400" b="1" dirty="0">
                <a:solidFill>
                  <a:srgbClr val="FFFF00"/>
                </a:solidFill>
              </a:rPr>
              <a:t>m</a:t>
            </a:r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41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4086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048000" y="914399"/>
            <a:ext cx="60960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Bottom chip - </a:t>
            </a:r>
            <a:r>
              <a:rPr lang="en-GB" dirty="0"/>
              <a:t>Micrographs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b="16843"/>
          <a:stretch/>
        </p:blipFill>
        <p:spPr>
          <a:xfrm rot="10800000">
            <a:off x="1054337" y="1219199"/>
            <a:ext cx="7708663" cy="44958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13737" r="3663" b="32552"/>
          <a:stretch/>
        </p:blipFill>
        <p:spPr>
          <a:xfrm rot="10800000">
            <a:off x="4239490" y="1066801"/>
            <a:ext cx="4675909" cy="20574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486400" y="4114800"/>
            <a:ext cx="1828800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 flipV="1">
            <a:off x="7315200" y="3124201"/>
            <a:ext cx="1600200" cy="17525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4239490" y="1066800"/>
            <a:ext cx="4675910" cy="20574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1 14"/>
          <p:cNvCxnSpPr/>
          <p:nvPr/>
        </p:nvCxnSpPr>
        <p:spPr>
          <a:xfrm flipH="1" flipV="1">
            <a:off x="4239490" y="3124201"/>
            <a:ext cx="1246910" cy="17525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H="1" flipV="1">
            <a:off x="5105400" y="3124201"/>
            <a:ext cx="381000" cy="99060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V="1">
            <a:off x="7315200" y="3124201"/>
            <a:ext cx="609600" cy="9905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ttangolo 12"/>
          <p:cNvSpPr/>
          <p:nvPr/>
        </p:nvSpPr>
        <p:spPr>
          <a:xfrm>
            <a:off x="1219199" y="1295400"/>
            <a:ext cx="1524000" cy="405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Shielded</a:t>
            </a:r>
          </a:p>
        </p:txBody>
      </p:sp>
      <p:sp>
        <p:nvSpPr>
          <p:cNvPr id="19" name="Rettangolo 13"/>
          <p:cNvSpPr/>
          <p:nvPr/>
        </p:nvSpPr>
        <p:spPr>
          <a:xfrm>
            <a:off x="1219199" y="3810000"/>
            <a:ext cx="1828800" cy="405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Unshielded</a:t>
            </a:r>
          </a:p>
        </p:txBody>
      </p:sp>
      <p:cxnSp>
        <p:nvCxnSpPr>
          <p:cNvPr id="21" name="Connettore 1 9"/>
          <p:cNvCxnSpPr/>
          <p:nvPr/>
        </p:nvCxnSpPr>
        <p:spPr>
          <a:xfrm flipV="1">
            <a:off x="1130537" y="3733799"/>
            <a:ext cx="3108953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42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74930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Sensor micrographs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673432"/>
            <a:ext cx="3704063" cy="4247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1647412"/>
            <a:ext cx="2864609" cy="4247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1165677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Bottom chip 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5107259" y="1143000"/>
            <a:ext cx="1331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chip</a:t>
            </a:r>
            <a:endParaRPr lang="it-IT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43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83172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Experimental results - summary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990600"/>
            <a:ext cx="67818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Characterization of </a:t>
            </a:r>
            <a:r>
              <a:rPr lang="en-US" sz="2000" b="1" dirty="0"/>
              <a:t>single-layer sensors</a:t>
            </a:r>
            <a:r>
              <a:rPr lang="en-US" sz="2000" dirty="0"/>
              <a:t>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Core supply current (at 1.8V): 8mA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Breakdown voltage uniformity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Dark count rate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In-plane coincidence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Timing resolution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Cross-talk</a:t>
            </a:r>
          </a:p>
          <a:p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b="1" dirty="0"/>
              <a:t>Vertically integrated sensors </a:t>
            </a:r>
            <a:r>
              <a:rPr lang="en-US" sz="2000" dirty="0"/>
              <a:t>with bump bonding (IZM):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Coincidence dark counts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Test with beta source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Test beam</a:t>
            </a:r>
          </a:p>
          <a:p>
            <a:endParaRPr lang="it-IT" sz="200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44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0613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Breakdown voltage uniformity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380403" y="4419600"/>
            <a:ext cx="803303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Measurements on </a:t>
            </a:r>
            <a:br>
              <a:rPr lang="en-US" dirty="0"/>
            </a:br>
            <a:r>
              <a:rPr lang="en-US" dirty="0"/>
              <a:t>	5 sample chips x 2 types x 196 devices per chip</a:t>
            </a:r>
          </a:p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Very good uniformity on-chip (</a:t>
            </a:r>
            <a:r>
              <a:rPr lang="en-US" b="1" dirty="0">
                <a:latin typeface="Symbol" panose="05050102010706020507" pitchFamily="18" charset="2"/>
              </a:rPr>
              <a:t>s</a:t>
            </a:r>
            <a:r>
              <a:rPr lang="en-US" b="1" dirty="0"/>
              <a:t> &lt; 20mV</a:t>
            </a:r>
            <a:r>
              <a:rPr lang="en-US" dirty="0"/>
              <a:t>)</a:t>
            </a:r>
          </a:p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Large difference (1V) between different chips for type 1</a:t>
            </a:r>
            <a:endParaRPr lang="it-IT" dirty="0"/>
          </a:p>
        </p:txBody>
      </p:sp>
      <p:pic>
        <p:nvPicPr>
          <p:cNvPr id="7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3" y="914400"/>
            <a:ext cx="4470400" cy="3352800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36" y="914400"/>
            <a:ext cx="4470400" cy="3352800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45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8002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DCR </a:t>
            </a:r>
            <a:r>
              <a:rPr lang="it-IT" dirty="0" err="1"/>
              <a:t>distribution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46</a:t>
            </a:fld>
            <a:endParaRPr lang="it-IT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14400"/>
            <a:ext cx="7315200" cy="427281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63620" y="5231941"/>
            <a:ext cx="75945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DCR </a:t>
            </a:r>
            <a:r>
              <a:rPr lang="it-IT" dirty="0" err="1"/>
              <a:t>distribution</a:t>
            </a:r>
            <a:r>
              <a:rPr lang="it-IT" dirty="0"/>
              <a:t> </a:t>
            </a:r>
            <a:r>
              <a:rPr lang="it-IT" dirty="0" err="1"/>
              <a:t>spans</a:t>
            </a:r>
            <a:r>
              <a:rPr lang="it-IT" dirty="0"/>
              <a:t> 2 </a:t>
            </a:r>
            <a:r>
              <a:rPr lang="it-IT" dirty="0" err="1"/>
              <a:t>orders</a:t>
            </a:r>
            <a:r>
              <a:rPr lang="it-IT" dirty="0"/>
              <a:t> of </a:t>
            </a:r>
            <a:r>
              <a:rPr lang="it-IT" dirty="0" err="1"/>
              <a:t>magnitude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RT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/>
              <a:t>Median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en-US" dirty="0"/>
              <a:t>20°C</a:t>
            </a:r>
            <a:r>
              <a:rPr lang="it-IT" dirty="0"/>
              <a:t>:  2.8kHz   -   MHz/mm</a:t>
            </a:r>
            <a:r>
              <a:rPr lang="it-IT" baseline="30000" dirty="0"/>
              <a:t>2</a:t>
            </a: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1981200" y="1295400"/>
            <a:ext cx="3239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Active area: 43</a:t>
            </a:r>
            <a:r>
              <a:rPr lang="el-GR" sz="2000" dirty="0"/>
              <a:t>μ</a:t>
            </a:r>
            <a:r>
              <a:rPr lang="it-IT" sz="2000" dirty="0"/>
              <a:t>m x 45</a:t>
            </a:r>
            <a:r>
              <a:rPr lang="el-GR" sz="2000" dirty="0"/>
              <a:t>μ</a:t>
            </a:r>
            <a:r>
              <a:rPr lang="it-IT" sz="2000" dirty="0"/>
              <a:t>m </a:t>
            </a:r>
          </a:p>
        </p:txBody>
      </p:sp>
    </p:spTree>
    <p:extLst>
      <p:ext uri="{BB962C8B-B14F-4D97-AF65-F5344CB8AC3E}">
        <p14:creationId xmlns:p14="http://schemas.microsoft.com/office/powerpoint/2010/main" val="679756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DCR temperature dependence</a:t>
            </a:r>
            <a:endParaRPr lang="it-IT" dirty="0"/>
          </a:p>
        </p:txBody>
      </p:sp>
      <p:pic>
        <p:nvPicPr>
          <p:cNvPr id="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267796" cy="3200847"/>
          </a:xfrm>
          <a:prstGeom prst="rect">
            <a:avLst/>
          </a:prstGeom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267796" cy="3200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3116" y="920344"/>
            <a:ext cx="349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Trap-assisted tunneling: E</a:t>
            </a:r>
            <a:r>
              <a:rPr lang="en-US" sz="1600" b="1" baseline="-25000" dirty="0">
                <a:solidFill>
                  <a:srgbClr val="FF0000"/>
                </a:solidFill>
              </a:rPr>
              <a:t>A</a:t>
            </a:r>
            <a:r>
              <a:rPr lang="en-US" sz="1600" b="1" dirty="0">
                <a:solidFill>
                  <a:srgbClr val="FF0000"/>
                </a:solidFill>
              </a:rPr>
              <a:t> &lt; E</a:t>
            </a:r>
            <a:r>
              <a:rPr lang="en-US" sz="1600" b="1" baseline="-25000" dirty="0">
                <a:solidFill>
                  <a:srgbClr val="FF0000"/>
                </a:solidFill>
              </a:rPr>
              <a:t>G</a:t>
            </a:r>
            <a:r>
              <a:rPr lang="en-US" sz="1600" b="1" dirty="0">
                <a:solidFill>
                  <a:srgbClr val="FF0000"/>
                </a:solidFill>
              </a:rPr>
              <a:t>/2</a:t>
            </a:r>
            <a:endParaRPr lang="it-IT" sz="16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209800" y="1295400"/>
            <a:ext cx="1066800" cy="1143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17500" y="5003800"/>
            <a:ext cx="835921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Devices with 43</a:t>
            </a:r>
            <a:r>
              <a:rPr lang="el-GR" dirty="0"/>
              <a:t>μ</a:t>
            </a:r>
            <a:r>
              <a:rPr lang="en-US" dirty="0"/>
              <a:t>m x 45</a:t>
            </a:r>
            <a:r>
              <a:rPr lang="el-GR" dirty="0"/>
              <a:t>μ</a:t>
            </a:r>
            <a:r>
              <a:rPr lang="en-US" dirty="0"/>
              <a:t>m active area, but different DCR</a:t>
            </a:r>
          </a:p>
          <a:p>
            <a:pPr marL="34290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Measurements from </a:t>
            </a:r>
            <a:r>
              <a:rPr lang="en-US" b="1" dirty="0"/>
              <a:t>-30°C to 50°C </a:t>
            </a:r>
            <a:r>
              <a:rPr lang="en-US" dirty="0"/>
              <a:t>with 10°C steps</a:t>
            </a:r>
          </a:p>
          <a:p>
            <a:pPr marL="34290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Overvoltage: V</a:t>
            </a:r>
            <a:r>
              <a:rPr lang="en-US" baseline="-25000" dirty="0"/>
              <a:t>OV</a:t>
            </a:r>
            <a:r>
              <a:rPr lang="en-US" dirty="0"/>
              <a:t> = 3.3V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6630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DCR temperature dependence</a:t>
            </a:r>
            <a:endParaRPr lang="it-IT" dirty="0"/>
          </a:p>
        </p:txBody>
      </p:sp>
      <p:pic>
        <p:nvPicPr>
          <p:cNvPr id="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267796" cy="3200847"/>
          </a:xfrm>
          <a:prstGeom prst="rect">
            <a:avLst/>
          </a:prstGeom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267796" cy="32008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68268" y="926525"/>
            <a:ext cx="2659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SRH generation E</a:t>
            </a:r>
            <a:r>
              <a:rPr lang="en-US" sz="1600" b="1" baseline="-25000" dirty="0">
                <a:solidFill>
                  <a:schemeClr val="accent2"/>
                </a:solidFill>
              </a:rPr>
              <a:t>A</a:t>
            </a:r>
            <a:r>
              <a:rPr lang="en-US" sz="1600" b="1" dirty="0">
                <a:solidFill>
                  <a:schemeClr val="accent2"/>
                </a:solidFill>
              </a:rPr>
              <a:t> ~ E</a:t>
            </a:r>
            <a:r>
              <a:rPr lang="en-US" sz="1600" b="1" baseline="-25000" dirty="0">
                <a:solidFill>
                  <a:schemeClr val="accent2"/>
                </a:solidFill>
              </a:rPr>
              <a:t>G</a:t>
            </a:r>
            <a:r>
              <a:rPr lang="en-US" sz="1600" b="1" dirty="0">
                <a:solidFill>
                  <a:schemeClr val="accent2"/>
                </a:solidFill>
              </a:rPr>
              <a:t>/2</a:t>
            </a:r>
          </a:p>
          <a:p>
            <a:r>
              <a:rPr lang="en-US" sz="1600" b="1" dirty="0">
                <a:solidFill>
                  <a:schemeClr val="accent2"/>
                </a:solidFill>
              </a:rPr>
              <a:t> </a:t>
            </a:r>
            <a:endParaRPr lang="it-IT" sz="1600" b="1" dirty="0">
              <a:solidFill>
                <a:schemeClr val="accent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097991" y="1295400"/>
            <a:ext cx="763991" cy="1447800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145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DCR temperature dependence</a:t>
            </a:r>
            <a:endParaRPr lang="it-IT" dirty="0"/>
          </a:p>
        </p:txBody>
      </p:sp>
      <p:pic>
        <p:nvPicPr>
          <p:cNvPr id="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267796" cy="3200847"/>
          </a:xfrm>
          <a:prstGeom prst="rect">
            <a:avLst/>
          </a:prstGeom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267796" cy="320084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14400" y="5584926"/>
            <a:ext cx="391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Injection from neutral regions: E</a:t>
            </a:r>
            <a:r>
              <a:rPr lang="en-US" sz="1600" b="1" baseline="-25000" dirty="0">
                <a:solidFill>
                  <a:srgbClr val="00B050"/>
                </a:solidFill>
              </a:rPr>
              <a:t>A</a:t>
            </a:r>
            <a:r>
              <a:rPr lang="en-US" sz="1600" b="1" dirty="0">
                <a:solidFill>
                  <a:srgbClr val="00B050"/>
                </a:solidFill>
              </a:rPr>
              <a:t> ~ E</a:t>
            </a:r>
            <a:r>
              <a:rPr lang="en-US" sz="1600" b="1" baseline="-25000" dirty="0">
                <a:solidFill>
                  <a:srgbClr val="00B050"/>
                </a:solidFill>
              </a:rPr>
              <a:t>G</a:t>
            </a:r>
            <a:endParaRPr lang="it-IT" sz="1600" b="1" baseline="-25000" dirty="0">
              <a:solidFill>
                <a:srgbClr val="00B05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1143000" y="2743200"/>
            <a:ext cx="381000" cy="2667000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362498" y="2819400"/>
            <a:ext cx="3276302" cy="2590800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412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1295400" y="152400"/>
            <a:ext cx="6858000" cy="457200"/>
          </a:xfrm>
        </p:spPr>
        <p:txBody>
          <a:bodyPr/>
          <a:lstStyle/>
          <a:p>
            <a:pPr eaLnBrk="1" hangingPunct="1"/>
            <a:r>
              <a:rPr lang="en-US" dirty="0"/>
              <a:t>Geiger-mode avalanche detectors</a:t>
            </a:r>
            <a:endParaRPr lang="it-IT" altLang="it-IT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738188" y="2962275"/>
            <a:ext cx="685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081088" y="2962275"/>
            <a:ext cx="342900" cy="3810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738188" y="2962275"/>
            <a:ext cx="317500" cy="3810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38188" y="3343275"/>
            <a:ext cx="6810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084263" y="4759325"/>
            <a:ext cx="152400" cy="7778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935038" y="4637087"/>
            <a:ext cx="298450" cy="12223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22338" y="4484687"/>
            <a:ext cx="298450" cy="1539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928688" y="4362450"/>
            <a:ext cx="298450" cy="12223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15988" y="4210050"/>
            <a:ext cx="298450" cy="1524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920750" y="4081462"/>
            <a:ext cx="298450" cy="12223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08050" y="4005262"/>
            <a:ext cx="169863" cy="762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77913" y="3724275"/>
            <a:ext cx="6350" cy="280987"/>
          </a:xfrm>
          <a:prstGeom prst="line">
            <a:avLst/>
          </a:prstGeom>
          <a:ln cap="sq">
            <a:solidFill>
              <a:srgbClr val="0000FF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84263" y="4837112"/>
            <a:ext cx="0" cy="48736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5688" y="2505075"/>
            <a:ext cx="9525" cy="4572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84263" y="3343275"/>
            <a:ext cx="6350" cy="38893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46150" y="2498725"/>
            <a:ext cx="20796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14388" y="5324475"/>
            <a:ext cx="51911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17575" y="5416550"/>
            <a:ext cx="3302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4250" y="5514975"/>
            <a:ext cx="18891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66" name="TextBox 22"/>
          <p:cNvSpPr txBox="1">
            <a:spLocks noChangeArrowheads="1"/>
          </p:cNvSpPr>
          <p:nvPr/>
        </p:nvSpPr>
        <p:spPr bwMode="auto">
          <a:xfrm>
            <a:off x="1349375" y="4189412"/>
            <a:ext cx="782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/>
              <a:t>R</a:t>
            </a:r>
            <a:r>
              <a:rPr lang="en-US" altLang="it-IT" baseline="-25000"/>
              <a:t>Q</a:t>
            </a:r>
            <a:endParaRPr lang="it-IT" altLang="it-IT" baseline="-25000"/>
          </a:p>
        </p:txBody>
      </p:sp>
      <p:sp>
        <p:nvSpPr>
          <p:cNvPr id="6167" name="TextBox 23"/>
          <p:cNvSpPr txBox="1">
            <a:spLocks noChangeArrowheads="1"/>
          </p:cNvSpPr>
          <p:nvPr/>
        </p:nvSpPr>
        <p:spPr bwMode="auto">
          <a:xfrm>
            <a:off x="535781" y="1866267"/>
            <a:ext cx="1922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dirty="0"/>
              <a:t>V</a:t>
            </a:r>
            <a:r>
              <a:rPr lang="en-US" altLang="it-IT" baseline="-25000" dirty="0"/>
              <a:t>BIAS</a:t>
            </a:r>
            <a:r>
              <a:rPr lang="en-US" dirty="0"/>
              <a:t> &gt; V</a:t>
            </a:r>
            <a:r>
              <a:rPr lang="en-US" baseline="-25000" dirty="0"/>
              <a:t>BD</a:t>
            </a:r>
            <a:endParaRPr lang="it-IT" altLang="it-IT" baseline="-250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2924175" y="1462087"/>
            <a:ext cx="0" cy="3511550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924175" y="4973637"/>
            <a:ext cx="4884738" cy="0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210175" y="2452687"/>
            <a:ext cx="1420813" cy="252095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924175" y="4973637"/>
            <a:ext cx="2286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72" name="TextBox 39"/>
          <p:cNvSpPr txBox="1">
            <a:spLocks noChangeArrowheads="1"/>
          </p:cNvSpPr>
          <p:nvPr/>
        </p:nvSpPr>
        <p:spPr bwMode="auto">
          <a:xfrm>
            <a:off x="7335838" y="5094287"/>
            <a:ext cx="930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/>
              <a:t>V</a:t>
            </a:r>
            <a:r>
              <a:rPr lang="en-US" altLang="it-IT" baseline="-25000"/>
              <a:t>SPAD</a:t>
            </a:r>
            <a:endParaRPr lang="it-IT" altLang="it-IT" baseline="-2500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637338" y="1995487"/>
            <a:ext cx="0" cy="32019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210175" y="1978025"/>
            <a:ext cx="0" cy="321945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75" name="TextBox 45"/>
          <p:cNvSpPr txBox="1">
            <a:spLocks noChangeArrowheads="1"/>
          </p:cNvSpPr>
          <p:nvPr/>
        </p:nvSpPr>
        <p:spPr bwMode="auto">
          <a:xfrm>
            <a:off x="4857750" y="5278437"/>
            <a:ext cx="525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dirty="0"/>
              <a:t>V</a:t>
            </a:r>
            <a:r>
              <a:rPr lang="en-US" altLang="it-IT" baseline="-25000" dirty="0"/>
              <a:t>B</a:t>
            </a:r>
            <a:endParaRPr lang="it-IT" altLang="it-IT" baseline="-25000" dirty="0"/>
          </a:p>
        </p:txBody>
      </p:sp>
      <p:sp>
        <p:nvSpPr>
          <p:cNvPr id="6176" name="TextBox 46"/>
          <p:cNvSpPr txBox="1">
            <a:spLocks noChangeArrowheads="1"/>
          </p:cNvSpPr>
          <p:nvPr/>
        </p:nvSpPr>
        <p:spPr bwMode="auto">
          <a:xfrm>
            <a:off x="6421437" y="5248274"/>
            <a:ext cx="855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dirty="0"/>
              <a:t>V</a:t>
            </a:r>
            <a:r>
              <a:rPr lang="en-US" altLang="it-IT" baseline="-25000" dirty="0"/>
              <a:t>BIAS</a:t>
            </a:r>
            <a:endParaRPr lang="it-IT" altLang="it-IT" baseline="-25000" dirty="0"/>
          </a:p>
        </p:txBody>
      </p:sp>
      <p:sp>
        <p:nvSpPr>
          <p:cNvPr id="55" name="Freeform 54"/>
          <p:cNvSpPr/>
          <p:nvPr/>
        </p:nvSpPr>
        <p:spPr>
          <a:xfrm>
            <a:off x="5456238" y="2959100"/>
            <a:ext cx="1077912" cy="1927225"/>
          </a:xfrm>
          <a:custGeom>
            <a:avLst/>
            <a:gdLst>
              <a:gd name="connsiteX0" fmla="*/ 429888 w 1094630"/>
              <a:gd name="connsiteY0" fmla="*/ 1783474 h 1892467"/>
              <a:gd name="connsiteX1" fmla="*/ 957427 w 1094630"/>
              <a:gd name="connsiteY1" fmla="*/ 1795197 h 1892467"/>
              <a:gd name="connsiteX2" fmla="*/ 1086381 w 1094630"/>
              <a:gd name="connsiteY2" fmla="*/ 458766 h 1892467"/>
              <a:gd name="connsiteX3" fmla="*/ 1051211 w 1094630"/>
              <a:gd name="connsiteY3" fmla="*/ 13289 h 1892467"/>
              <a:gd name="connsiteX4" fmla="*/ 805027 w 1094630"/>
              <a:gd name="connsiteY4" fmla="*/ 271197 h 1892467"/>
              <a:gd name="connsiteX5" fmla="*/ 7858 w 1094630"/>
              <a:gd name="connsiteY5" fmla="*/ 1736582 h 1892467"/>
              <a:gd name="connsiteX6" fmla="*/ 429888 w 1094630"/>
              <a:gd name="connsiteY6" fmla="*/ 1783474 h 1892467"/>
              <a:gd name="connsiteX0" fmla="*/ 430048 w 1091316"/>
              <a:gd name="connsiteY0" fmla="*/ 1783474 h 1864327"/>
              <a:gd name="connsiteX1" fmla="*/ 1004479 w 1091316"/>
              <a:gd name="connsiteY1" fmla="*/ 1689689 h 1864327"/>
              <a:gd name="connsiteX2" fmla="*/ 1086541 w 1091316"/>
              <a:gd name="connsiteY2" fmla="*/ 458766 h 1864327"/>
              <a:gd name="connsiteX3" fmla="*/ 1051371 w 1091316"/>
              <a:gd name="connsiteY3" fmla="*/ 13289 h 1864327"/>
              <a:gd name="connsiteX4" fmla="*/ 805187 w 1091316"/>
              <a:gd name="connsiteY4" fmla="*/ 271197 h 1864327"/>
              <a:gd name="connsiteX5" fmla="*/ 8018 w 1091316"/>
              <a:gd name="connsiteY5" fmla="*/ 1736582 h 1864327"/>
              <a:gd name="connsiteX6" fmla="*/ 430048 w 1091316"/>
              <a:gd name="connsiteY6" fmla="*/ 1783474 h 1864327"/>
              <a:gd name="connsiteX0" fmla="*/ 361220 w 1022488"/>
              <a:gd name="connsiteY0" fmla="*/ 1783474 h 1828923"/>
              <a:gd name="connsiteX1" fmla="*/ 935651 w 1022488"/>
              <a:gd name="connsiteY1" fmla="*/ 1689689 h 1828923"/>
              <a:gd name="connsiteX2" fmla="*/ 1017713 w 1022488"/>
              <a:gd name="connsiteY2" fmla="*/ 458766 h 1828923"/>
              <a:gd name="connsiteX3" fmla="*/ 982543 w 1022488"/>
              <a:gd name="connsiteY3" fmla="*/ 13289 h 1828923"/>
              <a:gd name="connsiteX4" fmla="*/ 736359 w 1022488"/>
              <a:gd name="connsiteY4" fmla="*/ 271197 h 1828923"/>
              <a:gd name="connsiteX5" fmla="*/ 9528 w 1022488"/>
              <a:gd name="connsiteY5" fmla="*/ 1537289 h 1828923"/>
              <a:gd name="connsiteX6" fmla="*/ 361220 w 1022488"/>
              <a:gd name="connsiteY6" fmla="*/ 1783474 h 1828923"/>
              <a:gd name="connsiteX0" fmla="*/ 407050 w 1068318"/>
              <a:gd name="connsiteY0" fmla="*/ 1783474 h 1825357"/>
              <a:gd name="connsiteX1" fmla="*/ 981481 w 1068318"/>
              <a:gd name="connsiteY1" fmla="*/ 1689689 h 1825357"/>
              <a:gd name="connsiteX2" fmla="*/ 1063543 w 1068318"/>
              <a:gd name="connsiteY2" fmla="*/ 458766 h 1825357"/>
              <a:gd name="connsiteX3" fmla="*/ 1028373 w 1068318"/>
              <a:gd name="connsiteY3" fmla="*/ 13289 h 1825357"/>
              <a:gd name="connsiteX4" fmla="*/ 782189 w 1068318"/>
              <a:gd name="connsiteY4" fmla="*/ 271197 h 1825357"/>
              <a:gd name="connsiteX5" fmla="*/ 8466 w 1068318"/>
              <a:gd name="connsiteY5" fmla="*/ 1595904 h 1825357"/>
              <a:gd name="connsiteX6" fmla="*/ 407050 w 1068318"/>
              <a:gd name="connsiteY6" fmla="*/ 1783474 h 1825357"/>
              <a:gd name="connsiteX0" fmla="*/ 407235 w 1088339"/>
              <a:gd name="connsiteY0" fmla="*/ 1783474 h 1790859"/>
              <a:gd name="connsiteX1" fmla="*/ 1028558 w 1088339"/>
              <a:gd name="connsiteY1" fmla="*/ 1595905 h 1790859"/>
              <a:gd name="connsiteX2" fmla="*/ 1063728 w 1088339"/>
              <a:gd name="connsiteY2" fmla="*/ 458766 h 1790859"/>
              <a:gd name="connsiteX3" fmla="*/ 1028558 w 1088339"/>
              <a:gd name="connsiteY3" fmla="*/ 13289 h 1790859"/>
              <a:gd name="connsiteX4" fmla="*/ 782374 w 1088339"/>
              <a:gd name="connsiteY4" fmla="*/ 271197 h 1790859"/>
              <a:gd name="connsiteX5" fmla="*/ 8651 w 1088339"/>
              <a:gd name="connsiteY5" fmla="*/ 1595904 h 1790859"/>
              <a:gd name="connsiteX6" fmla="*/ 407235 w 1088339"/>
              <a:gd name="connsiteY6" fmla="*/ 1783474 h 1790859"/>
              <a:gd name="connsiteX0" fmla="*/ 406961 w 1069966"/>
              <a:gd name="connsiteY0" fmla="*/ 1783474 h 1791728"/>
              <a:gd name="connsiteX1" fmla="*/ 957946 w 1069966"/>
              <a:gd name="connsiteY1" fmla="*/ 1584182 h 1791728"/>
              <a:gd name="connsiteX2" fmla="*/ 1063454 w 1069966"/>
              <a:gd name="connsiteY2" fmla="*/ 458766 h 1791728"/>
              <a:gd name="connsiteX3" fmla="*/ 1028284 w 1069966"/>
              <a:gd name="connsiteY3" fmla="*/ 13289 h 1791728"/>
              <a:gd name="connsiteX4" fmla="*/ 782100 w 1069966"/>
              <a:gd name="connsiteY4" fmla="*/ 271197 h 1791728"/>
              <a:gd name="connsiteX5" fmla="*/ 8377 w 1069966"/>
              <a:gd name="connsiteY5" fmla="*/ 1595904 h 1791728"/>
              <a:gd name="connsiteX6" fmla="*/ 406961 w 1069966"/>
              <a:gd name="connsiteY6" fmla="*/ 1783474 h 1791728"/>
              <a:gd name="connsiteX0" fmla="*/ 519023 w 1064797"/>
              <a:gd name="connsiteY0" fmla="*/ 1783474 h 1791728"/>
              <a:gd name="connsiteX1" fmla="*/ 952777 w 1064797"/>
              <a:gd name="connsiteY1" fmla="*/ 1584182 h 1791728"/>
              <a:gd name="connsiteX2" fmla="*/ 1058285 w 1064797"/>
              <a:gd name="connsiteY2" fmla="*/ 458766 h 1791728"/>
              <a:gd name="connsiteX3" fmla="*/ 1023115 w 1064797"/>
              <a:gd name="connsiteY3" fmla="*/ 13289 h 1791728"/>
              <a:gd name="connsiteX4" fmla="*/ 776931 w 1064797"/>
              <a:gd name="connsiteY4" fmla="*/ 271197 h 1791728"/>
              <a:gd name="connsiteX5" fmla="*/ 3208 w 1064797"/>
              <a:gd name="connsiteY5" fmla="*/ 1595904 h 1791728"/>
              <a:gd name="connsiteX6" fmla="*/ 519023 w 1064797"/>
              <a:gd name="connsiteY6" fmla="*/ 1783474 h 1791728"/>
              <a:gd name="connsiteX0" fmla="*/ 519094 w 1067884"/>
              <a:gd name="connsiteY0" fmla="*/ 1783474 h 1789991"/>
              <a:gd name="connsiteX1" fmla="*/ 1011463 w 1067884"/>
              <a:gd name="connsiteY1" fmla="*/ 1607628 h 1789991"/>
              <a:gd name="connsiteX2" fmla="*/ 1058356 w 1067884"/>
              <a:gd name="connsiteY2" fmla="*/ 458766 h 1789991"/>
              <a:gd name="connsiteX3" fmla="*/ 1023186 w 1067884"/>
              <a:gd name="connsiteY3" fmla="*/ 13289 h 1789991"/>
              <a:gd name="connsiteX4" fmla="*/ 777002 w 1067884"/>
              <a:gd name="connsiteY4" fmla="*/ 271197 h 1789991"/>
              <a:gd name="connsiteX5" fmla="*/ 3279 w 1067884"/>
              <a:gd name="connsiteY5" fmla="*/ 1595904 h 1789991"/>
              <a:gd name="connsiteX6" fmla="*/ 519094 w 1067884"/>
              <a:gd name="connsiteY6" fmla="*/ 1783474 h 1789991"/>
              <a:gd name="connsiteX0" fmla="*/ 519094 w 1072778"/>
              <a:gd name="connsiteY0" fmla="*/ 1915097 h 1921614"/>
              <a:gd name="connsiteX1" fmla="*/ 1011463 w 1072778"/>
              <a:gd name="connsiteY1" fmla="*/ 1739251 h 1921614"/>
              <a:gd name="connsiteX2" fmla="*/ 1058356 w 1072778"/>
              <a:gd name="connsiteY2" fmla="*/ 590389 h 1921614"/>
              <a:gd name="connsiteX3" fmla="*/ 1046632 w 1072778"/>
              <a:gd name="connsiteY3" fmla="*/ 4236 h 1921614"/>
              <a:gd name="connsiteX4" fmla="*/ 777002 w 1072778"/>
              <a:gd name="connsiteY4" fmla="*/ 402820 h 1921614"/>
              <a:gd name="connsiteX5" fmla="*/ 3279 w 1072778"/>
              <a:gd name="connsiteY5" fmla="*/ 1727527 h 1921614"/>
              <a:gd name="connsiteX6" fmla="*/ 519094 w 1072778"/>
              <a:gd name="connsiteY6" fmla="*/ 1915097 h 1921614"/>
              <a:gd name="connsiteX0" fmla="*/ 518322 w 1074490"/>
              <a:gd name="connsiteY0" fmla="*/ 1912170 h 1916788"/>
              <a:gd name="connsiteX1" fmla="*/ 1010691 w 1074490"/>
              <a:gd name="connsiteY1" fmla="*/ 1736324 h 1916788"/>
              <a:gd name="connsiteX2" fmla="*/ 1057584 w 1074490"/>
              <a:gd name="connsiteY2" fmla="*/ 587462 h 1916788"/>
              <a:gd name="connsiteX3" fmla="*/ 1045860 w 1074490"/>
              <a:gd name="connsiteY3" fmla="*/ 1309 h 1916788"/>
              <a:gd name="connsiteX4" fmla="*/ 741061 w 1074490"/>
              <a:gd name="connsiteY4" fmla="*/ 470232 h 1916788"/>
              <a:gd name="connsiteX5" fmla="*/ 2507 w 1074490"/>
              <a:gd name="connsiteY5" fmla="*/ 1724600 h 1916788"/>
              <a:gd name="connsiteX6" fmla="*/ 518322 w 1074490"/>
              <a:gd name="connsiteY6" fmla="*/ 1912170 h 1916788"/>
              <a:gd name="connsiteX0" fmla="*/ 518322 w 1072246"/>
              <a:gd name="connsiteY0" fmla="*/ 1912170 h 1916216"/>
              <a:gd name="connsiteX1" fmla="*/ 1010691 w 1072246"/>
              <a:gd name="connsiteY1" fmla="*/ 1736324 h 1916216"/>
              <a:gd name="connsiteX2" fmla="*/ 1057585 w 1072246"/>
              <a:gd name="connsiteY2" fmla="*/ 657801 h 1916216"/>
              <a:gd name="connsiteX3" fmla="*/ 1057584 w 1072246"/>
              <a:gd name="connsiteY3" fmla="*/ 587462 h 1916216"/>
              <a:gd name="connsiteX4" fmla="*/ 1045860 w 1072246"/>
              <a:gd name="connsiteY4" fmla="*/ 1309 h 1916216"/>
              <a:gd name="connsiteX5" fmla="*/ 741061 w 1072246"/>
              <a:gd name="connsiteY5" fmla="*/ 470232 h 1916216"/>
              <a:gd name="connsiteX6" fmla="*/ 2507 w 1072246"/>
              <a:gd name="connsiteY6" fmla="*/ 1724600 h 1916216"/>
              <a:gd name="connsiteX7" fmla="*/ 518322 w 1072246"/>
              <a:gd name="connsiteY7" fmla="*/ 1912170 h 1916216"/>
              <a:gd name="connsiteX0" fmla="*/ 518322 w 1072246"/>
              <a:gd name="connsiteY0" fmla="*/ 1912170 h 1916216"/>
              <a:gd name="connsiteX1" fmla="*/ 1010691 w 1072246"/>
              <a:gd name="connsiteY1" fmla="*/ 1736324 h 1916216"/>
              <a:gd name="connsiteX2" fmla="*/ 1057585 w 1072246"/>
              <a:gd name="connsiteY2" fmla="*/ 657801 h 1916216"/>
              <a:gd name="connsiteX3" fmla="*/ 1057584 w 1072246"/>
              <a:gd name="connsiteY3" fmla="*/ 587462 h 1916216"/>
              <a:gd name="connsiteX4" fmla="*/ 1045860 w 1072246"/>
              <a:gd name="connsiteY4" fmla="*/ 1309 h 1916216"/>
              <a:gd name="connsiteX5" fmla="*/ 741061 w 1072246"/>
              <a:gd name="connsiteY5" fmla="*/ 470232 h 1916216"/>
              <a:gd name="connsiteX6" fmla="*/ 2507 w 1072246"/>
              <a:gd name="connsiteY6" fmla="*/ 1724600 h 1916216"/>
              <a:gd name="connsiteX7" fmla="*/ 518322 w 1072246"/>
              <a:gd name="connsiteY7" fmla="*/ 1912170 h 1916216"/>
              <a:gd name="connsiteX0" fmla="*/ 2361 w 1100773"/>
              <a:gd name="connsiteY0" fmla="*/ 1724600 h 1876290"/>
              <a:gd name="connsiteX1" fmla="*/ 1010545 w 1100773"/>
              <a:gd name="connsiteY1" fmla="*/ 1736324 h 1876290"/>
              <a:gd name="connsiteX2" fmla="*/ 1057439 w 1100773"/>
              <a:gd name="connsiteY2" fmla="*/ 657801 h 1876290"/>
              <a:gd name="connsiteX3" fmla="*/ 1057438 w 1100773"/>
              <a:gd name="connsiteY3" fmla="*/ 587462 h 1876290"/>
              <a:gd name="connsiteX4" fmla="*/ 1045714 w 1100773"/>
              <a:gd name="connsiteY4" fmla="*/ 1309 h 1876290"/>
              <a:gd name="connsiteX5" fmla="*/ 740915 w 1100773"/>
              <a:gd name="connsiteY5" fmla="*/ 470232 h 1876290"/>
              <a:gd name="connsiteX6" fmla="*/ 2361 w 1100773"/>
              <a:gd name="connsiteY6" fmla="*/ 1724600 h 1876290"/>
              <a:gd name="connsiteX0" fmla="*/ 2171 w 1093103"/>
              <a:gd name="connsiteY0" fmla="*/ 1724600 h 1919145"/>
              <a:gd name="connsiteX1" fmla="*/ 998632 w 1093103"/>
              <a:gd name="connsiteY1" fmla="*/ 1806662 h 1919145"/>
              <a:gd name="connsiteX2" fmla="*/ 1057249 w 1093103"/>
              <a:gd name="connsiteY2" fmla="*/ 657801 h 1919145"/>
              <a:gd name="connsiteX3" fmla="*/ 1057248 w 1093103"/>
              <a:gd name="connsiteY3" fmla="*/ 587462 h 1919145"/>
              <a:gd name="connsiteX4" fmla="*/ 1045524 w 1093103"/>
              <a:gd name="connsiteY4" fmla="*/ 1309 h 1919145"/>
              <a:gd name="connsiteX5" fmla="*/ 740725 w 1093103"/>
              <a:gd name="connsiteY5" fmla="*/ 470232 h 1919145"/>
              <a:gd name="connsiteX6" fmla="*/ 2171 w 1093103"/>
              <a:gd name="connsiteY6" fmla="*/ 1724600 h 1919145"/>
              <a:gd name="connsiteX0" fmla="*/ 2390 w 1030573"/>
              <a:gd name="connsiteY0" fmla="*/ 1724600 h 1919145"/>
              <a:gd name="connsiteX1" fmla="*/ 940236 w 1030573"/>
              <a:gd name="connsiteY1" fmla="*/ 1806662 h 1919145"/>
              <a:gd name="connsiteX2" fmla="*/ 998853 w 1030573"/>
              <a:gd name="connsiteY2" fmla="*/ 657801 h 1919145"/>
              <a:gd name="connsiteX3" fmla="*/ 998852 w 1030573"/>
              <a:gd name="connsiteY3" fmla="*/ 587462 h 1919145"/>
              <a:gd name="connsiteX4" fmla="*/ 987128 w 1030573"/>
              <a:gd name="connsiteY4" fmla="*/ 1309 h 1919145"/>
              <a:gd name="connsiteX5" fmla="*/ 682329 w 1030573"/>
              <a:gd name="connsiteY5" fmla="*/ 470232 h 1919145"/>
              <a:gd name="connsiteX6" fmla="*/ 2390 w 1030573"/>
              <a:gd name="connsiteY6" fmla="*/ 1724600 h 1919145"/>
              <a:gd name="connsiteX0" fmla="*/ 13540 w 1024664"/>
              <a:gd name="connsiteY0" fmla="*/ 1724600 h 1930063"/>
              <a:gd name="connsiteX1" fmla="*/ 294895 w 1024664"/>
              <a:gd name="connsiteY1" fmla="*/ 1888724 h 1930063"/>
              <a:gd name="connsiteX2" fmla="*/ 951386 w 1024664"/>
              <a:gd name="connsiteY2" fmla="*/ 1806662 h 1930063"/>
              <a:gd name="connsiteX3" fmla="*/ 1010003 w 1024664"/>
              <a:gd name="connsiteY3" fmla="*/ 657801 h 1930063"/>
              <a:gd name="connsiteX4" fmla="*/ 1010002 w 1024664"/>
              <a:gd name="connsiteY4" fmla="*/ 587462 h 1930063"/>
              <a:gd name="connsiteX5" fmla="*/ 998278 w 1024664"/>
              <a:gd name="connsiteY5" fmla="*/ 1309 h 1930063"/>
              <a:gd name="connsiteX6" fmla="*/ 693479 w 1024664"/>
              <a:gd name="connsiteY6" fmla="*/ 470232 h 1930063"/>
              <a:gd name="connsiteX7" fmla="*/ 13540 w 1024664"/>
              <a:gd name="connsiteY7" fmla="*/ 1724600 h 1930063"/>
              <a:gd name="connsiteX0" fmla="*/ 13540 w 1024664"/>
              <a:gd name="connsiteY0" fmla="*/ 1724600 h 1939325"/>
              <a:gd name="connsiteX1" fmla="*/ 294895 w 1024664"/>
              <a:gd name="connsiteY1" fmla="*/ 1888724 h 1939325"/>
              <a:gd name="connsiteX2" fmla="*/ 728649 w 1024664"/>
              <a:gd name="connsiteY2" fmla="*/ 1923893 h 1939325"/>
              <a:gd name="connsiteX3" fmla="*/ 951386 w 1024664"/>
              <a:gd name="connsiteY3" fmla="*/ 1806662 h 1939325"/>
              <a:gd name="connsiteX4" fmla="*/ 1010003 w 1024664"/>
              <a:gd name="connsiteY4" fmla="*/ 657801 h 1939325"/>
              <a:gd name="connsiteX5" fmla="*/ 1010002 w 1024664"/>
              <a:gd name="connsiteY5" fmla="*/ 587462 h 1939325"/>
              <a:gd name="connsiteX6" fmla="*/ 998278 w 1024664"/>
              <a:gd name="connsiteY6" fmla="*/ 1309 h 1939325"/>
              <a:gd name="connsiteX7" fmla="*/ 693479 w 1024664"/>
              <a:gd name="connsiteY7" fmla="*/ 470232 h 1939325"/>
              <a:gd name="connsiteX8" fmla="*/ 13540 w 1024664"/>
              <a:gd name="connsiteY8" fmla="*/ 1724600 h 1939325"/>
              <a:gd name="connsiteX0" fmla="*/ 14822 w 1025946"/>
              <a:gd name="connsiteY0" fmla="*/ 1724600 h 1942185"/>
              <a:gd name="connsiteX1" fmla="*/ 284454 w 1025946"/>
              <a:gd name="connsiteY1" fmla="*/ 1923893 h 1942185"/>
              <a:gd name="connsiteX2" fmla="*/ 729931 w 1025946"/>
              <a:gd name="connsiteY2" fmla="*/ 1923893 h 1942185"/>
              <a:gd name="connsiteX3" fmla="*/ 952668 w 1025946"/>
              <a:gd name="connsiteY3" fmla="*/ 1806662 h 1942185"/>
              <a:gd name="connsiteX4" fmla="*/ 1011285 w 1025946"/>
              <a:gd name="connsiteY4" fmla="*/ 657801 h 1942185"/>
              <a:gd name="connsiteX5" fmla="*/ 1011284 w 1025946"/>
              <a:gd name="connsiteY5" fmla="*/ 587462 h 1942185"/>
              <a:gd name="connsiteX6" fmla="*/ 999560 w 1025946"/>
              <a:gd name="connsiteY6" fmla="*/ 1309 h 1942185"/>
              <a:gd name="connsiteX7" fmla="*/ 694761 w 1025946"/>
              <a:gd name="connsiteY7" fmla="*/ 470232 h 1942185"/>
              <a:gd name="connsiteX8" fmla="*/ 14822 w 1025946"/>
              <a:gd name="connsiteY8" fmla="*/ 1724600 h 1942185"/>
              <a:gd name="connsiteX0" fmla="*/ 14822 w 1025946"/>
              <a:gd name="connsiteY0" fmla="*/ 1724600 h 1942185"/>
              <a:gd name="connsiteX1" fmla="*/ 284454 w 1025946"/>
              <a:gd name="connsiteY1" fmla="*/ 1923893 h 1942185"/>
              <a:gd name="connsiteX2" fmla="*/ 729931 w 1025946"/>
              <a:gd name="connsiteY2" fmla="*/ 1923893 h 1942185"/>
              <a:gd name="connsiteX3" fmla="*/ 987837 w 1025946"/>
              <a:gd name="connsiteY3" fmla="*/ 1712878 h 1942185"/>
              <a:gd name="connsiteX4" fmla="*/ 1011285 w 1025946"/>
              <a:gd name="connsiteY4" fmla="*/ 657801 h 1942185"/>
              <a:gd name="connsiteX5" fmla="*/ 1011284 w 1025946"/>
              <a:gd name="connsiteY5" fmla="*/ 587462 h 1942185"/>
              <a:gd name="connsiteX6" fmla="*/ 999560 w 1025946"/>
              <a:gd name="connsiteY6" fmla="*/ 1309 h 1942185"/>
              <a:gd name="connsiteX7" fmla="*/ 694761 w 1025946"/>
              <a:gd name="connsiteY7" fmla="*/ 470232 h 1942185"/>
              <a:gd name="connsiteX8" fmla="*/ 14822 w 1025946"/>
              <a:gd name="connsiteY8" fmla="*/ 1724600 h 1942185"/>
              <a:gd name="connsiteX0" fmla="*/ 29957 w 1041081"/>
              <a:gd name="connsiteY0" fmla="*/ 1724600 h 1942185"/>
              <a:gd name="connsiteX1" fmla="*/ 205804 w 1041081"/>
              <a:gd name="connsiteY1" fmla="*/ 1923893 h 1942185"/>
              <a:gd name="connsiteX2" fmla="*/ 745066 w 1041081"/>
              <a:gd name="connsiteY2" fmla="*/ 1923893 h 1942185"/>
              <a:gd name="connsiteX3" fmla="*/ 1002972 w 1041081"/>
              <a:gd name="connsiteY3" fmla="*/ 1712878 h 1942185"/>
              <a:gd name="connsiteX4" fmla="*/ 1026420 w 1041081"/>
              <a:gd name="connsiteY4" fmla="*/ 657801 h 1942185"/>
              <a:gd name="connsiteX5" fmla="*/ 1026419 w 1041081"/>
              <a:gd name="connsiteY5" fmla="*/ 587462 h 1942185"/>
              <a:gd name="connsiteX6" fmla="*/ 1014695 w 1041081"/>
              <a:gd name="connsiteY6" fmla="*/ 1309 h 1942185"/>
              <a:gd name="connsiteX7" fmla="*/ 709896 w 1041081"/>
              <a:gd name="connsiteY7" fmla="*/ 470232 h 1942185"/>
              <a:gd name="connsiteX8" fmla="*/ 29957 w 1041081"/>
              <a:gd name="connsiteY8" fmla="*/ 1724600 h 1942185"/>
              <a:gd name="connsiteX0" fmla="*/ 29957 w 1041081"/>
              <a:gd name="connsiteY0" fmla="*/ 1724600 h 1929944"/>
              <a:gd name="connsiteX1" fmla="*/ 205804 w 1041081"/>
              <a:gd name="connsiteY1" fmla="*/ 1923893 h 1929944"/>
              <a:gd name="connsiteX2" fmla="*/ 745066 w 1041081"/>
              <a:gd name="connsiteY2" fmla="*/ 1923893 h 1929944"/>
              <a:gd name="connsiteX3" fmla="*/ 1002972 w 1041081"/>
              <a:gd name="connsiteY3" fmla="*/ 1712878 h 1929944"/>
              <a:gd name="connsiteX4" fmla="*/ 1026420 w 1041081"/>
              <a:gd name="connsiteY4" fmla="*/ 657801 h 1929944"/>
              <a:gd name="connsiteX5" fmla="*/ 1026419 w 1041081"/>
              <a:gd name="connsiteY5" fmla="*/ 587462 h 1929944"/>
              <a:gd name="connsiteX6" fmla="*/ 1014695 w 1041081"/>
              <a:gd name="connsiteY6" fmla="*/ 1309 h 1929944"/>
              <a:gd name="connsiteX7" fmla="*/ 709896 w 1041081"/>
              <a:gd name="connsiteY7" fmla="*/ 470232 h 1929944"/>
              <a:gd name="connsiteX8" fmla="*/ 29957 w 1041081"/>
              <a:gd name="connsiteY8" fmla="*/ 1724600 h 1929944"/>
              <a:gd name="connsiteX0" fmla="*/ 29957 w 1041081"/>
              <a:gd name="connsiteY0" fmla="*/ 1724600 h 1925711"/>
              <a:gd name="connsiteX1" fmla="*/ 205804 w 1041081"/>
              <a:gd name="connsiteY1" fmla="*/ 1923893 h 1925711"/>
              <a:gd name="connsiteX2" fmla="*/ 745066 w 1041081"/>
              <a:gd name="connsiteY2" fmla="*/ 1923893 h 1925711"/>
              <a:gd name="connsiteX3" fmla="*/ 1002972 w 1041081"/>
              <a:gd name="connsiteY3" fmla="*/ 1712878 h 1925711"/>
              <a:gd name="connsiteX4" fmla="*/ 1026420 w 1041081"/>
              <a:gd name="connsiteY4" fmla="*/ 657801 h 1925711"/>
              <a:gd name="connsiteX5" fmla="*/ 1026419 w 1041081"/>
              <a:gd name="connsiteY5" fmla="*/ 587462 h 1925711"/>
              <a:gd name="connsiteX6" fmla="*/ 1014695 w 1041081"/>
              <a:gd name="connsiteY6" fmla="*/ 1309 h 1925711"/>
              <a:gd name="connsiteX7" fmla="*/ 709896 w 1041081"/>
              <a:gd name="connsiteY7" fmla="*/ 470232 h 1925711"/>
              <a:gd name="connsiteX8" fmla="*/ 29957 w 1041081"/>
              <a:gd name="connsiteY8" fmla="*/ 1724600 h 1925711"/>
              <a:gd name="connsiteX0" fmla="*/ 29957 w 1041081"/>
              <a:gd name="connsiteY0" fmla="*/ 1724600 h 1925711"/>
              <a:gd name="connsiteX1" fmla="*/ 205804 w 1041081"/>
              <a:gd name="connsiteY1" fmla="*/ 1923893 h 1925711"/>
              <a:gd name="connsiteX2" fmla="*/ 745066 w 1041081"/>
              <a:gd name="connsiteY2" fmla="*/ 1923893 h 1925711"/>
              <a:gd name="connsiteX3" fmla="*/ 1002972 w 1041081"/>
              <a:gd name="connsiteY3" fmla="*/ 1712878 h 1925711"/>
              <a:gd name="connsiteX4" fmla="*/ 1026420 w 1041081"/>
              <a:gd name="connsiteY4" fmla="*/ 657801 h 1925711"/>
              <a:gd name="connsiteX5" fmla="*/ 1026419 w 1041081"/>
              <a:gd name="connsiteY5" fmla="*/ 587462 h 1925711"/>
              <a:gd name="connsiteX6" fmla="*/ 1014695 w 1041081"/>
              <a:gd name="connsiteY6" fmla="*/ 1309 h 1925711"/>
              <a:gd name="connsiteX7" fmla="*/ 709896 w 1041081"/>
              <a:gd name="connsiteY7" fmla="*/ 470232 h 1925711"/>
              <a:gd name="connsiteX8" fmla="*/ 29957 w 1041081"/>
              <a:gd name="connsiteY8" fmla="*/ 1724600 h 1925711"/>
              <a:gd name="connsiteX0" fmla="*/ 29957 w 1040866"/>
              <a:gd name="connsiteY0" fmla="*/ 1724600 h 1925711"/>
              <a:gd name="connsiteX1" fmla="*/ 205804 w 1040866"/>
              <a:gd name="connsiteY1" fmla="*/ 1923893 h 1925711"/>
              <a:gd name="connsiteX2" fmla="*/ 745066 w 1040866"/>
              <a:gd name="connsiteY2" fmla="*/ 1923893 h 1925711"/>
              <a:gd name="connsiteX3" fmla="*/ 1002972 w 1040866"/>
              <a:gd name="connsiteY3" fmla="*/ 1712878 h 1925711"/>
              <a:gd name="connsiteX4" fmla="*/ 1031183 w 1040866"/>
              <a:gd name="connsiteY4" fmla="*/ 1329313 h 1925711"/>
              <a:gd name="connsiteX5" fmla="*/ 1026419 w 1040866"/>
              <a:gd name="connsiteY5" fmla="*/ 587462 h 1925711"/>
              <a:gd name="connsiteX6" fmla="*/ 1014695 w 1040866"/>
              <a:gd name="connsiteY6" fmla="*/ 1309 h 1925711"/>
              <a:gd name="connsiteX7" fmla="*/ 709896 w 1040866"/>
              <a:gd name="connsiteY7" fmla="*/ 470232 h 1925711"/>
              <a:gd name="connsiteX8" fmla="*/ 29957 w 1040866"/>
              <a:gd name="connsiteY8" fmla="*/ 1724600 h 1925711"/>
              <a:gd name="connsiteX0" fmla="*/ 29957 w 1047404"/>
              <a:gd name="connsiteY0" fmla="*/ 1724905 h 1926016"/>
              <a:gd name="connsiteX1" fmla="*/ 205804 w 1047404"/>
              <a:gd name="connsiteY1" fmla="*/ 1924198 h 1926016"/>
              <a:gd name="connsiteX2" fmla="*/ 745066 w 1047404"/>
              <a:gd name="connsiteY2" fmla="*/ 1924198 h 1926016"/>
              <a:gd name="connsiteX3" fmla="*/ 1002972 w 1047404"/>
              <a:gd name="connsiteY3" fmla="*/ 1713183 h 1926016"/>
              <a:gd name="connsiteX4" fmla="*/ 1031183 w 1047404"/>
              <a:gd name="connsiteY4" fmla="*/ 1329618 h 1926016"/>
              <a:gd name="connsiteX5" fmla="*/ 1040706 w 1047404"/>
              <a:gd name="connsiteY5" fmla="*/ 602054 h 1926016"/>
              <a:gd name="connsiteX6" fmla="*/ 1014695 w 1047404"/>
              <a:gd name="connsiteY6" fmla="*/ 1614 h 1926016"/>
              <a:gd name="connsiteX7" fmla="*/ 709896 w 1047404"/>
              <a:gd name="connsiteY7" fmla="*/ 470537 h 1926016"/>
              <a:gd name="connsiteX8" fmla="*/ 29957 w 1047404"/>
              <a:gd name="connsiteY8" fmla="*/ 1724905 h 1926016"/>
              <a:gd name="connsiteX0" fmla="*/ 27923 w 1059658"/>
              <a:gd name="connsiteY0" fmla="*/ 1720143 h 1926016"/>
              <a:gd name="connsiteX1" fmla="*/ 218058 w 1059658"/>
              <a:gd name="connsiteY1" fmla="*/ 1924198 h 1926016"/>
              <a:gd name="connsiteX2" fmla="*/ 757320 w 1059658"/>
              <a:gd name="connsiteY2" fmla="*/ 1924198 h 1926016"/>
              <a:gd name="connsiteX3" fmla="*/ 1015226 w 1059658"/>
              <a:gd name="connsiteY3" fmla="*/ 1713183 h 1926016"/>
              <a:gd name="connsiteX4" fmla="*/ 1043437 w 1059658"/>
              <a:gd name="connsiteY4" fmla="*/ 1329618 h 1926016"/>
              <a:gd name="connsiteX5" fmla="*/ 1052960 w 1059658"/>
              <a:gd name="connsiteY5" fmla="*/ 602054 h 1926016"/>
              <a:gd name="connsiteX6" fmla="*/ 1026949 w 1059658"/>
              <a:gd name="connsiteY6" fmla="*/ 1614 h 1926016"/>
              <a:gd name="connsiteX7" fmla="*/ 722150 w 1059658"/>
              <a:gd name="connsiteY7" fmla="*/ 470537 h 1926016"/>
              <a:gd name="connsiteX8" fmla="*/ 27923 w 1059658"/>
              <a:gd name="connsiteY8" fmla="*/ 1720143 h 1926016"/>
              <a:gd name="connsiteX0" fmla="*/ 43790 w 1075525"/>
              <a:gd name="connsiteY0" fmla="*/ 1720143 h 1926016"/>
              <a:gd name="connsiteX1" fmla="*/ 233925 w 1075525"/>
              <a:gd name="connsiteY1" fmla="*/ 1924198 h 1926016"/>
              <a:gd name="connsiteX2" fmla="*/ 773187 w 1075525"/>
              <a:gd name="connsiteY2" fmla="*/ 1924198 h 1926016"/>
              <a:gd name="connsiteX3" fmla="*/ 1031093 w 1075525"/>
              <a:gd name="connsiteY3" fmla="*/ 1713183 h 1926016"/>
              <a:gd name="connsiteX4" fmla="*/ 1059304 w 1075525"/>
              <a:gd name="connsiteY4" fmla="*/ 1329618 h 1926016"/>
              <a:gd name="connsiteX5" fmla="*/ 1068827 w 1075525"/>
              <a:gd name="connsiteY5" fmla="*/ 602054 h 1926016"/>
              <a:gd name="connsiteX6" fmla="*/ 1042816 w 1075525"/>
              <a:gd name="connsiteY6" fmla="*/ 1614 h 1926016"/>
              <a:gd name="connsiteX7" fmla="*/ 738017 w 1075525"/>
              <a:gd name="connsiteY7" fmla="*/ 470537 h 1926016"/>
              <a:gd name="connsiteX8" fmla="*/ 43790 w 1075525"/>
              <a:gd name="connsiteY8" fmla="*/ 1720143 h 1926016"/>
              <a:gd name="connsiteX0" fmla="*/ 43790 w 1075525"/>
              <a:gd name="connsiteY0" fmla="*/ 1720143 h 1926016"/>
              <a:gd name="connsiteX1" fmla="*/ 233925 w 1075525"/>
              <a:gd name="connsiteY1" fmla="*/ 1924198 h 1926016"/>
              <a:gd name="connsiteX2" fmla="*/ 773187 w 1075525"/>
              <a:gd name="connsiteY2" fmla="*/ 1924198 h 1926016"/>
              <a:gd name="connsiteX3" fmla="*/ 1031093 w 1075525"/>
              <a:gd name="connsiteY3" fmla="*/ 1713183 h 1926016"/>
              <a:gd name="connsiteX4" fmla="*/ 1059304 w 1075525"/>
              <a:gd name="connsiteY4" fmla="*/ 1329618 h 1926016"/>
              <a:gd name="connsiteX5" fmla="*/ 1068827 w 1075525"/>
              <a:gd name="connsiteY5" fmla="*/ 602054 h 1926016"/>
              <a:gd name="connsiteX6" fmla="*/ 1042816 w 1075525"/>
              <a:gd name="connsiteY6" fmla="*/ 1614 h 1926016"/>
              <a:gd name="connsiteX7" fmla="*/ 738017 w 1075525"/>
              <a:gd name="connsiteY7" fmla="*/ 470537 h 1926016"/>
              <a:gd name="connsiteX8" fmla="*/ 43790 w 1075525"/>
              <a:gd name="connsiteY8" fmla="*/ 1720143 h 1926016"/>
              <a:gd name="connsiteX0" fmla="*/ 43790 w 1075525"/>
              <a:gd name="connsiteY0" fmla="*/ 1720143 h 1926016"/>
              <a:gd name="connsiteX1" fmla="*/ 233925 w 1075525"/>
              <a:gd name="connsiteY1" fmla="*/ 1924198 h 1926016"/>
              <a:gd name="connsiteX2" fmla="*/ 773187 w 1075525"/>
              <a:gd name="connsiteY2" fmla="*/ 1924198 h 1926016"/>
              <a:gd name="connsiteX3" fmla="*/ 1059668 w 1075525"/>
              <a:gd name="connsiteY3" fmla="*/ 1713183 h 1926016"/>
              <a:gd name="connsiteX4" fmla="*/ 1059304 w 1075525"/>
              <a:gd name="connsiteY4" fmla="*/ 1329618 h 1926016"/>
              <a:gd name="connsiteX5" fmla="*/ 1068827 w 1075525"/>
              <a:gd name="connsiteY5" fmla="*/ 602054 h 1926016"/>
              <a:gd name="connsiteX6" fmla="*/ 1042816 w 1075525"/>
              <a:gd name="connsiteY6" fmla="*/ 1614 h 1926016"/>
              <a:gd name="connsiteX7" fmla="*/ 738017 w 1075525"/>
              <a:gd name="connsiteY7" fmla="*/ 470537 h 1926016"/>
              <a:gd name="connsiteX8" fmla="*/ 43790 w 1075525"/>
              <a:gd name="connsiteY8" fmla="*/ 1720143 h 1926016"/>
              <a:gd name="connsiteX0" fmla="*/ 43790 w 1084994"/>
              <a:gd name="connsiteY0" fmla="*/ 1720143 h 1926016"/>
              <a:gd name="connsiteX1" fmla="*/ 233925 w 1084994"/>
              <a:gd name="connsiteY1" fmla="*/ 1924198 h 1926016"/>
              <a:gd name="connsiteX2" fmla="*/ 773187 w 1084994"/>
              <a:gd name="connsiteY2" fmla="*/ 1924198 h 1926016"/>
              <a:gd name="connsiteX3" fmla="*/ 1059668 w 1084994"/>
              <a:gd name="connsiteY3" fmla="*/ 1713183 h 1926016"/>
              <a:gd name="connsiteX4" fmla="*/ 1068827 w 1084994"/>
              <a:gd name="connsiteY4" fmla="*/ 602054 h 1926016"/>
              <a:gd name="connsiteX5" fmla="*/ 1042816 w 1084994"/>
              <a:gd name="connsiteY5" fmla="*/ 1614 h 1926016"/>
              <a:gd name="connsiteX6" fmla="*/ 738017 w 1084994"/>
              <a:gd name="connsiteY6" fmla="*/ 470537 h 1926016"/>
              <a:gd name="connsiteX7" fmla="*/ 43790 w 1084994"/>
              <a:gd name="connsiteY7" fmla="*/ 1720143 h 1926016"/>
              <a:gd name="connsiteX0" fmla="*/ 43790 w 1079157"/>
              <a:gd name="connsiteY0" fmla="*/ 1720143 h 2028436"/>
              <a:gd name="connsiteX1" fmla="*/ 233925 w 1079157"/>
              <a:gd name="connsiteY1" fmla="*/ 1924198 h 2028436"/>
              <a:gd name="connsiteX2" fmla="*/ 773187 w 1079157"/>
              <a:gd name="connsiteY2" fmla="*/ 1924198 h 2028436"/>
              <a:gd name="connsiteX3" fmla="*/ 1050143 w 1079157"/>
              <a:gd name="connsiteY3" fmla="*/ 1932258 h 2028436"/>
              <a:gd name="connsiteX4" fmla="*/ 1068827 w 1079157"/>
              <a:gd name="connsiteY4" fmla="*/ 602054 h 2028436"/>
              <a:gd name="connsiteX5" fmla="*/ 1042816 w 1079157"/>
              <a:gd name="connsiteY5" fmla="*/ 1614 h 2028436"/>
              <a:gd name="connsiteX6" fmla="*/ 738017 w 1079157"/>
              <a:gd name="connsiteY6" fmla="*/ 470537 h 2028436"/>
              <a:gd name="connsiteX7" fmla="*/ 43790 w 1079157"/>
              <a:gd name="connsiteY7" fmla="*/ 1720143 h 2028436"/>
              <a:gd name="connsiteX0" fmla="*/ 43790 w 1079157"/>
              <a:gd name="connsiteY0" fmla="*/ 1720143 h 2028436"/>
              <a:gd name="connsiteX1" fmla="*/ 233925 w 1079157"/>
              <a:gd name="connsiteY1" fmla="*/ 1924198 h 2028436"/>
              <a:gd name="connsiteX2" fmla="*/ 773187 w 1079157"/>
              <a:gd name="connsiteY2" fmla="*/ 1924198 h 2028436"/>
              <a:gd name="connsiteX3" fmla="*/ 1050143 w 1079157"/>
              <a:gd name="connsiteY3" fmla="*/ 1932258 h 2028436"/>
              <a:gd name="connsiteX4" fmla="*/ 1068827 w 1079157"/>
              <a:gd name="connsiteY4" fmla="*/ 602054 h 2028436"/>
              <a:gd name="connsiteX5" fmla="*/ 1042816 w 1079157"/>
              <a:gd name="connsiteY5" fmla="*/ 1614 h 2028436"/>
              <a:gd name="connsiteX6" fmla="*/ 738017 w 1079157"/>
              <a:gd name="connsiteY6" fmla="*/ 470537 h 2028436"/>
              <a:gd name="connsiteX7" fmla="*/ 43790 w 1079157"/>
              <a:gd name="connsiteY7" fmla="*/ 1720143 h 2028436"/>
              <a:gd name="connsiteX0" fmla="*/ 43790 w 1079157"/>
              <a:gd name="connsiteY0" fmla="*/ 1720143 h 1932258"/>
              <a:gd name="connsiteX1" fmla="*/ 233925 w 1079157"/>
              <a:gd name="connsiteY1" fmla="*/ 1924198 h 1932258"/>
              <a:gd name="connsiteX2" fmla="*/ 773187 w 1079157"/>
              <a:gd name="connsiteY2" fmla="*/ 1924198 h 1932258"/>
              <a:gd name="connsiteX3" fmla="*/ 1050143 w 1079157"/>
              <a:gd name="connsiteY3" fmla="*/ 1932258 h 1932258"/>
              <a:gd name="connsiteX4" fmla="*/ 1068827 w 1079157"/>
              <a:gd name="connsiteY4" fmla="*/ 602054 h 1932258"/>
              <a:gd name="connsiteX5" fmla="*/ 1042816 w 1079157"/>
              <a:gd name="connsiteY5" fmla="*/ 1614 h 1932258"/>
              <a:gd name="connsiteX6" fmla="*/ 738017 w 1079157"/>
              <a:gd name="connsiteY6" fmla="*/ 470537 h 1932258"/>
              <a:gd name="connsiteX7" fmla="*/ 43790 w 1079157"/>
              <a:gd name="connsiteY7" fmla="*/ 1720143 h 1932258"/>
              <a:gd name="connsiteX0" fmla="*/ 43790 w 1075525"/>
              <a:gd name="connsiteY0" fmla="*/ 1720143 h 1932258"/>
              <a:gd name="connsiteX1" fmla="*/ 233925 w 1075525"/>
              <a:gd name="connsiteY1" fmla="*/ 1924198 h 1932258"/>
              <a:gd name="connsiteX2" fmla="*/ 773187 w 1075525"/>
              <a:gd name="connsiteY2" fmla="*/ 1924198 h 1932258"/>
              <a:gd name="connsiteX3" fmla="*/ 1050143 w 1075525"/>
              <a:gd name="connsiteY3" fmla="*/ 1932258 h 1932258"/>
              <a:gd name="connsiteX4" fmla="*/ 1068827 w 1075525"/>
              <a:gd name="connsiteY4" fmla="*/ 602054 h 1932258"/>
              <a:gd name="connsiteX5" fmla="*/ 1042816 w 1075525"/>
              <a:gd name="connsiteY5" fmla="*/ 1614 h 1932258"/>
              <a:gd name="connsiteX6" fmla="*/ 738017 w 1075525"/>
              <a:gd name="connsiteY6" fmla="*/ 470537 h 1932258"/>
              <a:gd name="connsiteX7" fmla="*/ 43790 w 1075525"/>
              <a:gd name="connsiteY7" fmla="*/ 1720143 h 1932258"/>
              <a:gd name="connsiteX0" fmla="*/ 43790 w 1075525"/>
              <a:gd name="connsiteY0" fmla="*/ 1720143 h 1927496"/>
              <a:gd name="connsiteX1" fmla="*/ 233925 w 1075525"/>
              <a:gd name="connsiteY1" fmla="*/ 1924198 h 1927496"/>
              <a:gd name="connsiteX2" fmla="*/ 773187 w 1075525"/>
              <a:gd name="connsiteY2" fmla="*/ 1924198 h 1927496"/>
              <a:gd name="connsiteX3" fmla="*/ 1064431 w 1075525"/>
              <a:gd name="connsiteY3" fmla="*/ 1927496 h 1927496"/>
              <a:gd name="connsiteX4" fmla="*/ 1068827 w 1075525"/>
              <a:gd name="connsiteY4" fmla="*/ 602054 h 1927496"/>
              <a:gd name="connsiteX5" fmla="*/ 1042816 w 1075525"/>
              <a:gd name="connsiteY5" fmla="*/ 1614 h 1927496"/>
              <a:gd name="connsiteX6" fmla="*/ 738017 w 1075525"/>
              <a:gd name="connsiteY6" fmla="*/ 470537 h 1927496"/>
              <a:gd name="connsiteX7" fmla="*/ 43790 w 1075525"/>
              <a:gd name="connsiteY7" fmla="*/ 1720143 h 1927496"/>
              <a:gd name="connsiteX0" fmla="*/ 43790 w 1075525"/>
              <a:gd name="connsiteY0" fmla="*/ 1720143 h 1927496"/>
              <a:gd name="connsiteX1" fmla="*/ 233925 w 1075525"/>
              <a:gd name="connsiteY1" fmla="*/ 1924198 h 1927496"/>
              <a:gd name="connsiteX2" fmla="*/ 773187 w 1075525"/>
              <a:gd name="connsiteY2" fmla="*/ 1924198 h 1927496"/>
              <a:gd name="connsiteX3" fmla="*/ 1064431 w 1075525"/>
              <a:gd name="connsiteY3" fmla="*/ 1927496 h 1927496"/>
              <a:gd name="connsiteX4" fmla="*/ 1068827 w 1075525"/>
              <a:gd name="connsiteY4" fmla="*/ 602054 h 1927496"/>
              <a:gd name="connsiteX5" fmla="*/ 1042816 w 1075525"/>
              <a:gd name="connsiteY5" fmla="*/ 1614 h 1927496"/>
              <a:gd name="connsiteX6" fmla="*/ 738017 w 1075525"/>
              <a:gd name="connsiteY6" fmla="*/ 470537 h 1927496"/>
              <a:gd name="connsiteX7" fmla="*/ 43790 w 1075525"/>
              <a:gd name="connsiteY7" fmla="*/ 1720143 h 1927496"/>
              <a:gd name="connsiteX0" fmla="*/ 43790 w 1075525"/>
              <a:gd name="connsiteY0" fmla="*/ 1720143 h 1928685"/>
              <a:gd name="connsiteX1" fmla="*/ 233925 w 1075525"/>
              <a:gd name="connsiteY1" fmla="*/ 1924198 h 1928685"/>
              <a:gd name="connsiteX2" fmla="*/ 773187 w 1075525"/>
              <a:gd name="connsiteY2" fmla="*/ 1924198 h 1928685"/>
              <a:gd name="connsiteX3" fmla="*/ 1064431 w 1075525"/>
              <a:gd name="connsiteY3" fmla="*/ 1927496 h 1928685"/>
              <a:gd name="connsiteX4" fmla="*/ 1068827 w 1075525"/>
              <a:gd name="connsiteY4" fmla="*/ 602054 h 1928685"/>
              <a:gd name="connsiteX5" fmla="*/ 1042816 w 1075525"/>
              <a:gd name="connsiteY5" fmla="*/ 1614 h 1928685"/>
              <a:gd name="connsiteX6" fmla="*/ 738017 w 1075525"/>
              <a:gd name="connsiteY6" fmla="*/ 470537 h 1928685"/>
              <a:gd name="connsiteX7" fmla="*/ 43790 w 1075525"/>
              <a:gd name="connsiteY7" fmla="*/ 1720143 h 192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525" h="1928685">
                <a:moveTo>
                  <a:pt x="43790" y="1720143"/>
                </a:moveTo>
                <a:cubicBezTo>
                  <a:pt x="-78325" y="1971945"/>
                  <a:pt x="77617" y="1910521"/>
                  <a:pt x="233925" y="1924198"/>
                </a:cubicBezTo>
                <a:lnTo>
                  <a:pt x="773187" y="1924198"/>
                </a:lnTo>
                <a:cubicBezTo>
                  <a:pt x="870268" y="1925297"/>
                  <a:pt x="895913" y="1931159"/>
                  <a:pt x="1064431" y="1927496"/>
                </a:cubicBezTo>
                <a:cubicBezTo>
                  <a:pt x="1061316" y="1678564"/>
                  <a:pt x="1071636" y="887315"/>
                  <a:pt x="1068827" y="602054"/>
                </a:cubicBezTo>
                <a:cubicBezTo>
                  <a:pt x="1066079" y="380720"/>
                  <a:pt x="1097951" y="23534"/>
                  <a:pt x="1042816" y="1614"/>
                </a:cubicBezTo>
                <a:cubicBezTo>
                  <a:pt x="987681" y="-20306"/>
                  <a:pt x="911909" y="183322"/>
                  <a:pt x="738017" y="470537"/>
                </a:cubicBezTo>
                <a:cubicBezTo>
                  <a:pt x="564125" y="757752"/>
                  <a:pt x="165905" y="1468341"/>
                  <a:pt x="43790" y="1720143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6" name="Isosceles Triangle 55"/>
          <p:cNvSpPr/>
          <p:nvPr/>
        </p:nvSpPr>
        <p:spPr>
          <a:xfrm>
            <a:off x="6496050" y="3878262"/>
            <a:ext cx="76200" cy="174625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7" name="Isosceles Triangle 56"/>
          <p:cNvSpPr/>
          <p:nvPr/>
        </p:nvSpPr>
        <p:spPr>
          <a:xfrm rot="12480000">
            <a:off x="5786438" y="3997325"/>
            <a:ext cx="76200" cy="174625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8" name="Isosceles Triangle 57"/>
          <p:cNvSpPr/>
          <p:nvPr/>
        </p:nvSpPr>
        <p:spPr>
          <a:xfrm rot="5400000">
            <a:off x="5818188" y="4799012"/>
            <a:ext cx="76200" cy="174625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181" name="TextBox 58"/>
          <p:cNvSpPr txBox="1">
            <a:spLocks noChangeArrowheads="1"/>
          </p:cNvSpPr>
          <p:nvPr/>
        </p:nvSpPr>
        <p:spPr bwMode="auto">
          <a:xfrm>
            <a:off x="7116762" y="2098686"/>
            <a:ext cx="1619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>
                <a:solidFill>
                  <a:srgbClr val="09570D"/>
                </a:solidFill>
              </a:rPr>
              <a:t>Avalanche</a:t>
            </a:r>
          </a:p>
          <a:p>
            <a:pPr eaLnBrk="1" hangingPunct="1"/>
            <a:r>
              <a:rPr lang="en-US" altLang="it-IT">
                <a:solidFill>
                  <a:srgbClr val="09570D"/>
                </a:solidFill>
              </a:rPr>
              <a:t>triggering</a:t>
            </a:r>
            <a:endParaRPr lang="it-IT" altLang="it-IT">
              <a:solidFill>
                <a:srgbClr val="09570D"/>
              </a:solidFill>
            </a:endParaRPr>
          </a:p>
        </p:txBody>
      </p:sp>
      <p:sp>
        <p:nvSpPr>
          <p:cNvPr id="6182" name="TextBox 59"/>
          <p:cNvSpPr txBox="1">
            <a:spLocks noChangeArrowheads="1"/>
          </p:cNvSpPr>
          <p:nvPr/>
        </p:nvSpPr>
        <p:spPr bwMode="auto">
          <a:xfrm>
            <a:off x="3154363" y="2611437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>
                <a:solidFill>
                  <a:srgbClr val="09570D"/>
                </a:solidFill>
              </a:rPr>
              <a:t>Quenching</a:t>
            </a:r>
            <a:endParaRPr lang="it-IT" altLang="it-IT">
              <a:solidFill>
                <a:srgbClr val="09570D"/>
              </a:solidFill>
            </a:endParaRPr>
          </a:p>
        </p:txBody>
      </p:sp>
      <p:sp>
        <p:nvSpPr>
          <p:cNvPr id="6183" name="TextBox 60"/>
          <p:cNvSpPr txBox="1">
            <a:spLocks noChangeArrowheads="1"/>
          </p:cNvSpPr>
          <p:nvPr/>
        </p:nvSpPr>
        <p:spPr bwMode="auto">
          <a:xfrm>
            <a:off x="3603625" y="5957887"/>
            <a:ext cx="176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>
                <a:solidFill>
                  <a:srgbClr val="09570D"/>
                </a:solidFill>
              </a:rPr>
              <a:t>Recharging</a:t>
            </a:r>
            <a:endParaRPr lang="it-IT" altLang="it-IT">
              <a:solidFill>
                <a:srgbClr val="09570D"/>
              </a:solidFill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6794500" y="3024187"/>
            <a:ext cx="838200" cy="977900"/>
          </a:xfrm>
          <a:custGeom>
            <a:avLst/>
            <a:gdLst>
              <a:gd name="connsiteX0" fmla="*/ 838200 w 838200"/>
              <a:gd name="connsiteY0" fmla="*/ 0 h 977900"/>
              <a:gd name="connsiteX1" fmla="*/ 660400 w 838200"/>
              <a:gd name="connsiteY1" fmla="*/ 635000 h 977900"/>
              <a:gd name="connsiteX2" fmla="*/ 0 w 838200"/>
              <a:gd name="connsiteY2" fmla="*/ 97790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977900">
                <a:moveTo>
                  <a:pt x="838200" y="0"/>
                </a:moveTo>
                <a:cubicBezTo>
                  <a:pt x="819150" y="236008"/>
                  <a:pt x="800100" y="472017"/>
                  <a:pt x="660400" y="635000"/>
                </a:cubicBezTo>
                <a:cubicBezTo>
                  <a:pt x="520700" y="797983"/>
                  <a:pt x="260350" y="887941"/>
                  <a:pt x="0" y="977900"/>
                </a:cubicBezTo>
              </a:path>
            </a:pathLst>
          </a:custGeom>
          <a:noFill/>
          <a:ln w="19050">
            <a:solidFill>
              <a:srgbClr val="09570D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0" name="Freeform 69"/>
          <p:cNvSpPr/>
          <p:nvPr/>
        </p:nvSpPr>
        <p:spPr>
          <a:xfrm flipH="1">
            <a:off x="4343400" y="3146425"/>
            <a:ext cx="1223963" cy="881062"/>
          </a:xfrm>
          <a:custGeom>
            <a:avLst/>
            <a:gdLst>
              <a:gd name="connsiteX0" fmla="*/ 838200 w 838200"/>
              <a:gd name="connsiteY0" fmla="*/ 0 h 977900"/>
              <a:gd name="connsiteX1" fmla="*/ 660400 w 838200"/>
              <a:gd name="connsiteY1" fmla="*/ 635000 h 977900"/>
              <a:gd name="connsiteX2" fmla="*/ 0 w 838200"/>
              <a:gd name="connsiteY2" fmla="*/ 97790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977900">
                <a:moveTo>
                  <a:pt x="838200" y="0"/>
                </a:moveTo>
                <a:cubicBezTo>
                  <a:pt x="819150" y="236008"/>
                  <a:pt x="800100" y="472017"/>
                  <a:pt x="660400" y="635000"/>
                </a:cubicBezTo>
                <a:cubicBezTo>
                  <a:pt x="520700" y="797983"/>
                  <a:pt x="260350" y="887941"/>
                  <a:pt x="0" y="977900"/>
                </a:cubicBezTo>
              </a:path>
            </a:pathLst>
          </a:custGeom>
          <a:noFill/>
          <a:ln w="19050">
            <a:solidFill>
              <a:srgbClr val="09570D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1" name="Freeform 70"/>
          <p:cNvSpPr/>
          <p:nvPr/>
        </p:nvSpPr>
        <p:spPr>
          <a:xfrm rot="16200000" flipH="1">
            <a:off x="5280028" y="5373688"/>
            <a:ext cx="990598" cy="638175"/>
          </a:xfrm>
          <a:custGeom>
            <a:avLst/>
            <a:gdLst>
              <a:gd name="connsiteX0" fmla="*/ 838200 w 838200"/>
              <a:gd name="connsiteY0" fmla="*/ 0 h 977900"/>
              <a:gd name="connsiteX1" fmla="*/ 660400 w 838200"/>
              <a:gd name="connsiteY1" fmla="*/ 635000 h 977900"/>
              <a:gd name="connsiteX2" fmla="*/ 0 w 838200"/>
              <a:gd name="connsiteY2" fmla="*/ 97790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977900">
                <a:moveTo>
                  <a:pt x="838200" y="0"/>
                </a:moveTo>
                <a:cubicBezTo>
                  <a:pt x="819150" y="236008"/>
                  <a:pt x="800100" y="472017"/>
                  <a:pt x="660400" y="635000"/>
                </a:cubicBezTo>
                <a:cubicBezTo>
                  <a:pt x="520700" y="797983"/>
                  <a:pt x="260350" y="887941"/>
                  <a:pt x="0" y="977900"/>
                </a:cubicBezTo>
              </a:path>
            </a:pathLst>
          </a:custGeom>
          <a:noFill/>
          <a:ln w="19050">
            <a:solidFill>
              <a:srgbClr val="09570D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187" name="TextBox 71"/>
          <p:cNvSpPr txBox="1">
            <a:spLocks noChangeArrowheads="1"/>
          </p:cNvSpPr>
          <p:nvPr/>
        </p:nvSpPr>
        <p:spPr bwMode="auto">
          <a:xfrm>
            <a:off x="3062288" y="1447800"/>
            <a:ext cx="809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/>
              <a:t>I</a:t>
            </a:r>
            <a:r>
              <a:rPr lang="en-US" altLang="it-IT" baseline="-25000"/>
              <a:t>SPAD</a:t>
            </a:r>
            <a:endParaRPr lang="it-IT" altLang="it-IT" baseline="-25000"/>
          </a:p>
        </p:txBody>
      </p:sp>
      <p:sp>
        <p:nvSpPr>
          <p:cNvPr id="6188" name="TextBox 73"/>
          <p:cNvSpPr txBox="1">
            <a:spLocks noChangeArrowheads="1"/>
          </p:cNvSpPr>
          <p:nvPr/>
        </p:nvSpPr>
        <p:spPr bwMode="auto">
          <a:xfrm>
            <a:off x="1524000" y="2917825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/>
              <a:t>SPAD</a:t>
            </a:r>
            <a:endParaRPr lang="it-IT" altLang="it-IT" baseline="-25000"/>
          </a:p>
        </p:txBody>
      </p:sp>
      <p:sp>
        <p:nvSpPr>
          <p:cNvPr id="18" name="Oval 17"/>
          <p:cNvSpPr/>
          <p:nvPr/>
        </p:nvSpPr>
        <p:spPr>
          <a:xfrm>
            <a:off x="6477000" y="4814887"/>
            <a:ext cx="92075" cy="920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" name="TextBox 2"/>
          <p:cNvSpPr txBox="1"/>
          <p:nvPr/>
        </p:nvSpPr>
        <p:spPr>
          <a:xfrm>
            <a:off x="1295400" y="884882"/>
            <a:ext cx="6876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a.k.a. Single-Photon Avalanche Diodes (SPADs), </a:t>
            </a:r>
            <a:r>
              <a:rPr lang="en-US" sz="2000" dirty="0" err="1"/>
              <a:t>SiPM</a:t>
            </a:r>
            <a:r>
              <a:rPr lang="en-US" sz="2000" dirty="0"/>
              <a:t> cell</a:t>
            </a:r>
            <a:endParaRPr lang="it-IT" sz="20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5</a:t>
            </a:fld>
            <a:endParaRPr lang="it-IT"/>
          </a:p>
        </p:txBody>
      </p:sp>
      <p:cxnSp>
        <p:nvCxnSpPr>
          <p:cNvPr id="24" name="Connettore 2 23"/>
          <p:cNvCxnSpPr>
            <a:cxnSpLocks/>
          </p:cNvCxnSpPr>
          <p:nvPr/>
        </p:nvCxnSpPr>
        <p:spPr>
          <a:xfrm>
            <a:off x="5305425" y="2085975"/>
            <a:ext cx="1285875" cy="0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45"/>
          <p:cNvSpPr txBox="1">
            <a:spLocks noChangeArrowheads="1"/>
          </p:cNvSpPr>
          <p:nvPr/>
        </p:nvSpPr>
        <p:spPr bwMode="auto">
          <a:xfrm>
            <a:off x="5657849" y="1533525"/>
            <a:ext cx="6623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dirty="0"/>
              <a:t>V</a:t>
            </a:r>
            <a:r>
              <a:rPr lang="en-US" altLang="it-IT" baseline="-25000" dirty="0"/>
              <a:t>EX</a:t>
            </a:r>
            <a:endParaRPr lang="it-IT" altLang="it-IT" baseline="-25000" dirty="0"/>
          </a:p>
        </p:txBody>
      </p:sp>
    </p:spTree>
    <p:extLst>
      <p:ext uri="{BB962C8B-B14F-4D97-AF65-F5344CB8AC3E}">
        <p14:creationId xmlns:p14="http://schemas.microsoft.com/office/powerpoint/2010/main" val="7445175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DCR temperature dependence</a:t>
            </a:r>
            <a:endParaRPr lang="it-IT" dirty="0"/>
          </a:p>
        </p:txBody>
      </p:sp>
      <p:pic>
        <p:nvPicPr>
          <p:cNvPr id="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267796" cy="3200847"/>
          </a:xfrm>
          <a:prstGeom prst="rect">
            <a:avLst/>
          </a:prstGeom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267796" cy="3200847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 flipV="1">
            <a:off x="3581400" y="3810001"/>
            <a:ext cx="1219200" cy="1755576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254116" y="3962401"/>
            <a:ext cx="2365884" cy="1603177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810000" y="5674126"/>
            <a:ext cx="3605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5AC66C"/>
                </a:solidFill>
              </a:rPr>
              <a:t>Band – to – band tunneling: E</a:t>
            </a:r>
            <a:r>
              <a:rPr lang="en-US" sz="1600" b="1" baseline="-25000" dirty="0">
                <a:solidFill>
                  <a:srgbClr val="5AC66C"/>
                </a:solidFill>
              </a:rPr>
              <a:t>A</a:t>
            </a:r>
            <a:r>
              <a:rPr lang="en-US" sz="1600" b="1" dirty="0">
                <a:solidFill>
                  <a:srgbClr val="5AC66C"/>
                </a:solidFill>
              </a:rPr>
              <a:t> </a:t>
            </a:r>
            <a:r>
              <a:rPr lang="en-US" sz="1600" b="1" dirty="0">
                <a:solidFill>
                  <a:srgbClr val="5AC66C"/>
                </a:solidFill>
                <a:sym typeface="Wingdings" panose="05000000000000000000" pitchFamily="2" charset="2"/>
              </a:rPr>
              <a:t> 0</a:t>
            </a:r>
            <a:endParaRPr lang="it-IT" sz="1600" b="1" dirty="0">
              <a:solidFill>
                <a:srgbClr val="5AC66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646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Coincidence detection</a:t>
            </a:r>
            <a:endParaRPr lang="it-IT" dirty="0"/>
          </a:p>
        </p:txBody>
      </p:sp>
      <p:pic>
        <p:nvPicPr>
          <p:cNvPr id="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667000"/>
            <a:ext cx="4699000" cy="3524250"/>
          </a:xfrm>
          <a:prstGeom prst="rect">
            <a:avLst/>
          </a:prstGeom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647950"/>
            <a:ext cx="4724400" cy="354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74931"/>
            <a:ext cx="2673103" cy="11337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599" y="975997"/>
            <a:ext cx="411843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Count rate in coincidence between</a:t>
            </a:r>
          </a:p>
          <a:p>
            <a:r>
              <a:rPr lang="en-US" sz="2000" dirty="0"/>
              <a:t>two pixels in the same column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dirty="0"/>
              <a:t>Normalized rate:</a:t>
            </a:r>
            <a:endParaRPr lang="en-US" sz="2000" b="0" dirty="0"/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dirty="0"/>
              <a:t>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828412" y="1687849"/>
                <a:ext cx="2121222" cy="720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𝑀𝑒𝑎𝑠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∙∆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412" y="1687849"/>
                <a:ext cx="2121222" cy="7208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653668" y="905599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1    2     3    4     5    6     7</a:t>
            </a:r>
            <a:endParaRPr lang="it-IT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62000" y="4495800"/>
            <a:ext cx="685800" cy="5334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95400" y="412646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Cross-talk</a:t>
            </a:r>
            <a:endParaRPr lang="it-IT" sz="18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181600" y="3200400"/>
            <a:ext cx="687758" cy="18466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9358" y="32004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Cross-talk</a:t>
            </a:r>
            <a:endParaRPr lang="it-IT" sz="1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181600" y="3569732"/>
            <a:ext cx="762000" cy="115466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61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Timing resolution</a:t>
            </a:r>
            <a:endParaRPr lang="it-IT" dirty="0"/>
          </a:p>
        </p:txBody>
      </p:sp>
      <p:pic>
        <p:nvPicPr>
          <p:cNvPr id="3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838200"/>
            <a:ext cx="5334000" cy="400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0" y="1295400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</a:t>
            </a:r>
            <a:r>
              <a:rPr lang="en-US" sz="1800" baseline="-25000" dirty="0"/>
              <a:t>EX</a:t>
            </a:r>
            <a:r>
              <a:rPr lang="en-US" sz="1800" dirty="0"/>
              <a:t> = 1V</a:t>
            </a:r>
            <a:endParaRPr lang="it-IT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6458415" y="2803782"/>
            <a:ext cx="161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208ps FWHM</a:t>
            </a:r>
            <a:endParaRPr lang="it-IT" sz="1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38853" y="2988448"/>
            <a:ext cx="5334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786554" y="2986511"/>
            <a:ext cx="5334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1000" y="1030069"/>
            <a:ext cx="20922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IR laser (780nm)</a:t>
            </a:r>
          </a:p>
          <a:p>
            <a:r>
              <a:rPr lang="en-US" sz="2000" dirty="0"/>
              <a:t>   50ps FWHM</a:t>
            </a:r>
            <a:endParaRPr lang="it-IT" sz="2000" dirty="0"/>
          </a:p>
          <a:p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343400" y="4953000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Timing histogram between laser trigger and sensor coincidence output</a:t>
            </a:r>
          </a:p>
          <a:p>
            <a:endParaRPr lang="en-US" sz="2000" dirty="0"/>
          </a:p>
          <a:p>
            <a:r>
              <a:rPr lang="en-US" sz="1800" dirty="0"/>
              <a:t>N.B. Design not optimized for timing</a:t>
            </a:r>
            <a:endParaRPr lang="it-IT" sz="1800" dirty="0"/>
          </a:p>
        </p:txBody>
      </p:sp>
      <p:sp>
        <p:nvSpPr>
          <p:cNvPr id="13" name="Rectangle 12"/>
          <p:cNvSpPr/>
          <p:nvPr/>
        </p:nvSpPr>
        <p:spPr>
          <a:xfrm>
            <a:off x="1299774" y="1879651"/>
            <a:ext cx="254692" cy="933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27120" y="2879978"/>
            <a:ext cx="0" cy="6710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03219" y="3617008"/>
            <a:ext cx="1447800" cy="1034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130574" y="3810000"/>
            <a:ext cx="199079" cy="6710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26298" y="3810000"/>
            <a:ext cx="0" cy="6710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549105" y="3810000"/>
            <a:ext cx="199079" cy="6710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03220" y="4572000"/>
            <a:ext cx="1447800" cy="1034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209800" y="4639222"/>
            <a:ext cx="670471" cy="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386909" y="4724400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Row </a:t>
            </a:r>
            <a:r>
              <a:rPr lang="en-US" sz="2000" dirty="0" err="1"/>
              <a:t>coinc</a:t>
            </a:r>
            <a:r>
              <a:rPr lang="en-US" sz="2000" dirty="0"/>
              <a:t>.</a:t>
            </a:r>
          </a:p>
          <a:p>
            <a:r>
              <a:rPr lang="en-US" sz="2000" dirty="0"/>
              <a:t>output</a:t>
            </a:r>
            <a:endParaRPr lang="it-IT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2209800" y="3468696"/>
            <a:ext cx="1063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Diffuser</a:t>
            </a:r>
            <a:endParaRPr lang="it-IT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60246" y="4707302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Sensor</a:t>
            </a:r>
            <a:endParaRPr lang="it-IT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649095" y="5841831"/>
            <a:ext cx="2039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 pixels enabled</a:t>
            </a:r>
            <a:endParaRPr lang="it-IT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5365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743200" y="1066800"/>
            <a:ext cx="6256841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329242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Crosstalk coefficient </a:t>
            </a:r>
          </a:p>
          <a:p>
            <a:pPr>
              <a:buClr>
                <a:srgbClr val="329242"/>
              </a:buClr>
            </a:pPr>
            <a:endParaRPr lang="en-US" sz="500" dirty="0">
              <a:latin typeface="TimesNewRoman"/>
            </a:endParaRP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CR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= DCR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∙ DCR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∙ 2∆T +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∙ ( DCR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e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+ DCR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US" sz="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it-IT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7" y="1066800"/>
            <a:ext cx="1897975" cy="192431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78447" y="3352800"/>
            <a:ext cx="1881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FF0000"/>
                </a:solidFill>
              </a:rPr>
              <a:t>Emitter</a:t>
            </a:r>
            <a:r>
              <a:rPr lang="it-IT" dirty="0"/>
              <a:t> (fixed)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D6A300"/>
                </a:solidFill>
              </a:rPr>
              <a:t>Detector</a:t>
            </a:r>
            <a:r>
              <a:rPr lang="it-IT" b="1" dirty="0">
                <a:solidFill>
                  <a:srgbClr val="FFC000"/>
                </a:solidFill>
              </a:rPr>
              <a:t> </a:t>
            </a:r>
            <a:r>
              <a:rPr lang="it-IT" dirty="0"/>
              <a:t>(scan)</a:t>
            </a:r>
          </a:p>
        </p:txBody>
      </p:sp>
      <p:sp>
        <p:nvSpPr>
          <p:cNvPr id="11" name="Titolo 1"/>
          <p:cNvSpPr>
            <a:spLocks noGrp="1"/>
          </p:cNvSpPr>
          <p:nvPr>
            <p:ph type="ctrTitle"/>
          </p:nvPr>
        </p:nvSpPr>
        <p:spPr>
          <a:xfrm>
            <a:off x="1295400" y="152401"/>
            <a:ext cx="7391400" cy="457200"/>
          </a:xfrm>
        </p:spPr>
        <p:txBody>
          <a:bodyPr/>
          <a:lstStyle/>
          <a:p>
            <a:r>
              <a:rPr lang="en-GB" dirty="0"/>
              <a:t>Crosstalk characterization</a:t>
            </a:r>
          </a:p>
        </p:txBody>
      </p:sp>
      <p:pic>
        <p:nvPicPr>
          <p:cNvPr id="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14" y="2743200"/>
            <a:ext cx="6533150" cy="2968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600" y="5798260"/>
            <a:ext cx="4869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Crosstalk map – Type 1, 25</a:t>
            </a:r>
            <a:r>
              <a:rPr lang="en-GB" sz="2000" dirty="0"/>
              <a:t>µ</a:t>
            </a:r>
            <a:r>
              <a:rPr lang="en-US" sz="2000" dirty="0"/>
              <a:t>m thickness</a:t>
            </a:r>
            <a:endParaRPr lang="it-IT" sz="2000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53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48009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Crosstalk vs substrate thickness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6935"/>
            <a:ext cx="8839200" cy="4807649"/>
          </a:xfrm>
          <a:prstGeom prst="rect">
            <a:avLst/>
          </a:prstGeom>
        </p:spPr>
      </p:pic>
      <p:pic>
        <p:nvPicPr>
          <p:cNvPr id="5" name="Picture 5" descr="cross-secti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9"/>
          <a:stretch/>
        </p:blipFill>
        <p:spPr bwMode="auto">
          <a:xfrm>
            <a:off x="4419600" y="1752600"/>
            <a:ext cx="2258772" cy="154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54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51534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5400" y="152401"/>
            <a:ext cx="7696200" cy="457200"/>
          </a:xfrm>
        </p:spPr>
        <p:txBody>
          <a:bodyPr/>
          <a:lstStyle/>
          <a:p>
            <a:r>
              <a:rPr lang="en-GB" dirty="0"/>
              <a:t>Dark Count Rate and cross-talk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00328"/>
            <a:ext cx="6324600" cy="438127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495800" y="1250601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rgbClr val="329242"/>
                </a:solidFill>
              </a:rPr>
              <a:t>Die thickness: 280 µm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95300" y="5307449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329242"/>
                </a:solidFill>
              </a:rPr>
              <a:t>Median DCR </a:t>
            </a:r>
            <a:r>
              <a:rPr lang="en-GB" dirty="0"/>
              <a:t>increase of 70% due to cross-talk:</a:t>
            </a:r>
          </a:p>
          <a:p>
            <a:r>
              <a:rPr lang="en-GB" dirty="0"/>
              <a:t>from 2.8kHz to 4.8kHz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3396901"/>
            <a:ext cx="1828800" cy="92333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Large detectors</a:t>
            </a:r>
          </a:p>
          <a:p>
            <a:r>
              <a:rPr lang="en-US" sz="1800" dirty="0"/>
              <a:t>T = 20°C</a:t>
            </a:r>
          </a:p>
          <a:p>
            <a:r>
              <a:rPr lang="en-US" sz="1800" dirty="0"/>
              <a:t>V</a:t>
            </a:r>
            <a:r>
              <a:rPr lang="en-US" sz="1800" baseline="-25000" dirty="0"/>
              <a:t>EX</a:t>
            </a:r>
            <a:r>
              <a:rPr lang="en-US" sz="1800" dirty="0"/>
              <a:t> = 3.3V</a:t>
            </a:r>
            <a:endParaRPr lang="it-IT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697131" y="6138446"/>
            <a:ext cx="3922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A. Ficorella, et a., Proc. IEEE ESSDERC, 2016</a:t>
            </a:r>
            <a:endParaRPr lang="it-IT" sz="1400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838200" cy="380999"/>
          </a:xfrm>
        </p:spPr>
        <p:txBody>
          <a:bodyPr/>
          <a:lstStyle/>
          <a:p>
            <a:fld id="{E4558CD9-D08B-4AFC-BFF0-B79549EEBA6E}" type="slidenum">
              <a:rPr lang="it-IT" smtClean="0"/>
              <a:pPr/>
              <a:t>55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4033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Vertically-integrated assembly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56</a:t>
            </a:fld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609600" y="914400"/>
            <a:ext cx="5876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Count Rate vs. coincidence time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 </a:t>
            </a:r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990600" y="1473200"/>
            <a:ext cx="4701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en-US" dirty="0"/>
              <a:t>DCR</a:t>
            </a:r>
            <a:r>
              <a:rPr lang="en-US" baseline="-25000" dirty="0"/>
              <a:t>COINC</a:t>
            </a:r>
            <a:r>
              <a:rPr lang="en-US" dirty="0"/>
              <a:t> = DCR</a:t>
            </a:r>
            <a:r>
              <a:rPr lang="en-US" baseline="-25000" dirty="0"/>
              <a:t>1</a:t>
            </a:r>
            <a:r>
              <a:rPr lang="en-US" dirty="0"/>
              <a:t> x DCR</a:t>
            </a:r>
            <a:r>
              <a:rPr lang="en-US" baseline="-25000" dirty="0"/>
              <a:t>2</a:t>
            </a:r>
            <a:r>
              <a:rPr lang="en-US" dirty="0"/>
              <a:t> x 2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148"/>
            <a:ext cx="9144000" cy="4357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9181" y="4415458"/>
            <a:ext cx="1225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  <a:latin typeface="Symbol" panose="05050102010706020507" pitchFamily="18" charset="2"/>
              </a:rPr>
              <a:t>D</a:t>
            </a:r>
            <a:r>
              <a:rPr lang="en-US" sz="1800" dirty="0">
                <a:solidFill>
                  <a:schemeClr val="accent6"/>
                </a:solidFill>
              </a:rPr>
              <a:t>T = 10ns</a:t>
            </a:r>
            <a:endParaRPr lang="it-IT" sz="1800" dirty="0">
              <a:solidFill>
                <a:schemeClr val="accent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9680" y="4080084"/>
            <a:ext cx="1289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US" sz="1800" dirty="0">
                <a:solidFill>
                  <a:srgbClr val="C00000"/>
                </a:solidFill>
              </a:rPr>
              <a:t>T = 1.5ns</a:t>
            </a:r>
            <a:endParaRPr lang="it-IT" sz="18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10200" y="5029200"/>
            <a:ext cx="1418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329242"/>
                </a:solidFill>
                <a:latin typeface="Symbol" panose="05050102010706020507" pitchFamily="18" charset="2"/>
              </a:rPr>
              <a:t>D</a:t>
            </a:r>
            <a:r>
              <a:rPr lang="en-US" sz="1800" dirty="0">
                <a:solidFill>
                  <a:srgbClr val="329242"/>
                </a:solidFill>
              </a:rPr>
              <a:t>T = 0.75ns</a:t>
            </a:r>
            <a:endParaRPr lang="it-IT" sz="1800" dirty="0">
              <a:solidFill>
                <a:srgbClr val="32924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54568" y="4449416"/>
            <a:ext cx="227032" cy="427384"/>
          </a:xfrm>
          <a:prstGeom prst="straightConnector1">
            <a:avLst/>
          </a:prstGeom>
          <a:ln w="952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0" y="2436167"/>
            <a:ext cx="110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T = 20°C</a:t>
            </a:r>
            <a:endParaRPr lang="it-IT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67575" y="5398532"/>
            <a:ext cx="3615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329242"/>
                </a:solidFill>
              </a:rPr>
              <a:t>DCR</a:t>
            </a:r>
            <a:r>
              <a:rPr lang="en-US" sz="2000" b="1" baseline="-25000" dirty="0">
                <a:solidFill>
                  <a:srgbClr val="329242"/>
                </a:solidFill>
              </a:rPr>
              <a:t>COINC</a:t>
            </a:r>
            <a:r>
              <a:rPr lang="en-US" sz="2000" b="1" dirty="0">
                <a:solidFill>
                  <a:srgbClr val="329242"/>
                </a:solidFill>
              </a:rPr>
              <a:t> = 27 counts/s mm</a:t>
            </a:r>
            <a:r>
              <a:rPr lang="en-US" sz="2000" b="1" baseline="30000" dirty="0">
                <a:solidFill>
                  <a:srgbClr val="329242"/>
                </a:solidFill>
              </a:rPr>
              <a:t>2</a:t>
            </a:r>
            <a:endParaRPr lang="it-IT" sz="2000" b="1" baseline="30000" dirty="0">
              <a:solidFill>
                <a:srgbClr val="329242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3"/>
          <a:stretch/>
        </p:blipFill>
        <p:spPr bwMode="auto">
          <a:xfrm>
            <a:off x="6458599" y="743432"/>
            <a:ext cx="2685401" cy="145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5424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7616"/>
            <a:ext cx="7648257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-source measurements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57</a:t>
            </a:fld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990600" y="921603"/>
            <a:ext cx="7277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/>
              <a:t>90</a:t>
            </a:r>
            <a:r>
              <a:rPr lang="en-US" b="1" dirty="0"/>
              <a:t>Sr</a:t>
            </a:r>
            <a:r>
              <a:rPr lang="en-US" dirty="0"/>
              <a:t> </a:t>
            </a:r>
            <a:r>
              <a:rPr lang="el-GR" dirty="0"/>
              <a:t>β</a:t>
            </a:r>
            <a:r>
              <a:rPr lang="en-US" dirty="0"/>
              <a:t> source – 37kBq at 2mm distance from sensor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2760848"/>
            <a:ext cx="3328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Symbol" panose="05050102010706020507" pitchFamily="18" charset="2"/>
              </a:rPr>
              <a:t>b</a:t>
            </a:r>
            <a:r>
              <a:rPr lang="en-US" sz="2000" dirty="0"/>
              <a:t> count rate  ~</a:t>
            </a:r>
            <a:r>
              <a:rPr lang="en-US" sz="2000" b="1" dirty="0"/>
              <a:t>10,7 Hz/mm</a:t>
            </a:r>
            <a:r>
              <a:rPr lang="en-US" sz="2000" b="1" baseline="30000" dirty="0"/>
              <a:t>2</a:t>
            </a:r>
            <a:endParaRPr lang="it-IT" sz="2000" dirty="0"/>
          </a:p>
        </p:txBody>
      </p:sp>
      <p:sp>
        <p:nvSpPr>
          <p:cNvPr id="7" name="Rectangle 6"/>
          <p:cNvSpPr/>
          <p:nvPr/>
        </p:nvSpPr>
        <p:spPr>
          <a:xfrm>
            <a:off x="3651172" y="16817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V</a:t>
            </a:r>
            <a:r>
              <a:rPr lang="en-US" sz="1800" baseline="-25000" dirty="0"/>
              <a:t>EX</a:t>
            </a:r>
            <a:r>
              <a:rPr lang="en-US" sz="1800" dirty="0"/>
              <a:t> = 2V     T = 5°C      </a:t>
            </a:r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dirty="0"/>
              <a:t>t = 0.75ns</a:t>
            </a:r>
            <a:endParaRPr lang="it-IT" sz="1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3"/>
          <a:stretch/>
        </p:blipFill>
        <p:spPr bwMode="auto">
          <a:xfrm>
            <a:off x="4724400" y="4217606"/>
            <a:ext cx="2685401" cy="145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28743" y="4044160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~ 40 </a:t>
            </a:r>
            <a:r>
              <a:rPr lang="en-US" sz="1800" dirty="0" err="1"/>
              <a:t>mHz</a:t>
            </a:r>
            <a:r>
              <a:rPr lang="en-US" sz="1800" dirty="0"/>
              <a:t>/pixel</a:t>
            </a:r>
            <a:endParaRPr lang="it-IT" sz="1800" dirty="0"/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810000" y="4001222"/>
            <a:ext cx="0" cy="34217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266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Test beam at CERN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58</a:t>
            </a:fld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9" y="914397"/>
            <a:ext cx="8602982" cy="350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46990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at CERN SPS north area facility (H4 beam line)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APIX under test + auxiliary Beam Tracker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Positrons and </a:t>
            </a:r>
            <a:r>
              <a:rPr lang="el-GR" dirty="0"/>
              <a:t>π</a:t>
            </a:r>
            <a:r>
              <a:rPr lang="el-GR" baseline="30000" dirty="0"/>
              <a:t>+</a:t>
            </a:r>
            <a:r>
              <a:rPr lang="en-US" dirty="0"/>
              <a:t> beams at 50, 100, 150, 200 and 300 GeV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27287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Test beam – hit maps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59</a:t>
            </a:fld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98465"/>
            <a:ext cx="6602411" cy="24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6742111" cy="26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87906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Noisy pixel disabled</a:t>
            </a:r>
            <a:endParaRPr lang="it-IT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4816528" y="5903436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Unshielded pixels disabled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721056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1"/>
            <a:ext cx="7391400" cy="457200"/>
          </a:xfrm>
        </p:spPr>
        <p:txBody>
          <a:bodyPr/>
          <a:lstStyle/>
          <a:p>
            <a:r>
              <a:rPr lang="en-US" dirty="0"/>
              <a:t>Geiger-mode avalanche detectors</a:t>
            </a:r>
            <a:endParaRPr lang="it-IT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890099" y="3086100"/>
            <a:ext cx="685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32999" y="3086100"/>
            <a:ext cx="342900" cy="3810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90099" y="3086100"/>
            <a:ext cx="317500" cy="3810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90099" y="3467100"/>
            <a:ext cx="6810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237603" y="4883156"/>
            <a:ext cx="151130" cy="7659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1088378" y="4760920"/>
            <a:ext cx="298450" cy="12223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075678" y="4608123"/>
            <a:ext cx="298450" cy="15319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1081393" y="4485887"/>
            <a:ext cx="298450" cy="12223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68693" y="4333090"/>
            <a:ext cx="298450" cy="15319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073773" y="4204028"/>
            <a:ext cx="298450" cy="12223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061073" y="4127828"/>
            <a:ext cx="169545" cy="7659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230618" y="3848100"/>
            <a:ext cx="6985" cy="279728"/>
          </a:xfrm>
          <a:prstGeom prst="line">
            <a:avLst/>
          </a:prstGeom>
          <a:ln cap="sq">
            <a:solidFill>
              <a:srgbClr val="0000FF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37603" y="4959753"/>
            <a:ext cx="0" cy="48854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07599" y="2628900"/>
            <a:ext cx="9526" cy="4572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36174" y="3467100"/>
            <a:ext cx="6985" cy="38862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98062" y="2621280"/>
            <a:ext cx="20812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66332" y="5448300"/>
            <a:ext cx="520634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9798" y="5539740"/>
            <a:ext cx="33132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37256" y="5638800"/>
            <a:ext cx="18791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02206" y="4312202"/>
            <a:ext cx="782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Q</a:t>
            </a:r>
            <a:endParaRPr lang="it-IT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468786" y="1887829"/>
            <a:ext cx="1889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BIAS</a:t>
            </a:r>
            <a:r>
              <a:rPr lang="en-US" dirty="0"/>
              <a:t> &gt; V</a:t>
            </a:r>
            <a:r>
              <a:rPr lang="en-US" baseline="-25000" dirty="0"/>
              <a:t>BD</a:t>
            </a:r>
            <a:endParaRPr lang="it-IT" baseline="-25000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3316718" y="1657312"/>
            <a:ext cx="1" cy="2753322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316719" y="4375686"/>
            <a:ext cx="5305864" cy="34949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3888218" y="2632300"/>
            <a:ext cx="1" cy="176512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16718" y="4397428"/>
            <a:ext cx="571500" cy="1320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239304" y="450366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  <a:endParaRPr lang="it-IT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515076" y="1657312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</a:t>
            </a:r>
            <a:r>
              <a:rPr lang="en-US" sz="2000" dirty="0" err="1"/>
              <a:t>out</a:t>
            </a:r>
            <a:endParaRPr lang="it-IT" sz="2000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1676693" y="304079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SPAD</a:t>
            </a:r>
            <a:endParaRPr lang="it-IT" baseline="-25000" dirty="0"/>
          </a:p>
        </p:txBody>
      </p:sp>
      <p:sp>
        <p:nvSpPr>
          <p:cNvPr id="32" name="Freeform 31"/>
          <p:cNvSpPr/>
          <p:nvPr/>
        </p:nvSpPr>
        <p:spPr>
          <a:xfrm>
            <a:off x="3888220" y="2632300"/>
            <a:ext cx="848164" cy="1743386"/>
          </a:xfrm>
          <a:custGeom>
            <a:avLst/>
            <a:gdLst>
              <a:gd name="connsiteX0" fmla="*/ 0 w 2387600"/>
              <a:gd name="connsiteY0" fmla="*/ 0 h 2197100"/>
              <a:gd name="connsiteX1" fmla="*/ 1409700 w 2387600"/>
              <a:gd name="connsiteY1" fmla="*/ 1816100 h 2197100"/>
              <a:gd name="connsiteX2" fmla="*/ 2387600 w 2387600"/>
              <a:gd name="connsiteY2" fmla="*/ 2197100 h 2197100"/>
              <a:gd name="connsiteX3" fmla="*/ 2387600 w 2387600"/>
              <a:gd name="connsiteY3" fmla="*/ 2197100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600" h="2197100">
                <a:moveTo>
                  <a:pt x="0" y="0"/>
                </a:moveTo>
                <a:cubicBezTo>
                  <a:pt x="505883" y="724958"/>
                  <a:pt x="1011767" y="1449917"/>
                  <a:pt x="1409700" y="1816100"/>
                </a:cubicBezTo>
                <a:cubicBezTo>
                  <a:pt x="1807633" y="2182283"/>
                  <a:pt x="2387600" y="2197100"/>
                  <a:pt x="2387600" y="2197100"/>
                </a:cubicBezTo>
                <a:lnTo>
                  <a:pt x="2387600" y="2197100"/>
                </a:ln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6260382" y="2607156"/>
            <a:ext cx="1" cy="176512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6260384" y="2628898"/>
            <a:ext cx="762000" cy="1746788"/>
          </a:xfrm>
          <a:custGeom>
            <a:avLst/>
            <a:gdLst>
              <a:gd name="connsiteX0" fmla="*/ 0 w 2387600"/>
              <a:gd name="connsiteY0" fmla="*/ 0 h 2197100"/>
              <a:gd name="connsiteX1" fmla="*/ 1409700 w 2387600"/>
              <a:gd name="connsiteY1" fmla="*/ 1816100 h 2197100"/>
              <a:gd name="connsiteX2" fmla="*/ 2387600 w 2387600"/>
              <a:gd name="connsiteY2" fmla="*/ 2197100 h 2197100"/>
              <a:gd name="connsiteX3" fmla="*/ 2387600 w 2387600"/>
              <a:gd name="connsiteY3" fmla="*/ 2197100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600" h="2197100">
                <a:moveTo>
                  <a:pt x="0" y="0"/>
                </a:moveTo>
                <a:cubicBezTo>
                  <a:pt x="505883" y="724958"/>
                  <a:pt x="1011767" y="1449917"/>
                  <a:pt x="1409700" y="1816100"/>
                </a:cubicBezTo>
                <a:cubicBezTo>
                  <a:pt x="1807633" y="2182283"/>
                  <a:pt x="2387600" y="2197100"/>
                  <a:pt x="2387600" y="2197100"/>
                </a:cubicBezTo>
                <a:lnTo>
                  <a:pt x="2387600" y="2197100"/>
                </a:ln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736384" y="4376717"/>
            <a:ext cx="1523999" cy="340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149387" y="2584081"/>
            <a:ext cx="1" cy="178820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7149387" y="2625496"/>
            <a:ext cx="762000" cy="1746788"/>
          </a:xfrm>
          <a:custGeom>
            <a:avLst/>
            <a:gdLst>
              <a:gd name="connsiteX0" fmla="*/ 0 w 2387600"/>
              <a:gd name="connsiteY0" fmla="*/ 0 h 2197100"/>
              <a:gd name="connsiteX1" fmla="*/ 1409700 w 2387600"/>
              <a:gd name="connsiteY1" fmla="*/ 1816100 h 2197100"/>
              <a:gd name="connsiteX2" fmla="*/ 2387600 w 2387600"/>
              <a:gd name="connsiteY2" fmla="*/ 2197100 h 2197100"/>
              <a:gd name="connsiteX3" fmla="*/ 2387600 w 2387600"/>
              <a:gd name="connsiteY3" fmla="*/ 2197100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600" h="2197100">
                <a:moveTo>
                  <a:pt x="0" y="0"/>
                </a:moveTo>
                <a:cubicBezTo>
                  <a:pt x="505883" y="724958"/>
                  <a:pt x="1011767" y="1449917"/>
                  <a:pt x="1409700" y="1816100"/>
                </a:cubicBezTo>
                <a:cubicBezTo>
                  <a:pt x="1807633" y="2182283"/>
                  <a:pt x="2387600" y="2197100"/>
                  <a:pt x="2387600" y="2197100"/>
                </a:cubicBezTo>
                <a:lnTo>
                  <a:pt x="2387600" y="2197100"/>
                </a:ln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TextBox 37"/>
          <p:cNvSpPr txBox="1"/>
          <p:nvPr/>
        </p:nvSpPr>
        <p:spPr>
          <a:xfrm>
            <a:off x="1985076" y="3615112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</a:t>
            </a:r>
            <a:r>
              <a:rPr lang="en-US" sz="2000" dirty="0" err="1"/>
              <a:t>out</a:t>
            </a:r>
            <a:endParaRPr lang="it-IT" sz="2000" baseline="-250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1263504" y="3845944"/>
            <a:ext cx="629941" cy="0"/>
          </a:xfrm>
          <a:prstGeom prst="line">
            <a:avLst/>
          </a:prstGeom>
          <a:ln>
            <a:solidFill>
              <a:srgbClr val="0000FF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888220" y="4568158"/>
            <a:ext cx="0" cy="794339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260384" y="4559486"/>
            <a:ext cx="0" cy="794339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150683" y="4551175"/>
            <a:ext cx="0" cy="794339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521923" y="4802023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events</a:t>
            </a:r>
            <a:endParaRPr lang="it-IT" sz="2000" baseline="-25000" dirty="0">
              <a:solidFill>
                <a:srgbClr val="C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53846" y="887968"/>
            <a:ext cx="4575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 primary generated electron-hole pair:</a:t>
            </a:r>
          </a:p>
          <a:p>
            <a:r>
              <a:rPr lang="en-US" sz="2000" dirty="0"/>
              <a:t>very large current pulse ~10</a:t>
            </a:r>
            <a:r>
              <a:rPr lang="en-US" sz="2000" baseline="30000" dirty="0"/>
              <a:t>5</a:t>
            </a:r>
            <a:r>
              <a:rPr lang="en-US" sz="2000" dirty="0"/>
              <a:t> - 10</a:t>
            </a:r>
            <a:r>
              <a:rPr lang="en-US" sz="2000" baseline="30000" dirty="0"/>
              <a:t>6</a:t>
            </a:r>
            <a:r>
              <a:rPr lang="en-US" sz="2000" dirty="0"/>
              <a:t> electrons</a:t>
            </a:r>
            <a:endParaRPr lang="it-IT" sz="2000" dirty="0"/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6</a:t>
            </a:fld>
            <a:endParaRPr lang="it-IT"/>
          </a:p>
        </p:txBody>
      </p:sp>
      <p:cxnSp>
        <p:nvCxnSpPr>
          <p:cNvPr id="46" name="Connettore 2 45"/>
          <p:cNvCxnSpPr>
            <a:cxnSpLocks/>
          </p:cNvCxnSpPr>
          <p:nvPr/>
        </p:nvCxnSpPr>
        <p:spPr>
          <a:xfrm flipV="1">
            <a:off x="5867400" y="2647783"/>
            <a:ext cx="0" cy="1704193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5"/>
          <p:cNvSpPr txBox="1">
            <a:spLocks noChangeArrowheads="1"/>
          </p:cNvSpPr>
          <p:nvPr/>
        </p:nvSpPr>
        <p:spPr bwMode="auto">
          <a:xfrm>
            <a:off x="5167202" y="3055339"/>
            <a:ext cx="6623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dirty="0"/>
              <a:t>V</a:t>
            </a:r>
            <a:r>
              <a:rPr lang="en-US" altLang="it-IT" baseline="-25000" dirty="0"/>
              <a:t>EX</a:t>
            </a:r>
            <a:endParaRPr lang="it-IT" altLang="it-IT" baseline="-25000" dirty="0"/>
          </a:p>
        </p:txBody>
      </p:sp>
      <p:cxnSp>
        <p:nvCxnSpPr>
          <p:cNvPr id="49" name="Straight Connector 44"/>
          <p:cNvCxnSpPr>
            <a:cxnSpLocks/>
          </p:cNvCxnSpPr>
          <p:nvPr/>
        </p:nvCxnSpPr>
        <p:spPr>
          <a:xfrm flipH="1">
            <a:off x="5549671" y="2620047"/>
            <a:ext cx="657225" cy="158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9152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APiX</a:t>
            </a:r>
            <a:r>
              <a:rPr lang="en-US" dirty="0"/>
              <a:t> - Summary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79248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9242"/>
                </a:solidFill>
              </a:rPr>
              <a:t>Strengths: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dirty="0"/>
              <a:t>Can be thinned to a </a:t>
            </a:r>
            <a:r>
              <a:rPr lang="en-US" b="1" dirty="0"/>
              <a:t>few microns</a:t>
            </a:r>
            <a:r>
              <a:rPr lang="en-US" dirty="0"/>
              <a:t>: low material budget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b="1" dirty="0"/>
              <a:t>Timing resolution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dirty="0"/>
              <a:t>Low </a:t>
            </a:r>
            <a:r>
              <a:rPr lang="en-US" b="1" dirty="0"/>
              <a:t>power consumption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dirty="0"/>
              <a:t>Early signal digitization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FF0000"/>
                </a:solidFill>
              </a:rPr>
              <a:t>Weaknesses: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dirty="0"/>
              <a:t>Radiation tolerance (still to be assessed)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dirty="0"/>
              <a:t>Efficiency: guard ring and in-pixel electronics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dirty="0"/>
              <a:t>Cost and availability of 3D integration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2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- future work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7772400" cy="4449763"/>
          </a:xfrm>
        </p:spPr>
        <p:txBody>
          <a:bodyPr/>
          <a:lstStyle/>
          <a:p>
            <a:r>
              <a:rPr lang="en-US" sz="2800" dirty="0"/>
              <a:t>Current prototype:</a:t>
            </a:r>
          </a:p>
          <a:p>
            <a:pPr lvl="1"/>
            <a:r>
              <a:rPr lang="en-US" sz="2400" b="1" dirty="0"/>
              <a:t>Test beam </a:t>
            </a:r>
            <a:r>
              <a:rPr lang="en-US" sz="2400" dirty="0"/>
              <a:t>data analysis (in progress)</a:t>
            </a:r>
          </a:p>
          <a:p>
            <a:pPr lvl="1"/>
            <a:r>
              <a:rPr lang="en-US" sz="2400" dirty="0"/>
              <a:t>Radiation hardness studies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Design of </a:t>
            </a:r>
            <a:r>
              <a:rPr lang="en-US" sz="2800" b="1" dirty="0"/>
              <a:t>new prototype</a:t>
            </a:r>
            <a:r>
              <a:rPr lang="en-US" sz="2800" dirty="0"/>
              <a:t>:</a:t>
            </a:r>
          </a:p>
          <a:p>
            <a:pPr lvl="1"/>
            <a:r>
              <a:rPr lang="en-US" sz="2400" dirty="0"/>
              <a:t>Improved fill factor</a:t>
            </a:r>
          </a:p>
          <a:p>
            <a:pPr lvl="1"/>
            <a:r>
              <a:rPr lang="en-US" sz="2400" dirty="0"/>
              <a:t>Larger array</a:t>
            </a:r>
          </a:p>
          <a:p>
            <a:pPr lvl="1"/>
            <a:r>
              <a:rPr lang="en-US" sz="2400" dirty="0"/>
              <a:t>Optimized timing</a:t>
            </a:r>
          </a:p>
          <a:p>
            <a:pPr lvl="1"/>
            <a:r>
              <a:rPr lang="en-US" sz="2400" dirty="0"/>
              <a:t>Optimized power consumption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marL="457200" lvl="1" indent="0">
              <a:buClr>
                <a:srgbClr val="C00000"/>
              </a:buClr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E4FE-B49E-4171-833F-350F962CFFF3}" type="slidenum">
              <a:rPr lang="it-IT" smtClean="0"/>
              <a:pPr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2085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62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685800" y="990600"/>
            <a:ext cx="81534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 err="1"/>
              <a:t>Higly</a:t>
            </a:r>
            <a:r>
              <a:rPr lang="it-IT" dirty="0"/>
              <a:t> </a:t>
            </a:r>
            <a:r>
              <a:rPr lang="it-IT" dirty="0" err="1"/>
              <a:t>parallel</a:t>
            </a:r>
            <a:r>
              <a:rPr lang="it-IT" dirty="0"/>
              <a:t> SPAD systems </a:t>
            </a:r>
            <a:r>
              <a:rPr lang="it-IT" dirty="0" err="1"/>
              <a:t>require</a:t>
            </a:r>
            <a:r>
              <a:rPr lang="it-IT" dirty="0"/>
              <a:t> high-</a:t>
            </a:r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err="1"/>
              <a:t>digital</a:t>
            </a:r>
            <a:r>
              <a:rPr lang="it-IT" dirty="0"/>
              <a:t> </a:t>
            </a:r>
            <a:r>
              <a:rPr lang="it-IT" dirty="0" err="1"/>
              <a:t>circuit</a:t>
            </a:r>
            <a:r>
              <a:rPr lang="it-IT" dirty="0"/>
              <a:t> for high </a:t>
            </a:r>
            <a:r>
              <a:rPr lang="it-IT" dirty="0" err="1"/>
              <a:t>efficiency</a:t>
            </a:r>
            <a:endParaRPr lang="it-IT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/>
              <a:t>SPAD </a:t>
            </a:r>
            <a:r>
              <a:rPr lang="it-IT" dirty="0" err="1"/>
              <a:t>technology</a:t>
            </a:r>
            <a:r>
              <a:rPr lang="it-IT" dirty="0"/>
              <a:t> in </a:t>
            </a:r>
            <a:r>
              <a:rPr lang="it-IT" b="1" dirty="0"/>
              <a:t>deep sub-micron </a:t>
            </a:r>
            <a:r>
              <a:rPr lang="it-IT" dirty="0" err="1"/>
              <a:t>processes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evolving</a:t>
            </a:r>
            <a:r>
              <a:rPr lang="it-IT" dirty="0"/>
              <a:t> </a:t>
            </a:r>
            <a:r>
              <a:rPr lang="it-IT" dirty="0" err="1"/>
              <a:t>driven</a:t>
            </a:r>
            <a:r>
              <a:rPr lang="it-IT" dirty="0"/>
              <a:t> by consumer </a:t>
            </a:r>
            <a:r>
              <a:rPr lang="it-IT" dirty="0" err="1"/>
              <a:t>applications</a:t>
            </a:r>
            <a:r>
              <a:rPr lang="it-IT" dirty="0"/>
              <a:t>: </a:t>
            </a:r>
            <a:r>
              <a:rPr lang="it-IT" dirty="0" err="1"/>
              <a:t>investments</a:t>
            </a:r>
            <a:endParaRPr lang="it-IT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/>
              <a:t>Maximum </a:t>
            </a:r>
            <a:r>
              <a:rPr lang="it-IT" dirty="0" err="1"/>
              <a:t>efficiency</a:t>
            </a:r>
            <a:r>
              <a:rPr lang="it-IT" dirty="0"/>
              <a:t>: </a:t>
            </a:r>
            <a:r>
              <a:rPr lang="it-IT" b="1" dirty="0"/>
              <a:t>3D </a:t>
            </a:r>
            <a:r>
              <a:rPr lang="it-IT" b="1" dirty="0" err="1"/>
              <a:t>integration</a:t>
            </a:r>
            <a:r>
              <a:rPr lang="it-IT" b="1" dirty="0"/>
              <a:t>. </a:t>
            </a:r>
            <a:r>
              <a:rPr lang="it-IT" dirty="0"/>
              <a:t>Optical cross-talk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still</a:t>
            </a:r>
            <a:r>
              <a:rPr lang="it-IT" dirty="0"/>
              <a:t> an </a:t>
            </a:r>
            <a:r>
              <a:rPr lang="it-IT" dirty="0" err="1"/>
              <a:t>issue</a:t>
            </a:r>
            <a:r>
              <a:rPr lang="it-IT" dirty="0"/>
              <a:t> in systems with </a:t>
            </a:r>
            <a:r>
              <a:rPr lang="it-IT" dirty="0" err="1"/>
              <a:t>very</a:t>
            </a:r>
            <a:r>
              <a:rPr lang="it-IT" dirty="0"/>
              <a:t> high FF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 err="1"/>
              <a:t>Concept</a:t>
            </a:r>
            <a:r>
              <a:rPr lang="it-IT" dirty="0"/>
              <a:t> of </a:t>
            </a:r>
            <a:r>
              <a:rPr lang="it-IT" dirty="0" err="1"/>
              <a:t>charged-particles</a:t>
            </a:r>
            <a:r>
              <a:rPr lang="it-IT" dirty="0"/>
              <a:t> </a:t>
            </a:r>
            <a:r>
              <a:rPr lang="it-IT" dirty="0" err="1"/>
              <a:t>direct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with Geiger-mode detectors in </a:t>
            </a:r>
            <a:r>
              <a:rPr lang="it-IT" dirty="0" err="1"/>
              <a:t>coincidence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feasible</a:t>
            </a:r>
            <a:endParaRPr lang="it-IT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 err="1"/>
              <a:t>Efficiency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still</a:t>
            </a:r>
            <a:r>
              <a:rPr lang="it-IT" dirty="0"/>
              <a:t> an </a:t>
            </a:r>
            <a:r>
              <a:rPr lang="it-IT" dirty="0" err="1"/>
              <a:t>issue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b="1" dirty="0"/>
              <a:t>timing</a:t>
            </a:r>
            <a:r>
              <a:rPr lang="it-IT" dirty="0"/>
              <a:t> can be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good</a:t>
            </a:r>
            <a:endParaRPr lang="it-IT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/>
              <a:t>Development in deep-</a:t>
            </a:r>
            <a:r>
              <a:rPr lang="it-IT" dirty="0" err="1"/>
              <a:t>submicron</a:t>
            </a:r>
            <a:r>
              <a:rPr lang="it-IT" dirty="0"/>
              <a:t> </a:t>
            </a:r>
            <a:r>
              <a:rPr lang="it-IT" dirty="0" err="1"/>
              <a:t>SPADs</a:t>
            </a:r>
            <a:r>
              <a:rPr lang="it-IT" dirty="0"/>
              <a:t> and 3D </a:t>
            </a:r>
            <a:r>
              <a:rPr lang="it-IT" dirty="0" err="1"/>
              <a:t>integration</a:t>
            </a:r>
            <a:r>
              <a:rPr lang="it-IT" dirty="0"/>
              <a:t> can the </a:t>
            </a:r>
            <a:r>
              <a:rPr lang="it-IT" dirty="0" err="1"/>
              <a:t>key</a:t>
            </a:r>
            <a:r>
              <a:rPr lang="it-IT" dirty="0"/>
              <a:t> for a full </a:t>
            </a:r>
            <a:r>
              <a:rPr lang="it-IT" dirty="0" err="1"/>
              <a:t>exploitation</a:t>
            </a:r>
            <a:r>
              <a:rPr lang="it-IT" dirty="0"/>
              <a:t> of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concept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670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11289"/>
            <a:ext cx="8001000" cy="7921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Acknowledgements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54563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r>
              <a:rPr lang="en-US" sz="2400" b="1" dirty="0"/>
              <a:t>APiX2 project</a:t>
            </a:r>
            <a:endParaRPr lang="en-US" sz="2000" b="1" dirty="0"/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n-US" sz="2000" dirty="0"/>
              <a:t>“Development of an Avalanche Pixel Sensor for tracking applications”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n-US" sz="2000" dirty="0"/>
              <a:t>Funded by </a:t>
            </a:r>
            <a:r>
              <a:rPr lang="en-US" sz="2000" b="1" dirty="0"/>
              <a:t>INFN</a:t>
            </a:r>
            <a:r>
              <a:rPr lang="en-US" sz="2000" dirty="0"/>
              <a:t> – CSN5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n-US" sz="2000" dirty="0"/>
              <a:t>Project coordinator: Pier Simone </a:t>
            </a:r>
            <a:r>
              <a:rPr lang="en-US" sz="2000" dirty="0" err="1"/>
              <a:t>Marrocchesi</a:t>
            </a:r>
            <a:r>
              <a:rPr lang="en-US" sz="2000" dirty="0"/>
              <a:t>, INFN Pisa and </a:t>
            </a:r>
            <a:br>
              <a:rPr lang="en-US" sz="2000" dirty="0"/>
            </a:br>
            <a:r>
              <a:rPr lang="en-US" sz="2000" dirty="0"/>
              <a:t>	University of Siena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n-US" sz="2000" dirty="0"/>
              <a:t>Partners: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TIFPA and University of Trento,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INFN Pavia and University Pavia,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INFN </a:t>
            </a:r>
            <a:r>
              <a:rPr lang="en-US" sz="2000" dirty="0" err="1"/>
              <a:t>Padova</a:t>
            </a:r>
            <a:r>
              <a:rPr lang="en-US" sz="2000" dirty="0"/>
              <a:t> and University of </a:t>
            </a:r>
            <a:r>
              <a:rPr lang="en-US" sz="2000" dirty="0" err="1"/>
              <a:t>Padova</a:t>
            </a:r>
            <a:r>
              <a:rPr lang="en-US" sz="2000" dirty="0"/>
              <a:t>,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/>
              <a:t>Laboratoire</a:t>
            </a:r>
            <a:r>
              <a:rPr lang="en-US" sz="2000" dirty="0"/>
              <a:t> APC, </a:t>
            </a:r>
            <a:r>
              <a:rPr lang="en-US" sz="2000" dirty="0" err="1"/>
              <a:t>Université</a:t>
            </a:r>
            <a:r>
              <a:rPr lang="en-US" sz="2000" dirty="0"/>
              <a:t> Paris-Diderot/CNRS</a:t>
            </a:r>
          </a:p>
          <a:p>
            <a:pPr marL="0" indent="0">
              <a:spcBef>
                <a:spcPts val="1800"/>
              </a:spcBef>
              <a:buNone/>
              <a:defRPr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E4FE-B49E-4171-833F-350F962CFFF3}" type="slidenum">
              <a:rPr lang="it-IT" smtClean="0"/>
              <a:pPr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531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CMOS SPAD characteristics</a:t>
            </a:r>
            <a:endParaRPr lang="it-IT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2000" y="1143000"/>
            <a:ext cx="80708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marL="280988" indent="-280988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008000"/>
                </a:solidFill>
              </a:rPr>
              <a:t>Features:</a:t>
            </a:r>
          </a:p>
          <a:p>
            <a:pPr>
              <a:spcBef>
                <a:spcPts val="600"/>
              </a:spcBef>
              <a:buClr>
                <a:srgbClr val="008000"/>
              </a:buClr>
              <a:buSzPct val="70000"/>
              <a:buFont typeface="Wingdings" charset="2"/>
              <a:buChar char=""/>
            </a:pPr>
            <a:r>
              <a:rPr lang="en-US" dirty="0"/>
              <a:t>Single-photon sensitivity → shot noise limited</a:t>
            </a:r>
          </a:p>
          <a:p>
            <a:pPr>
              <a:spcBef>
                <a:spcPts val="600"/>
              </a:spcBef>
              <a:buClr>
                <a:srgbClr val="008000"/>
              </a:buClr>
              <a:buSzPct val="70000"/>
              <a:buFont typeface="Wingdings" charset="2"/>
              <a:buChar char=""/>
            </a:pPr>
            <a:r>
              <a:rPr lang="en-US" dirty="0"/>
              <a:t>Excellent timing resolution: </a:t>
            </a:r>
            <a:r>
              <a:rPr lang="en-US" dirty="0">
                <a:cs typeface="Arial" charset="0"/>
              </a:rPr>
              <a:t>~</a:t>
            </a:r>
            <a:r>
              <a:rPr lang="en-US" dirty="0"/>
              <a:t>100 </a:t>
            </a:r>
            <a:r>
              <a:rPr lang="en-US" dirty="0" err="1"/>
              <a:t>ps</a:t>
            </a:r>
            <a:r>
              <a:rPr lang="en-US" dirty="0"/>
              <a:t> FWHM</a:t>
            </a: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06700" y="3276600"/>
            <a:ext cx="5334000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ts val="1200"/>
              </a:spcBef>
              <a:spcAft>
                <a:spcPts val="1200"/>
              </a:spcAft>
              <a:buClr>
                <a:srgbClr val="008000"/>
              </a:buClr>
              <a:buSzPct val="70000"/>
            </a:pPr>
            <a:r>
              <a:rPr lang="en-US" b="1" dirty="0">
                <a:solidFill>
                  <a:srgbClr val="0070C0"/>
                </a:solidFill>
              </a:rPr>
              <a:t>Monolithic integration </a:t>
            </a:r>
            <a:r>
              <a:rPr lang="en-US" dirty="0">
                <a:solidFill>
                  <a:srgbClr val="000000"/>
                </a:solidFill>
              </a:rPr>
              <a:t>of SPAD and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processing electronics</a:t>
            </a:r>
          </a:p>
          <a:p>
            <a:pPr eaLnBrk="1" hangingPunct="1">
              <a:lnSpc>
                <a:spcPts val="32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70000"/>
            </a:pPr>
            <a:r>
              <a:rPr lang="en-US" dirty="0">
                <a:solidFill>
                  <a:srgbClr val="000000"/>
                </a:solidFill>
              </a:rPr>
              <a:t>Arrays →   </a:t>
            </a:r>
            <a:r>
              <a:rPr lang="en-US" b="1" dirty="0">
                <a:solidFill>
                  <a:srgbClr val="0070C0"/>
                </a:solidFill>
              </a:rPr>
              <a:t>single-photon imaging</a:t>
            </a:r>
          </a:p>
          <a:p>
            <a:pPr eaLnBrk="1" hangingPunct="1">
              <a:lnSpc>
                <a:spcPts val="32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70000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399" y="3868241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CMOS: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2209800" y="3425973"/>
            <a:ext cx="465813" cy="1295400"/>
          </a:xfrm>
          <a:prstGeom prst="leftBrace">
            <a:avLst>
              <a:gd name="adj1" fmla="val 35597"/>
              <a:gd name="adj2" fmla="val 5000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477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772400" cy="452596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Introduction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CMOS-integrated single-photon detectors: </a:t>
            </a:r>
            <a:br>
              <a:rPr lang="en-US" sz="2800" dirty="0"/>
            </a:br>
            <a:r>
              <a:rPr lang="en-US" sz="2800" dirty="0"/>
              <a:t>an overview</a:t>
            </a:r>
          </a:p>
          <a:p>
            <a:pPr>
              <a:spcBef>
                <a:spcPts val="2400"/>
              </a:spcBef>
            </a:pP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APiX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: Geiger-mode avalanche pixel detectors for ionizing particles</a:t>
            </a:r>
          </a:p>
          <a:p>
            <a:pPr>
              <a:spcBef>
                <a:spcPts val="2400"/>
              </a:spcBef>
            </a:pP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Conclusion and future perspectives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E4FE-B49E-4171-833F-350F962CFFF3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1366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5400" y="152401"/>
            <a:ext cx="7620000" cy="457200"/>
          </a:xfrm>
        </p:spPr>
        <p:txBody>
          <a:bodyPr/>
          <a:lstStyle/>
          <a:p>
            <a:r>
              <a:rPr lang="it-IT" dirty="0"/>
              <a:t>CMOS </a:t>
            </a:r>
            <a:r>
              <a:rPr lang="it-IT" dirty="0" err="1"/>
              <a:t>SPADs</a:t>
            </a:r>
            <a:r>
              <a:rPr lang="it-IT" dirty="0"/>
              <a:t>: </a:t>
            </a:r>
            <a:r>
              <a:rPr lang="it-IT" dirty="0" err="1"/>
              <a:t>early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EPFL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58CD9-D08B-4AFC-BFF0-B79549EEBA6E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914400"/>
            <a:ext cx="3429000" cy="2088348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457200" y="5920357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A. </a:t>
            </a:r>
            <a:r>
              <a:rPr lang="en-US" sz="1800" dirty="0" err="1"/>
              <a:t>Rochas</a:t>
            </a:r>
            <a:r>
              <a:rPr lang="en-US" sz="1800" dirty="0"/>
              <a:t> et al., Proc. SPIE </a:t>
            </a:r>
            <a:r>
              <a:rPr lang="en-US" sz="1800" b="1" dirty="0"/>
              <a:t>2003</a:t>
            </a:r>
            <a:endParaRPr lang="it-IT" sz="18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149497" y="914400"/>
            <a:ext cx="37659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dirty="0" err="1"/>
              <a:t>Process</a:t>
            </a:r>
            <a:r>
              <a:rPr lang="it-IT" sz="2000" dirty="0"/>
              <a:t>: </a:t>
            </a:r>
            <a:r>
              <a:rPr lang="it-IT" sz="2000" b="1" dirty="0"/>
              <a:t>CMOS 0.8</a:t>
            </a:r>
            <a:r>
              <a:rPr lang="el-GR" sz="2000" b="1" dirty="0"/>
              <a:t>μ</a:t>
            </a:r>
            <a:r>
              <a:rPr lang="it-IT" sz="2000" b="1" dirty="0"/>
              <a:t>m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Area: 30</a:t>
            </a:r>
            <a:r>
              <a:rPr lang="el-GR" sz="2000" dirty="0"/>
              <a:t>μ</a:t>
            </a:r>
            <a:r>
              <a:rPr lang="it-IT" sz="2000" dirty="0"/>
              <a:t>m</a:t>
            </a:r>
            <a:r>
              <a:rPr lang="it-IT" sz="2000" baseline="30000" dirty="0"/>
              <a:t>2</a:t>
            </a:r>
          </a:p>
          <a:p>
            <a:pPr>
              <a:spcAft>
                <a:spcPts val="600"/>
              </a:spcAft>
            </a:pPr>
            <a:r>
              <a:rPr lang="it-IT" sz="2000" dirty="0" err="1"/>
              <a:t>Peak</a:t>
            </a:r>
            <a:r>
              <a:rPr lang="it-IT" sz="2000" dirty="0"/>
              <a:t> PDE: 20%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DCR: 300 Hz 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Timing </a:t>
            </a:r>
            <a:r>
              <a:rPr lang="it-IT" sz="2000" dirty="0" err="1"/>
              <a:t>resolution</a:t>
            </a:r>
            <a:r>
              <a:rPr lang="it-IT" sz="2000" dirty="0"/>
              <a:t>: 50 </a:t>
            </a:r>
            <a:r>
              <a:rPr lang="it-IT" sz="2000" dirty="0" err="1"/>
              <a:t>ps</a:t>
            </a:r>
            <a:r>
              <a:rPr lang="it-IT" sz="2000" dirty="0"/>
              <a:t> FWHM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248802"/>
            <a:ext cx="6284851" cy="24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8074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0000FF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41183</TotalTime>
  <Words>1707</Words>
  <Application>Microsoft Office PowerPoint</Application>
  <PresentationFormat>On-screen Show (4:3)</PresentationFormat>
  <Paragraphs>477</Paragraphs>
  <Slides>63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Arial</vt:lpstr>
      <vt:lpstr>Calibri</vt:lpstr>
      <vt:lpstr>Cambria Math</vt:lpstr>
      <vt:lpstr>Lucida Sans Unicode</vt:lpstr>
      <vt:lpstr>Symbol</vt:lpstr>
      <vt:lpstr>TimesNewRoman</vt:lpstr>
      <vt:lpstr>Wingdings</vt:lpstr>
      <vt:lpstr>Default Design</vt:lpstr>
      <vt:lpstr>CorelDRAW</vt:lpstr>
      <vt:lpstr>PowerPoint Presentation</vt:lpstr>
      <vt:lpstr>PowerPoint Presentation</vt:lpstr>
      <vt:lpstr>PowerPoint Presentation</vt:lpstr>
      <vt:lpstr>Outline</vt:lpstr>
      <vt:lpstr>Geiger-mode avalanche detectors</vt:lpstr>
      <vt:lpstr>Geiger-mode avalanche detectors</vt:lpstr>
      <vt:lpstr>CMOS SPAD characteristics</vt:lpstr>
      <vt:lpstr>Outline</vt:lpstr>
      <vt:lpstr>CMOS SPADs: early example at EPFL</vt:lpstr>
      <vt:lpstr>CMOS SPADs: deep submicron</vt:lpstr>
      <vt:lpstr>CMOS SPADs: high efficiency</vt:lpstr>
      <vt:lpstr>Summary and comparison with SiPM</vt:lpstr>
      <vt:lpstr>SPAD array applications</vt:lpstr>
      <vt:lpstr>Time-of-Flight optical ranging</vt:lpstr>
      <vt:lpstr>Fluorescence microscopy</vt:lpstr>
      <vt:lpstr>Digital SiPMs for PET</vt:lpstr>
      <vt:lpstr>First consumer products: ST ToF sensor</vt:lpstr>
      <vt:lpstr>SPAD image sensor</vt:lpstr>
      <vt:lpstr>Improving the Fill Factor</vt:lpstr>
      <vt:lpstr>Deep APD</vt:lpstr>
      <vt:lpstr>3D integration</vt:lpstr>
      <vt:lpstr>3D-integrated SPAD image sensor 1</vt:lpstr>
      <vt:lpstr>3D-integrated SPAD image sensor 2</vt:lpstr>
      <vt:lpstr>Outline</vt:lpstr>
      <vt:lpstr>APiX particle detector concept</vt:lpstr>
      <vt:lpstr>SPADs in 150nm CMOS process</vt:lpstr>
      <vt:lpstr>Photo-Detection Efficiency</vt:lpstr>
      <vt:lpstr>Single-photon timing resolution</vt:lpstr>
      <vt:lpstr>Proof-of-concept demonstrator</vt:lpstr>
      <vt:lpstr>Pixel architecture</vt:lpstr>
      <vt:lpstr>Pixel architecture</vt:lpstr>
      <vt:lpstr>Pixel architecture: enable register</vt:lpstr>
      <vt:lpstr>Pixel architecture: coincidence</vt:lpstr>
      <vt:lpstr>Pixel architecture: coincidence</vt:lpstr>
      <vt:lpstr>Pixel architecture: monostable</vt:lpstr>
      <vt:lpstr>Pixel architecture: storage</vt:lpstr>
      <vt:lpstr>2-level pixel schematic</vt:lpstr>
      <vt:lpstr>Sensor architecture: row-wise OR</vt:lpstr>
      <vt:lpstr>Row-wise coincidence circuit</vt:lpstr>
      <vt:lpstr>Sensor floorplan</vt:lpstr>
      <vt:lpstr>Pixel array</vt:lpstr>
      <vt:lpstr>Bottom chip - Micrographs</vt:lpstr>
      <vt:lpstr>Sensor micrographs</vt:lpstr>
      <vt:lpstr>Experimental results - summary</vt:lpstr>
      <vt:lpstr>Breakdown voltage uniformity</vt:lpstr>
      <vt:lpstr>DCR distribution</vt:lpstr>
      <vt:lpstr>DCR temperature dependence</vt:lpstr>
      <vt:lpstr>DCR temperature dependence</vt:lpstr>
      <vt:lpstr>DCR temperature dependence</vt:lpstr>
      <vt:lpstr>DCR temperature dependence</vt:lpstr>
      <vt:lpstr>Coincidence detection</vt:lpstr>
      <vt:lpstr>Timing resolution</vt:lpstr>
      <vt:lpstr>Crosstalk characterization</vt:lpstr>
      <vt:lpstr>Crosstalk vs substrate thickness</vt:lpstr>
      <vt:lpstr>Dark Count Rate and cross-talk</vt:lpstr>
      <vt:lpstr>Vertically-integrated assembly</vt:lpstr>
      <vt:lpstr>b-source measurements</vt:lpstr>
      <vt:lpstr>Test beam at CERN</vt:lpstr>
      <vt:lpstr>Test beam – hit maps</vt:lpstr>
      <vt:lpstr>APiX - Summary</vt:lpstr>
      <vt:lpstr>Current - future work</vt:lpstr>
      <vt:lpstr>Summary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Lucio Pancheri</dc:creator>
  <cp:lastModifiedBy>Kirk T McDonald</cp:lastModifiedBy>
  <cp:revision>1258</cp:revision>
  <cp:lastPrinted>1601-01-01T00:00:00Z</cp:lastPrinted>
  <dcterms:created xsi:type="dcterms:W3CDTF">2010-12-08T18:02:05Z</dcterms:created>
  <dcterms:modified xsi:type="dcterms:W3CDTF">2017-01-22T05:14:07Z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