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57" r:id="rId4"/>
    <p:sldId id="258" r:id="rId5"/>
    <p:sldId id="259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8" autoAdjust="0"/>
    <p:restoredTop sz="94660"/>
  </p:normalViewPr>
  <p:slideViewPr>
    <p:cSldViewPr>
      <p:cViewPr varScale="1">
        <p:scale>
          <a:sx n="99" d="100"/>
          <a:sy n="99" d="100"/>
        </p:scale>
        <p:origin x="7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circle"/>
            <c:size val="2"/>
          </c:marker>
          <c:trendline>
            <c:trendlineType val="linear"/>
            <c:dispRSqr val="0"/>
            <c:dispEq val="1"/>
            <c:trendlineLbl>
              <c:numFmt formatCode="General" sourceLinked="0"/>
            </c:trendlineLbl>
          </c:trendline>
          <c:xVal>
            <c:numRef>
              <c:f>Sheet1!$A$2:$A$10</c:f>
              <c:numCache>
                <c:formatCode>General</c:formatCode>
                <c:ptCount val="9"/>
                <c:pt idx="0">
                  <c:v>2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50</c:v>
                </c:pt>
                <c:pt idx="5">
                  <c:v>100</c:v>
                </c:pt>
                <c:pt idx="6">
                  <c:v>200</c:v>
                </c:pt>
                <c:pt idx="7">
                  <c:v>500</c:v>
                </c:pt>
                <c:pt idx="8">
                  <c:v>1000</c:v>
                </c:pt>
              </c:numCache>
            </c:numRef>
          </c:xVal>
          <c:yVal>
            <c:numRef>
              <c:f>Sheet1!$C$2:$C$10</c:f>
              <c:numCache>
                <c:formatCode>General</c:formatCode>
                <c:ptCount val="9"/>
                <c:pt idx="0">
                  <c:v>0.33600000000000002</c:v>
                </c:pt>
                <c:pt idx="1">
                  <c:v>0.33600000000000002</c:v>
                </c:pt>
                <c:pt idx="2">
                  <c:v>0.38700000000000001</c:v>
                </c:pt>
                <c:pt idx="3">
                  <c:v>0.57399999999999995</c:v>
                </c:pt>
                <c:pt idx="4">
                  <c:v>1.49</c:v>
                </c:pt>
                <c:pt idx="5">
                  <c:v>2.99</c:v>
                </c:pt>
                <c:pt idx="6">
                  <c:v>5.95</c:v>
                </c:pt>
                <c:pt idx="7">
                  <c:v>15.52</c:v>
                </c:pt>
                <c:pt idx="8">
                  <c:v>30.1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2566304"/>
        <c:axId val="482564624"/>
      </c:scatterChart>
      <c:valAx>
        <c:axId val="4825663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Scale(mV/div)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82564624"/>
        <c:crosses val="autoZero"/>
        <c:crossBetween val="midCat"/>
      </c:valAx>
      <c:valAx>
        <c:axId val="4825646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baseline rms noise(mV)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8256630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498916802066409"/>
          <c:y val="6.090156431282992E-2"/>
          <c:w val="0.62400262467191603"/>
          <c:h val="0.752294919417691"/>
        </c:manualLayout>
      </c:layout>
      <c:scatterChart>
        <c:scatterStyle val="lineMarker"/>
        <c:varyColors val="0"/>
        <c:ser>
          <c:idx val="0"/>
          <c:order val="0"/>
          <c:tx>
            <c:v>S/N</c:v>
          </c:tx>
          <c:spPr>
            <a:ln w="28575">
              <a:noFill/>
            </a:ln>
          </c:spPr>
          <c:trendline>
            <c:trendlineType val="log"/>
            <c:dispRSqr val="0"/>
            <c:dispEq val="0"/>
          </c:trendline>
          <c:xVal>
            <c:numRef>
              <c:f>Sheet1!$A$3:$A$21</c:f>
              <c:numCache>
                <c:formatCode>General</c:formatCode>
                <c:ptCount val="19"/>
                <c:pt idx="0">
                  <c:v>1800</c:v>
                </c:pt>
                <c:pt idx="1">
                  <c:v>1700</c:v>
                </c:pt>
                <c:pt idx="2">
                  <c:v>1600</c:v>
                </c:pt>
                <c:pt idx="3">
                  <c:v>1500</c:v>
                </c:pt>
                <c:pt idx="4">
                  <c:v>1400</c:v>
                </c:pt>
                <c:pt idx="5">
                  <c:v>1300</c:v>
                </c:pt>
                <c:pt idx="6">
                  <c:v>1200</c:v>
                </c:pt>
                <c:pt idx="7">
                  <c:v>1100</c:v>
                </c:pt>
                <c:pt idx="8">
                  <c:v>1000</c:v>
                </c:pt>
                <c:pt idx="9">
                  <c:v>900</c:v>
                </c:pt>
                <c:pt idx="10">
                  <c:v>800</c:v>
                </c:pt>
                <c:pt idx="11">
                  <c:v>700</c:v>
                </c:pt>
                <c:pt idx="12">
                  <c:v>600</c:v>
                </c:pt>
                <c:pt idx="13">
                  <c:v>500</c:v>
                </c:pt>
                <c:pt idx="14">
                  <c:v>400</c:v>
                </c:pt>
                <c:pt idx="15">
                  <c:v>300</c:v>
                </c:pt>
                <c:pt idx="16">
                  <c:v>200</c:v>
                </c:pt>
                <c:pt idx="17">
                  <c:v>100</c:v>
                </c:pt>
                <c:pt idx="18">
                  <c:v>0</c:v>
                </c:pt>
              </c:numCache>
            </c:numRef>
          </c:xVal>
          <c:yVal>
            <c:numRef>
              <c:f>Sheet1!$J$5:$J$23</c:f>
              <c:numCache>
                <c:formatCode>General</c:formatCode>
                <c:ptCount val="19"/>
                <c:pt idx="0">
                  <c:v>74.148296593186373</c:v>
                </c:pt>
                <c:pt idx="1">
                  <c:v>85.98949211908932</c:v>
                </c:pt>
                <c:pt idx="2">
                  <c:v>47.460595446584946</c:v>
                </c:pt>
                <c:pt idx="3">
                  <c:v>46.373056994818647</c:v>
                </c:pt>
                <c:pt idx="4">
                  <c:v>39.583333333333336</c:v>
                </c:pt>
                <c:pt idx="5">
                  <c:v>32.047477744807125</c:v>
                </c:pt>
                <c:pt idx="6">
                  <c:v>27.380952380952376</c:v>
                </c:pt>
                <c:pt idx="7">
                  <c:v>24.059701492537314</c:v>
                </c:pt>
                <c:pt idx="8">
                  <c:v>21.279761904761905</c:v>
                </c:pt>
                <c:pt idx="9">
                  <c:v>19.014925373134329</c:v>
                </c:pt>
                <c:pt idx="10">
                  <c:v>16.865671641791046</c:v>
                </c:pt>
                <c:pt idx="11">
                  <c:v>14.925373134328357</c:v>
                </c:pt>
                <c:pt idx="12">
                  <c:v>12.567164179104477</c:v>
                </c:pt>
                <c:pt idx="13">
                  <c:v>10.35820895522388</c:v>
                </c:pt>
                <c:pt idx="14">
                  <c:v>7.9402985074626864</c:v>
                </c:pt>
                <c:pt idx="15">
                  <c:v>5.2409638554216862</c:v>
                </c:pt>
                <c:pt idx="16">
                  <c:v>0</c:v>
                </c:pt>
                <c:pt idx="18" formatCode="0.0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8798128"/>
        <c:axId val="528799808"/>
      </c:scatterChart>
      <c:scatterChart>
        <c:scatterStyle val="lineMarker"/>
        <c:varyColors val="0"/>
        <c:ser>
          <c:idx val="1"/>
          <c:order val="1"/>
          <c:tx>
            <c:v>Gain</c:v>
          </c:tx>
          <c:spPr>
            <a:ln w="28575">
              <a:noFill/>
            </a:ln>
          </c:spPr>
          <c:marker>
            <c:symbol val="circle"/>
            <c:size val="5"/>
          </c:marker>
          <c:xVal>
            <c:numRef>
              <c:f>Sheet1!$A$3:$A$21</c:f>
              <c:numCache>
                <c:formatCode>General</c:formatCode>
                <c:ptCount val="19"/>
                <c:pt idx="0">
                  <c:v>1800</c:v>
                </c:pt>
                <c:pt idx="1">
                  <c:v>1700</c:v>
                </c:pt>
                <c:pt idx="2">
                  <c:v>1600</c:v>
                </c:pt>
                <c:pt idx="3">
                  <c:v>1500</c:v>
                </c:pt>
                <c:pt idx="4">
                  <c:v>1400</c:v>
                </c:pt>
                <c:pt idx="5">
                  <c:v>1300</c:v>
                </c:pt>
                <c:pt idx="6">
                  <c:v>1200</c:v>
                </c:pt>
                <c:pt idx="7">
                  <c:v>1100</c:v>
                </c:pt>
                <c:pt idx="8">
                  <c:v>1000</c:v>
                </c:pt>
                <c:pt idx="9">
                  <c:v>900</c:v>
                </c:pt>
                <c:pt idx="10">
                  <c:v>800</c:v>
                </c:pt>
                <c:pt idx="11">
                  <c:v>700</c:v>
                </c:pt>
                <c:pt idx="12">
                  <c:v>600</c:v>
                </c:pt>
                <c:pt idx="13">
                  <c:v>500</c:v>
                </c:pt>
                <c:pt idx="14">
                  <c:v>400</c:v>
                </c:pt>
                <c:pt idx="15">
                  <c:v>300</c:v>
                </c:pt>
                <c:pt idx="16">
                  <c:v>200</c:v>
                </c:pt>
                <c:pt idx="17">
                  <c:v>100</c:v>
                </c:pt>
                <c:pt idx="18">
                  <c:v>0</c:v>
                </c:pt>
              </c:numCache>
            </c:numRef>
          </c:xVal>
          <c:yVal>
            <c:numRef>
              <c:f>Sheet1!$F$3:$F$21</c:f>
              <c:numCache>
                <c:formatCode>General</c:formatCode>
                <c:ptCount val="19"/>
                <c:pt idx="0">
                  <c:v>236</c:v>
                </c:pt>
                <c:pt idx="1">
                  <c:v>65</c:v>
                </c:pt>
                <c:pt idx="2">
                  <c:v>22.2</c:v>
                </c:pt>
                <c:pt idx="3">
                  <c:v>9.82</c:v>
                </c:pt>
                <c:pt idx="4">
                  <c:v>5.42</c:v>
                </c:pt>
                <c:pt idx="5">
                  <c:v>3.5799999999999996</c:v>
                </c:pt>
                <c:pt idx="6">
                  <c:v>2.66</c:v>
                </c:pt>
                <c:pt idx="7">
                  <c:v>2.16</c:v>
                </c:pt>
                <c:pt idx="8">
                  <c:v>1.8399999999999999</c:v>
                </c:pt>
                <c:pt idx="9">
                  <c:v>1.6120000000000001</c:v>
                </c:pt>
                <c:pt idx="10">
                  <c:v>1.4300000000000002</c:v>
                </c:pt>
                <c:pt idx="11">
                  <c:v>1.274</c:v>
                </c:pt>
                <c:pt idx="12">
                  <c:v>1.1300000000000001</c:v>
                </c:pt>
                <c:pt idx="13">
                  <c:v>1</c:v>
                </c:pt>
                <c:pt idx="14">
                  <c:v>0.84199999999999997</c:v>
                </c:pt>
                <c:pt idx="15">
                  <c:v>0.69400000000000006</c:v>
                </c:pt>
                <c:pt idx="16">
                  <c:v>0.53200000000000003</c:v>
                </c:pt>
                <c:pt idx="17">
                  <c:v>0.34799999999999998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3198592"/>
        <c:axId val="528801488"/>
      </c:scatterChart>
      <c:valAx>
        <c:axId val="5287981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HV(V)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528799808"/>
        <c:crosses val="autoZero"/>
        <c:crossBetween val="midCat"/>
      </c:valAx>
      <c:valAx>
        <c:axId val="528799808"/>
        <c:scaling>
          <c:logBase val="10"/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accent1"/>
                    </a:solidFill>
                  </a:defRPr>
                </a:pPr>
                <a:r>
                  <a:rPr lang="en-US">
                    <a:solidFill>
                      <a:schemeClr val="accent1"/>
                    </a:solidFill>
                  </a:rPr>
                  <a:t>S/N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baseline="0">
                <a:solidFill>
                  <a:schemeClr val="tx2"/>
                </a:solidFill>
              </a:defRPr>
            </a:pPr>
            <a:endParaRPr lang="en-US"/>
          </a:p>
        </c:txPr>
        <c:crossAx val="528798128"/>
        <c:crosses val="autoZero"/>
        <c:crossBetween val="midCat"/>
      </c:valAx>
      <c:valAx>
        <c:axId val="528801488"/>
        <c:scaling>
          <c:logBase val="10"/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baseline="0">
                    <a:solidFill>
                      <a:srgbClr val="C00000"/>
                    </a:solidFill>
                  </a:defRPr>
                </a:pPr>
                <a:r>
                  <a:rPr lang="en-US" baseline="0">
                    <a:solidFill>
                      <a:srgbClr val="C00000"/>
                    </a:solidFill>
                  </a:rPr>
                  <a:t>Gain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rgbClr val="C00000"/>
            </a:solidFill>
          </a:ln>
        </c:spPr>
        <c:txPr>
          <a:bodyPr/>
          <a:lstStyle/>
          <a:p>
            <a:pPr>
              <a:defRPr baseline="0">
                <a:solidFill>
                  <a:srgbClr val="C00000"/>
                </a:solidFill>
              </a:defRPr>
            </a:pPr>
            <a:endParaRPr lang="en-US"/>
          </a:p>
        </c:txPr>
        <c:crossAx val="463198592"/>
        <c:crosses val="max"/>
        <c:crossBetween val="midCat"/>
      </c:valAx>
      <c:valAx>
        <c:axId val="4631985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28801488"/>
        <c:crosses val="autoZero"/>
        <c:crossBetween val="midCat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21860767404074491"/>
          <c:y val="0.10976236753802648"/>
          <c:w val="0.30004311961004876"/>
          <c:h val="0.1713005731948873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4330927384076992E-2"/>
          <c:y val="2.5428331875182269E-2"/>
          <c:w val="0.84589129483814518"/>
          <c:h val="0.8416746864975212"/>
        </c:manualLayout>
      </c:layout>
      <c:scatterChart>
        <c:scatterStyle val="lineMarker"/>
        <c:varyColors val="0"/>
        <c:ser>
          <c:idx val="0"/>
          <c:order val="0"/>
          <c:tx>
            <c:v>sig vs gain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Sheet1!$F$3:$F$20</c:f>
              <c:numCache>
                <c:formatCode>General</c:formatCode>
                <c:ptCount val="18"/>
                <c:pt idx="0">
                  <c:v>236</c:v>
                </c:pt>
                <c:pt idx="1">
                  <c:v>65</c:v>
                </c:pt>
                <c:pt idx="2">
                  <c:v>22.2</c:v>
                </c:pt>
                <c:pt idx="3">
                  <c:v>9.82</c:v>
                </c:pt>
                <c:pt idx="4">
                  <c:v>5.42</c:v>
                </c:pt>
                <c:pt idx="5">
                  <c:v>3.5799999999999996</c:v>
                </c:pt>
                <c:pt idx="6">
                  <c:v>2.66</c:v>
                </c:pt>
                <c:pt idx="7">
                  <c:v>2.16</c:v>
                </c:pt>
                <c:pt idx="8">
                  <c:v>1.8399999999999999</c:v>
                </c:pt>
                <c:pt idx="9">
                  <c:v>1.6120000000000001</c:v>
                </c:pt>
                <c:pt idx="10">
                  <c:v>1.4300000000000002</c:v>
                </c:pt>
                <c:pt idx="11">
                  <c:v>1.274</c:v>
                </c:pt>
                <c:pt idx="12">
                  <c:v>1.1300000000000001</c:v>
                </c:pt>
                <c:pt idx="13">
                  <c:v>1</c:v>
                </c:pt>
                <c:pt idx="14">
                  <c:v>0.84199999999999997</c:v>
                </c:pt>
                <c:pt idx="15">
                  <c:v>0.69400000000000006</c:v>
                </c:pt>
                <c:pt idx="16">
                  <c:v>0.53200000000000003</c:v>
                </c:pt>
                <c:pt idx="17">
                  <c:v>0.34799999999999998</c:v>
                </c:pt>
              </c:numCache>
            </c:numRef>
          </c:xVal>
          <c:yVal>
            <c:numRef>
              <c:f>Sheet1!$F$3:$F$20</c:f>
              <c:numCache>
                <c:formatCode>General</c:formatCode>
                <c:ptCount val="18"/>
                <c:pt idx="0">
                  <c:v>236</c:v>
                </c:pt>
                <c:pt idx="1">
                  <c:v>65</c:v>
                </c:pt>
                <c:pt idx="2">
                  <c:v>22.2</c:v>
                </c:pt>
                <c:pt idx="3">
                  <c:v>9.82</c:v>
                </c:pt>
                <c:pt idx="4">
                  <c:v>5.42</c:v>
                </c:pt>
                <c:pt idx="5">
                  <c:v>3.5799999999999996</c:v>
                </c:pt>
                <c:pt idx="6">
                  <c:v>2.66</c:v>
                </c:pt>
                <c:pt idx="7">
                  <c:v>2.16</c:v>
                </c:pt>
                <c:pt idx="8">
                  <c:v>1.8399999999999999</c:v>
                </c:pt>
                <c:pt idx="9">
                  <c:v>1.6120000000000001</c:v>
                </c:pt>
                <c:pt idx="10">
                  <c:v>1.4300000000000002</c:v>
                </c:pt>
                <c:pt idx="11">
                  <c:v>1.274</c:v>
                </c:pt>
                <c:pt idx="12">
                  <c:v>1.1300000000000001</c:v>
                </c:pt>
                <c:pt idx="13">
                  <c:v>1</c:v>
                </c:pt>
                <c:pt idx="14">
                  <c:v>0.84199999999999997</c:v>
                </c:pt>
                <c:pt idx="15">
                  <c:v>0.69400000000000006</c:v>
                </c:pt>
                <c:pt idx="16">
                  <c:v>0.53200000000000003</c:v>
                </c:pt>
                <c:pt idx="17">
                  <c:v>0.34799999999999998</c:v>
                </c:pt>
              </c:numCache>
            </c:numRef>
          </c:yVal>
          <c:smooth val="0"/>
        </c:ser>
        <c:ser>
          <c:idx val="1"/>
          <c:order val="1"/>
          <c:tx>
            <c:v>noise vs gain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Sheet1!$F$3:$F$20</c:f>
              <c:numCache>
                <c:formatCode>General</c:formatCode>
                <c:ptCount val="18"/>
                <c:pt idx="0">
                  <c:v>236</c:v>
                </c:pt>
                <c:pt idx="1">
                  <c:v>65</c:v>
                </c:pt>
                <c:pt idx="2">
                  <c:v>22.2</c:v>
                </c:pt>
                <c:pt idx="3">
                  <c:v>9.82</c:v>
                </c:pt>
                <c:pt idx="4">
                  <c:v>5.42</c:v>
                </c:pt>
                <c:pt idx="5">
                  <c:v>3.5799999999999996</c:v>
                </c:pt>
                <c:pt idx="6">
                  <c:v>2.66</c:v>
                </c:pt>
                <c:pt idx="7">
                  <c:v>2.16</c:v>
                </c:pt>
                <c:pt idx="8">
                  <c:v>1.8399999999999999</c:v>
                </c:pt>
                <c:pt idx="9">
                  <c:v>1.6120000000000001</c:v>
                </c:pt>
                <c:pt idx="10">
                  <c:v>1.4300000000000002</c:v>
                </c:pt>
                <c:pt idx="11">
                  <c:v>1.274</c:v>
                </c:pt>
                <c:pt idx="12">
                  <c:v>1.1300000000000001</c:v>
                </c:pt>
                <c:pt idx="13">
                  <c:v>1</c:v>
                </c:pt>
                <c:pt idx="14">
                  <c:v>0.84199999999999997</c:v>
                </c:pt>
                <c:pt idx="15">
                  <c:v>0.69400000000000006</c:v>
                </c:pt>
                <c:pt idx="16">
                  <c:v>0.53200000000000003</c:v>
                </c:pt>
                <c:pt idx="17">
                  <c:v>0.34799999999999998</c:v>
                </c:pt>
              </c:numCache>
            </c:numRef>
          </c:xVal>
          <c:yVal>
            <c:numRef>
              <c:f>Sheet1!$H$3:$H$20</c:f>
              <c:numCache>
                <c:formatCode>General</c:formatCode>
                <c:ptCount val="18"/>
                <c:pt idx="0">
                  <c:v>3.12</c:v>
                </c:pt>
                <c:pt idx="1">
                  <c:v>0.6</c:v>
                </c:pt>
                <c:pt idx="2">
                  <c:v>0.2994</c:v>
                </c:pt>
                <c:pt idx="3">
                  <c:v>0.1142</c:v>
                </c:pt>
                <c:pt idx="4">
                  <c:v>0.1142</c:v>
                </c:pt>
                <c:pt idx="5">
                  <c:v>7.7200000000000005E-2</c:v>
                </c:pt>
                <c:pt idx="6">
                  <c:v>6.720000000000001E-2</c:v>
                </c:pt>
                <c:pt idx="7">
                  <c:v>6.7400000000000002E-2</c:v>
                </c:pt>
                <c:pt idx="8">
                  <c:v>6.720000000000001E-2</c:v>
                </c:pt>
                <c:pt idx="9">
                  <c:v>6.7000000000000004E-2</c:v>
                </c:pt>
                <c:pt idx="10">
                  <c:v>6.720000000000001E-2</c:v>
                </c:pt>
                <c:pt idx="11">
                  <c:v>6.7000000000000004E-2</c:v>
                </c:pt>
                <c:pt idx="12">
                  <c:v>6.7000000000000004E-2</c:v>
                </c:pt>
                <c:pt idx="13">
                  <c:v>6.7000000000000004E-2</c:v>
                </c:pt>
                <c:pt idx="14">
                  <c:v>6.7000000000000004E-2</c:v>
                </c:pt>
                <c:pt idx="15">
                  <c:v>6.7000000000000004E-2</c:v>
                </c:pt>
                <c:pt idx="16">
                  <c:v>6.7000000000000004E-2</c:v>
                </c:pt>
                <c:pt idx="17">
                  <c:v>6.6400000000000001E-2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8876032"/>
        <c:axId val="192890256"/>
      </c:scatterChart>
      <c:valAx>
        <c:axId val="468876032"/>
        <c:scaling>
          <c:logBase val="10"/>
          <c:orientation val="minMax"/>
          <c:max val="1000"/>
          <c:min val="0.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Gain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890256"/>
        <c:crossesAt val="1.0000000000000002E-2"/>
        <c:crossBetween val="midCat"/>
      </c:valAx>
      <c:valAx>
        <c:axId val="192890256"/>
        <c:scaling>
          <c:logBase val="10"/>
          <c:orientation val="minMax"/>
          <c:max val="1000"/>
          <c:min val="1.0000000000000002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Signal, Noise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8876032"/>
        <c:crossesAt val="0.1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0129090113735785"/>
          <c:y val="4.6874453193350853E-2"/>
          <c:w val="0.21259798775153105"/>
          <c:h val="0.156251093613298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From Fig 2. of NIM</a:t>
            </a:r>
            <a:r>
              <a:rPr lang="en-US" baseline="0"/>
              <a:t> A</a:t>
            </a:r>
            <a:r>
              <a:rPr lang="en-US" b="1" baseline="0"/>
              <a:t>353</a:t>
            </a:r>
            <a:r>
              <a:rPr lang="en-US" baseline="0"/>
              <a:t>, 176 (1994)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Signal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Sheet1!$B$2:$B$11</c:f>
              <c:numCache>
                <c:formatCode>General</c:formatCode>
                <c:ptCount val="10"/>
                <c:pt idx="0">
                  <c:v>16</c:v>
                </c:pt>
                <c:pt idx="1">
                  <c:v>24</c:v>
                </c:pt>
                <c:pt idx="2">
                  <c:v>96</c:v>
                </c:pt>
                <c:pt idx="3">
                  <c:v>240</c:v>
                </c:pt>
                <c:pt idx="4">
                  <c:v>420</c:v>
                </c:pt>
                <c:pt idx="5">
                  <c:v>930</c:v>
                </c:pt>
                <c:pt idx="6">
                  <c:v>1500</c:v>
                </c:pt>
                <c:pt idx="7">
                  <c:v>2600</c:v>
                </c:pt>
                <c:pt idx="8">
                  <c:v>4700</c:v>
                </c:pt>
                <c:pt idx="9">
                  <c:v>13000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16</c:v>
                </c:pt>
                <c:pt idx="1">
                  <c:v>24</c:v>
                </c:pt>
                <c:pt idx="2">
                  <c:v>96</c:v>
                </c:pt>
                <c:pt idx="3">
                  <c:v>240</c:v>
                </c:pt>
                <c:pt idx="4">
                  <c:v>420</c:v>
                </c:pt>
                <c:pt idx="5">
                  <c:v>930</c:v>
                </c:pt>
                <c:pt idx="6">
                  <c:v>1500</c:v>
                </c:pt>
                <c:pt idx="7">
                  <c:v>2600</c:v>
                </c:pt>
                <c:pt idx="8">
                  <c:v>4700</c:v>
                </c:pt>
                <c:pt idx="9">
                  <c:v>13000</c:v>
                </c:pt>
              </c:numCache>
            </c:numRef>
          </c:yVal>
          <c:smooth val="0"/>
        </c:ser>
        <c:ser>
          <c:idx val="1"/>
          <c:order val="1"/>
          <c:tx>
            <c:v>Noise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Sheet1!$B$2:$B$11</c:f>
              <c:numCache>
                <c:formatCode>General</c:formatCode>
                <c:ptCount val="10"/>
                <c:pt idx="0">
                  <c:v>16</c:v>
                </c:pt>
                <c:pt idx="1">
                  <c:v>24</c:v>
                </c:pt>
                <c:pt idx="2">
                  <c:v>96</c:v>
                </c:pt>
                <c:pt idx="3">
                  <c:v>240</c:v>
                </c:pt>
                <c:pt idx="4">
                  <c:v>420</c:v>
                </c:pt>
                <c:pt idx="5">
                  <c:v>930</c:v>
                </c:pt>
                <c:pt idx="6">
                  <c:v>1500</c:v>
                </c:pt>
                <c:pt idx="7">
                  <c:v>2600</c:v>
                </c:pt>
                <c:pt idx="8">
                  <c:v>4700</c:v>
                </c:pt>
                <c:pt idx="9">
                  <c:v>13000</c:v>
                </c:pt>
              </c:numCache>
            </c:numRef>
          </c:xVal>
          <c:yVal>
            <c:numRef>
              <c:f>Sheet1!$E$2:$E$11</c:f>
              <c:numCache>
                <c:formatCode>General</c:formatCode>
                <c:ptCount val="10"/>
                <c:pt idx="0">
                  <c:v>2.7525423728813561</c:v>
                </c:pt>
                <c:pt idx="1">
                  <c:v>1.7491525423728813</c:v>
                </c:pt>
                <c:pt idx="2">
                  <c:v>3.579661016949153</c:v>
                </c:pt>
                <c:pt idx="3">
                  <c:v>4.6779661016949152</c:v>
                </c:pt>
                <c:pt idx="4">
                  <c:v>6.5491525423728802</c:v>
                </c:pt>
                <c:pt idx="5">
                  <c:v>12.610169491525424</c:v>
                </c:pt>
                <c:pt idx="6">
                  <c:v>22.881355932203391</c:v>
                </c:pt>
                <c:pt idx="7">
                  <c:v>61.694915254237287</c:v>
                </c:pt>
                <c:pt idx="8">
                  <c:v>127.45762711864407</c:v>
                </c:pt>
                <c:pt idx="9">
                  <c:v>367.96610169491527</c:v>
                </c:pt>
              </c:numCache>
            </c:numRef>
          </c:yVal>
          <c:smooth val="0"/>
        </c:ser>
        <c:ser>
          <c:idx val="2"/>
          <c:order val="2"/>
          <c:tx>
            <c:v>S/N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Sheet1!$B$2:$B$11</c:f>
              <c:numCache>
                <c:formatCode>General</c:formatCode>
                <c:ptCount val="10"/>
                <c:pt idx="0">
                  <c:v>16</c:v>
                </c:pt>
                <c:pt idx="1">
                  <c:v>24</c:v>
                </c:pt>
                <c:pt idx="2">
                  <c:v>96</c:v>
                </c:pt>
                <c:pt idx="3">
                  <c:v>240</c:v>
                </c:pt>
                <c:pt idx="4">
                  <c:v>420</c:v>
                </c:pt>
                <c:pt idx="5">
                  <c:v>930</c:v>
                </c:pt>
                <c:pt idx="6">
                  <c:v>1500</c:v>
                </c:pt>
                <c:pt idx="7">
                  <c:v>2600</c:v>
                </c:pt>
                <c:pt idx="8">
                  <c:v>4700</c:v>
                </c:pt>
                <c:pt idx="9">
                  <c:v>13000</c:v>
                </c:pt>
              </c:numCache>
            </c:numRef>
          </c:xVal>
          <c:yVal>
            <c:numRef>
              <c:f>Sheet1!$D$2:$D$11</c:f>
              <c:numCache>
                <c:formatCode>General</c:formatCode>
                <c:ptCount val="10"/>
                <c:pt idx="0">
                  <c:v>5.8128078817733986</c:v>
                </c:pt>
                <c:pt idx="1">
                  <c:v>13.720930232558139</c:v>
                </c:pt>
                <c:pt idx="2">
                  <c:v>26.818181818181817</c:v>
                </c:pt>
                <c:pt idx="3">
                  <c:v>51.304347826086953</c:v>
                </c:pt>
                <c:pt idx="4">
                  <c:v>64.130434782608702</c:v>
                </c:pt>
                <c:pt idx="5">
                  <c:v>73.75</c:v>
                </c:pt>
                <c:pt idx="6">
                  <c:v>65.555555555555557</c:v>
                </c:pt>
                <c:pt idx="7">
                  <c:v>42.142857142857146</c:v>
                </c:pt>
                <c:pt idx="8">
                  <c:v>36.875</c:v>
                </c:pt>
                <c:pt idx="9">
                  <c:v>35.32934131736527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2706096"/>
        <c:axId val="302706656"/>
      </c:scatterChart>
      <c:valAx>
        <c:axId val="302706096"/>
        <c:scaling>
          <c:logBase val="10"/>
          <c:orientation val="minMax"/>
          <c:max val="100000"/>
          <c:min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Gain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2706656"/>
        <c:crosses val="autoZero"/>
        <c:crossBetween val="midCat"/>
      </c:valAx>
      <c:valAx>
        <c:axId val="302706656"/>
        <c:scaling>
          <c:logBase val="10"/>
          <c:orientation val="minMax"/>
          <c:max val="100000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Signal,</a:t>
                </a:r>
                <a:r>
                  <a:rPr lang="en-US" baseline="0"/>
                  <a:t> Noise, S/N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27060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8183289588801399"/>
          <c:y val="0.20246427529892097"/>
          <c:w val="0.14316710411198599"/>
          <c:h val="0.234376640419947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Fig 8. Redus &amp; Farrell, PSPIE </a:t>
            </a:r>
            <a:r>
              <a:rPr lang="en-US" b="1"/>
              <a:t>2859</a:t>
            </a:r>
            <a:r>
              <a:rPr lang="en-US"/>
              <a:t>, 288 (1996)</a:t>
            </a:r>
          </a:p>
        </c:rich>
      </c:tx>
      <c:layout>
        <c:manualLayout>
          <c:xMode val="edge"/>
          <c:yMode val="edge"/>
          <c:x val="0.17255444267809145"/>
          <c:y val="2.62762762762762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348381452318461"/>
          <c:y val="2.0894032762490366E-2"/>
          <c:w val="0.50609864391951009"/>
          <c:h val="0.78924089856771562"/>
        </c:manualLayout>
      </c:layout>
      <c:scatterChart>
        <c:scatterStyle val="lineMarker"/>
        <c:varyColors val="0"/>
        <c:ser>
          <c:idx val="0"/>
          <c:order val="0"/>
          <c:tx>
            <c:v>Signal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Sheet1!$A$4:$A$16</c:f>
              <c:numCache>
                <c:formatCode>General</c:formatCode>
                <c:ptCount val="13"/>
                <c:pt idx="0">
                  <c:v>3.3</c:v>
                </c:pt>
                <c:pt idx="1">
                  <c:v>7.2</c:v>
                </c:pt>
                <c:pt idx="2">
                  <c:v>18</c:v>
                </c:pt>
                <c:pt idx="3">
                  <c:v>27</c:v>
                </c:pt>
                <c:pt idx="4">
                  <c:v>47</c:v>
                </c:pt>
                <c:pt idx="5">
                  <c:v>90</c:v>
                </c:pt>
                <c:pt idx="6">
                  <c:v>180</c:v>
                </c:pt>
                <c:pt idx="7">
                  <c:v>280</c:v>
                </c:pt>
                <c:pt idx="8">
                  <c:v>500</c:v>
                </c:pt>
                <c:pt idx="9">
                  <c:v>960</c:v>
                </c:pt>
                <c:pt idx="10">
                  <c:v>1700</c:v>
                </c:pt>
                <c:pt idx="11">
                  <c:v>3300</c:v>
                </c:pt>
                <c:pt idx="12">
                  <c:v>4600</c:v>
                </c:pt>
              </c:numCache>
            </c:numRef>
          </c:xVal>
          <c:yVal>
            <c:numRef>
              <c:f>Sheet1!$A$4:$A$16</c:f>
              <c:numCache>
                <c:formatCode>General</c:formatCode>
                <c:ptCount val="13"/>
                <c:pt idx="0">
                  <c:v>3.3</c:v>
                </c:pt>
                <c:pt idx="1">
                  <c:v>7.2</c:v>
                </c:pt>
                <c:pt idx="2">
                  <c:v>18</c:v>
                </c:pt>
                <c:pt idx="3">
                  <c:v>27</c:v>
                </c:pt>
                <c:pt idx="4">
                  <c:v>47</c:v>
                </c:pt>
                <c:pt idx="5">
                  <c:v>90</c:v>
                </c:pt>
                <c:pt idx="6">
                  <c:v>180</c:v>
                </c:pt>
                <c:pt idx="7">
                  <c:v>280</c:v>
                </c:pt>
                <c:pt idx="8">
                  <c:v>500</c:v>
                </c:pt>
                <c:pt idx="9">
                  <c:v>960</c:v>
                </c:pt>
                <c:pt idx="10">
                  <c:v>1700</c:v>
                </c:pt>
                <c:pt idx="11">
                  <c:v>3300</c:v>
                </c:pt>
                <c:pt idx="12">
                  <c:v>4600</c:v>
                </c:pt>
              </c:numCache>
            </c:numRef>
          </c:yVal>
          <c:smooth val="0"/>
        </c:ser>
        <c:ser>
          <c:idx val="1"/>
          <c:order val="1"/>
          <c:tx>
            <c:v>Noise (no signal)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Sheet1!$A$4:$A$16</c:f>
              <c:numCache>
                <c:formatCode>General</c:formatCode>
                <c:ptCount val="13"/>
                <c:pt idx="0">
                  <c:v>3.3</c:v>
                </c:pt>
                <c:pt idx="1">
                  <c:v>7.2</c:v>
                </c:pt>
                <c:pt idx="2">
                  <c:v>18</c:v>
                </c:pt>
                <c:pt idx="3">
                  <c:v>27</c:v>
                </c:pt>
                <c:pt idx="4">
                  <c:v>47</c:v>
                </c:pt>
                <c:pt idx="5">
                  <c:v>90</c:v>
                </c:pt>
                <c:pt idx="6">
                  <c:v>180</c:v>
                </c:pt>
                <c:pt idx="7">
                  <c:v>280</c:v>
                </c:pt>
                <c:pt idx="8">
                  <c:v>500</c:v>
                </c:pt>
                <c:pt idx="9">
                  <c:v>960</c:v>
                </c:pt>
                <c:pt idx="10">
                  <c:v>1700</c:v>
                </c:pt>
                <c:pt idx="11">
                  <c:v>3300</c:v>
                </c:pt>
                <c:pt idx="12">
                  <c:v>4600</c:v>
                </c:pt>
              </c:numCache>
            </c:numRef>
          </c:xVal>
          <c:yVal>
            <c:numRef>
              <c:f>Sheet1!$B$4:$B$16</c:f>
              <c:numCache>
                <c:formatCode>General</c:formatCode>
                <c:ptCount val="13"/>
                <c:pt idx="0">
                  <c:v>2900</c:v>
                </c:pt>
                <c:pt idx="1">
                  <c:v>1200</c:v>
                </c:pt>
                <c:pt idx="2">
                  <c:v>540</c:v>
                </c:pt>
                <c:pt idx="3">
                  <c:v>340</c:v>
                </c:pt>
                <c:pt idx="4">
                  <c:v>210</c:v>
                </c:pt>
                <c:pt idx="5">
                  <c:v>130</c:v>
                </c:pt>
                <c:pt idx="6">
                  <c:v>74</c:v>
                </c:pt>
                <c:pt idx="7">
                  <c:v>66</c:v>
                </c:pt>
                <c:pt idx="8">
                  <c:v>64</c:v>
                </c:pt>
                <c:pt idx="9">
                  <c:v>66</c:v>
                </c:pt>
                <c:pt idx="10">
                  <c:v>68</c:v>
                </c:pt>
                <c:pt idx="11">
                  <c:v>80</c:v>
                </c:pt>
                <c:pt idx="12">
                  <c:v>105</c:v>
                </c:pt>
              </c:numCache>
            </c:numRef>
          </c:yVal>
          <c:smooth val="0"/>
        </c:ser>
        <c:ser>
          <c:idx val="2"/>
          <c:order val="2"/>
          <c:tx>
            <c:v>Noise (in signal)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Sheet1!$A$4:$A$16</c:f>
              <c:numCache>
                <c:formatCode>General</c:formatCode>
                <c:ptCount val="13"/>
                <c:pt idx="0">
                  <c:v>3.3</c:v>
                </c:pt>
                <c:pt idx="1">
                  <c:v>7.2</c:v>
                </c:pt>
                <c:pt idx="2">
                  <c:v>18</c:v>
                </c:pt>
                <c:pt idx="3">
                  <c:v>27</c:v>
                </c:pt>
                <c:pt idx="4">
                  <c:v>47</c:v>
                </c:pt>
                <c:pt idx="5">
                  <c:v>90</c:v>
                </c:pt>
                <c:pt idx="6">
                  <c:v>180</c:v>
                </c:pt>
                <c:pt idx="7">
                  <c:v>280</c:v>
                </c:pt>
                <c:pt idx="8">
                  <c:v>500</c:v>
                </c:pt>
                <c:pt idx="9">
                  <c:v>960</c:v>
                </c:pt>
                <c:pt idx="10">
                  <c:v>1700</c:v>
                </c:pt>
                <c:pt idx="11">
                  <c:v>3300</c:v>
                </c:pt>
                <c:pt idx="12">
                  <c:v>4600</c:v>
                </c:pt>
              </c:numCache>
            </c:numRef>
          </c:xVal>
          <c:yVal>
            <c:numRef>
              <c:f>Sheet1!$C$4:$C$16</c:f>
              <c:numCache>
                <c:formatCode>General</c:formatCode>
                <c:ptCount val="13"/>
                <c:pt idx="0">
                  <c:v>3300</c:v>
                </c:pt>
                <c:pt idx="1">
                  <c:v>1600</c:v>
                </c:pt>
                <c:pt idx="2">
                  <c:v>1100</c:v>
                </c:pt>
                <c:pt idx="3">
                  <c:v>930</c:v>
                </c:pt>
                <c:pt idx="4">
                  <c:v>800</c:v>
                </c:pt>
                <c:pt idx="5">
                  <c:v>800</c:v>
                </c:pt>
                <c:pt idx="6">
                  <c:v>840</c:v>
                </c:pt>
                <c:pt idx="7">
                  <c:v>870</c:v>
                </c:pt>
                <c:pt idx="8">
                  <c:v>900</c:v>
                </c:pt>
                <c:pt idx="9">
                  <c:v>1000</c:v>
                </c:pt>
                <c:pt idx="10">
                  <c:v>1100</c:v>
                </c:pt>
                <c:pt idx="11">
                  <c:v>1500</c:v>
                </c:pt>
                <c:pt idx="12">
                  <c:v>1750</c:v>
                </c:pt>
              </c:numCache>
            </c:numRef>
          </c:yVal>
          <c:smooth val="0"/>
        </c:ser>
        <c:ser>
          <c:idx val="3"/>
          <c:order val="3"/>
          <c:tx>
            <c:v>S/N_no_signal</c:v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Sheet1!$A$4:$A$16</c:f>
              <c:numCache>
                <c:formatCode>General</c:formatCode>
                <c:ptCount val="13"/>
                <c:pt idx="0">
                  <c:v>3.3</c:v>
                </c:pt>
                <c:pt idx="1">
                  <c:v>7.2</c:v>
                </c:pt>
                <c:pt idx="2">
                  <c:v>18</c:v>
                </c:pt>
                <c:pt idx="3">
                  <c:v>27</c:v>
                </c:pt>
                <c:pt idx="4">
                  <c:v>47</c:v>
                </c:pt>
                <c:pt idx="5">
                  <c:v>90</c:v>
                </c:pt>
                <c:pt idx="6">
                  <c:v>180</c:v>
                </c:pt>
                <c:pt idx="7">
                  <c:v>280</c:v>
                </c:pt>
                <c:pt idx="8">
                  <c:v>500</c:v>
                </c:pt>
                <c:pt idx="9">
                  <c:v>960</c:v>
                </c:pt>
                <c:pt idx="10">
                  <c:v>1700</c:v>
                </c:pt>
                <c:pt idx="11">
                  <c:v>3300</c:v>
                </c:pt>
                <c:pt idx="12">
                  <c:v>4600</c:v>
                </c:pt>
              </c:numCache>
            </c:numRef>
          </c:xVal>
          <c:yVal>
            <c:numRef>
              <c:f>Sheet1!$D$4:$D$16</c:f>
              <c:numCache>
                <c:formatCode>General</c:formatCode>
                <c:ptCount val="13"/>
                <c:pt idx="0">
                  <c:v>5.5862068965517242</c:v>
                </c:pt>
                <c:pt idx="1">
                  <c:v>13.5</c:v>
                </c:pt>
                <c:pt idx="2">
                  <c:v>30</c:v>
                </c:pt>
                <c:pt idx="3">
                  <c:v>47.647058823529413</c:v>
                </c:pt>
                <c:pt idx="4">
                  <c:v>77.142857142857139</c:v>
                </c:pt>
                <c:pt idx="5">
                  <c:v>124.61538461538461</c:v>
                </c:pt>
                <c:pt idx="6">
                  <c:v>218.91891891891891</c:v>
                </c:pt>
                <c:pt idx="7">
                  <c:v>245.45454545454547</c:v>
                </c:pt>
                <c:pt idx="8">
                  <c:v>253.125</c:v>
                </c:pt>
                <c:pt idx="9">
                  <c:v>245.45454545454547</c:v>
                </c:pt>
                <c:pt idx="10">
                  <c:v>238.23529411764707</c:v>
                </c:pt>
                <c:pt idx="11">
                  <c:v>202.5</c:v>
                </c:pt>
                <c:pt idx="12">
                  <c:v>154.28571428571428</c:v>
                </c:pt>
              </c:numCache>
            </c:numRef>
          </c:yVal>
          <c:smooth val="0"/>
        </c:ser>
        <c:ser>
          <c:idx val="4"/>
          <c:order val="4"/>
          <c:tx>
            <c:v>S/N_in_signal</c:v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Sheet1!$A$4:$A$16</c:f>
              <c:numCache>
                <c:formatCode>General</c:formatCode>
                <c:ptCount val="13"/>
                <c:pt idx="0">
                  <c:v>3.3</c:v>
                </c:pt>
                <c:pt idx="1">
                  <c:v>7.2</c:v>
                </c:pt>
                <c:pt idx="2">
                  <c:v>18</c:v>
                </c:pt>
                <c:pt idx="3">
                  <c:v>27</c:v>
                </c:pt>
                <c:pt idx="4">
                  <c:v>47</c:v>
                </c:pt>
                <c:pt idx="5">
                  <c:v>90</c:v>
                </c:pt>
                <c:pt idx="6">
                  <c:v>180</c:v>
                </c:pt>
                <c:pt idx="7">
                  <c:v>280</c:v>
                </c:pt>
                <c:pt idx="8">
                  <c:v>500</c:v>
                </c:pt>
                <c:pt idx="9">
                  <c:v>960</c:v>
                </c:pt>
                <c:pt idx="10">
                  <c:v>1700</c:v>
                </c:pt>
                <c:pt idx="11">
                  <c:v>3300</c:v>
                </c:pt>
                <c:pt idx="12">
                  <c:v>4600</c:v>
                </c:pt>
              </c:numCache>
            </c:numRef>
          </c:xVal>
          <c:yVal>
            <c:numRef>
              <c:f>Sheet1!$E$4:$E$16</c:f>
              <c:numCache>
                <c:formatCode>General</c:formatCode>
                <c:ptCount val="13"/>
                <c:pt idx="0">
                  <c:v>4.9090909090909092</c:v>
                </c:pt>
                <c:pt idx="1">
                  <c:v>10.125</c:v>
                </c:pt>
                <c:pt idx="2">
                  <c:v>14.727272727272727</c:v>
                </c:pt>
                <c:pt idx="3">
                  <c:v>17.419354838709676</c:v>
                </c:pt>
                <c:pt idx="4">
                  <c:v>20.25</c:v>
                </c:pt>
                <c:pt idx="5">
                  <c:v>20.25</c:v>
                </c:pt>
                <c:pt idx="6">
                  <c:v>19.285714285714285</c:v>
                </c:pt>
                <c:pt idx="7">
                  <c:v>18.620689655172413</c:v>
                </c:pt>
                <c:pt idx="8">
                  <c:v>18</c:v>
                </c:pt>
                <c:pt idx="9">
                  <c:v>16.2</c:v>
                </c:pt>
                <c:pt idx="10">
                  <c:v>14.727272727272727</c:v>
                </c:pt>
                <c:pt idx="11">
                  <c:v>10.8</c:v>
                </c:pt>
                <c:pt idx="12">
                  <c:v>9.257142857142858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8913040"/>
        <c:axId val="198920320"/>
      </c:scatterChart>
      <c:valAx>
        <c:axId val="198913040"/>
        <c:scaling>
          <c:logBase val="10"/>
          <c:orientation val="minMax"/>
          <c:max val="10000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Gain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in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920320"/>
        <c:crosses val="autoZero"/>
        <c:crossBetween val="midCat"/>
      </c:valAx>
      <c:valAx>
        <c:axId val="198920320"/>
        <c:scaling>
          <c:logBase val="10"/>
          <c:orientation val="minMax"/>
          <c:max val="10000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Signal,</a:t>
                </a:r>
                <a:r>
                  <a:rPr lang="en-US" baseline="0"/>
                  <a:t> Noise, S/N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in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91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273124718707271"/>
          <c:y val="0.26593644544431944"/>
          <c:w val="0.25100566929010115"/>
          <c:h val="0.5859416010498688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9A363-588D-448B-B3F6-03D6A3B9BE53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A93FA-B63A-4B97-9AD2-A4BA562AC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8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A93FA-B63A-4B97-9AD2-A4BA562AC6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17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8A1A-EED8-4F6F-86BB-F109852FABD7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23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B2E2-B553-4DC5-B27E-FDDDBCDE5E5F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065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2A1B5-A09A-4D08-84DF-DD8492FCDB08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8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E79A-988F-4BA3-B8BB-F01C80013B5F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9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E10A4-888A-4CF8-990A-3F690DC8AB76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8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1124-3C08-4007-A686-08B4D564A3CC}" type="datetime1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21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7414-7297-402A-ACA8-F629401ECFE8}" type="datetime1">
              <a:rPr lang="en-US" smtClean="0"/>
              <a:t>3/4/2016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336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F6CD-63E2-46CE-A5BA-A020DD1C82BB}" type="datetime1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30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052ED-8375-4ECF-BFB6-43F58FF96467}" type="datetime1">
              <a:rPr lang="en-US" smtClean="0"/>
              <a:t>3/4/2016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487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7943-394B-4F40-9E6C-CCD553725FEE}" type="datetime1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186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8373-7CAD-47DE-81ED-37A4697CA1A9}" type="datetime1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416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2AD9E-56CC-438A-8316-9692716EF672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5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hyperlink" Target="http://physics.princeton.edu/~mcdonald/examples/detectors/farrell_nim_a353_176_94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hyperlink" Target="http://physics.princeton.edu/~mcdonald/examples/detectors/redus_spie_2859_288_96.pdf" TargetMode="Externa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10" Type="http://schemas.openxmlformats.org/officeDocument/2006/relationships/chart" Target="../charts/chart5.xml"/><Relationship Id="rId4" Type="http://schemas.openxmlformats.org/officeDocument/2006/relationships/hyperlink" Target="http://physics.princeton.edu/~mcdonald/LHC/Lu/Time_resolution_with_beam_splitterE.pptx" TargetMode="External"/><Relationship Id="rId9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7772400" cy="2514599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S/N Issue of Mesh APD</a:t>
            </a:r>
            <a:br>
              <a:rPr lang="en-US" sz="3200" dirty="0" smtClean="0">
                <a:latin typeface="Comic Sans MS" panose="030F0702030302020204" pitchFamily="66" charset="0"/>
              </a:rPr>
            </a:br>
            <a:r>
              <a:rPr lang="en-US" sz="3200" dirty="0">
                <a:latin typeface="Comic Sans MS" panose="030F0702030302020204" pitchFamily="66" charset="0"/>
              </a:rPr>
              <a:t/>
            </a:r>
            <a:br>
              <a:rPr lang="en-US" sz="3200" dirty="0">
                <a:latin typeface="Comic Sans MS" panose="030F0702030302020204" pitchFamily="66" charset="0"/>
              </a:rPr>
            </a:br>
            <a:r>
              <a:rPr lang="en-US" sz="3200" dirty="0" smtClean="0">
                <a:latin typeface="Comic Sans MS" panose="030F0702030302020204" pitchFamily="66" charset="0"/>
              </a:rPr>
              <a:t/>
            </a:r>
            <a:br>
              <a:rPr lang="en-US" sz="3200" dirty="0" smtClean="0">
                <a:latin typeface="Comic Sans MS" panose="030F0702030302020204" pitchFamily="66" charset="0"/>
              </a:rPr>
            </a:br>
            <a:r>
              <a:rPr lang="en-US" sz="2400" dirty="0" err="1" smtClean="0">
                <a:latin typeface="Comic Sans MS" panose="030F0702030302020204" pitchFamily="66" charset="0"/>
              </a:rPr>
              <a:t>Changguo</a:t>
            </a:r>
            <a:r>
              <a:rPr lang="en-US" sz="2400" dirty="0" smtClean="0">
                <a:latin typeface="Comic Sans MS" panose="030F0702030302020204" pitchFamily="66" charset="0"/>
              </a:rPr>
              <a:t> </a:t>
            </a:r>
            <a:r>
              <a:rPr lang="en-US" sz="2400" dirty="0" smtClean="0">
                <a:latin typeface="Comic Sans MS" panose="030F0702030302020204" pitchFamily="66" charset="0"/>
              </a:rPr>
              <a:t>Lu, KT McDonald</a:t>
            </a:r>
            <a:r>
              <a:rPr lang="en-US" sz="2400" dirty="0" smtClean="0">
                <a:latin typeface="Comic Sans MS" panose="030F0702030302020204" pitchFamily="66" charset="0"/>
              </a:rPr>
              <a:t/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Princeton University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3/2/2016; updated 3/4/2016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15240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38200" y="1752600"/>
            <a:ext cx="746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5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8200" y="15240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2000" y="457200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</a:t>
            </a:r>
            <a:r>
              <a:rPr lang="it-IT" dirty="0"/>
              <a:t>. Cartiglia, INFN, </a:t>
            </a:r>
            <a:r>
              <a:rPr lang="it-IT" dirty="0" smtClean="0"/>
              <a:t>Torino, 2/15-19/2016 </a:t>
            </a:r>
            <a:r>
              <a:rPr lang="it-IT" dirty="0"/>
              <a:t>-</a:t>
            </a:r>
          </a:p>
          <a:p>
            <a:pPr algn="ctr"/>
            <a:r>
              <a:rPr lang="en-US" dirty="0"/>
              <a:t>4D tracking</a:t>
            </a:r>
          </a:p>
          <a:p>
            <a:pPr algn="ctr"/>
            <a:r>
              <a:rPr lang="fr-FR" dirty="0"/>
              <a:t>Noise in LGAD &amp; APD – Aide </a:t>
            </a:r>
            <a:r>
              <a:rPr lang="fr-FR" dirty="0" err="1" smtClean="0"/>
              <a:t>Memoire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554126"/>
            <a:ext cx="5691187" cy="4250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60198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According to this argument it raises a series question about the application of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APD to the fast timing: LGAD 10~20 gain is better than high gain APD (&gt;100).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4038600" y="2819400"/>
            <a:ext cx="28194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293393" y="3200400"/>
            <a:ext cx="1040607" cy="3200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35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0427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If the detector can provide good S/N even when its signal is small, we still can use a good amplifier </a:t>
            </a:r>
            <a:r>
              <a:rPr lang="en-US" sz="2000" dirty="0">
                <a:latin typeface="Comic Sans MS" panose="030F0702030302020204" pitchFamily="66" charset="0"/>
              </a:rPr>
              <a:t>(</a:t>
            </a:r>
            <a:r>
              <a:rPr lang="en-US" sz="2000" dirty="0" smtClean="0">
                <a:latin typeface="Comic Sans MS" panose="030F0702030302020204" pitchFamily="66" charset="0"/>
              </a:rPr>
              <a:t>high gain and low noise figure) to get a large enough signal. 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We have tested following five commercial amplifiers; obviously, the </a:t>
            </a:r>
            <a:r>
              <a:rPr lang="en-US" sz="2000" dirty="0" err="1" smtClean="0">
                <a:latin typeface="Comic Sans MS" panose="030F0702030302020204" pitchFamily="66" charset="0"/>
              </a:rPr>
              <a:t>Wenteq</a:t>
            </a:r>
            <a:r>
              <a:rPr lang="en-US" sz="2000" dirty="0" smtClean="0">
                <a:latin typeface="Comic Sans MS" panose="030F0702030302020204" pitchFamily="66" charset="0"/>
              </a:rPr>
              <a:t> is the best. 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[The custom amplifier developed at U Penn is even better.] 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561953"/>
              </p:ext>
            </p:extLst>
          </p:nvPr>
        </p:nvGraphicFramePr>
        <p:xfrm>
          <a:off x="533401" y="2515491"/>
          <a:ext cx="8229598" cy="3704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399"/>
                <a:gridCol w="1320454"/>
                <a:gridCol w="680946"/>
                <a:gridCol w="851183"/>
                <a:gridCol w="747866"/>
                <a:gridCol w="1124737"/>
                <a:gridCol w="1447013"/>
              </a:tblGrid>
              <a:tr h="52753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Ampommerlifier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Bandwidth(MHz)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Gain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Noise figure</a:t>
                      </a:r>
                      <a:endParaRPr lang="en-US" dirty="0"/>
                    </a:p>
                  </a:txBody>
                  <a:tcPr/>
                </a:tc>
              </a:tr>
              <a:tr h="53486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Wenteq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ABL0100-01-5010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10 - 1000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 dB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 dB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534866">
                <a:tc>
                  <a:txBody>
                    <a:bodyPr/>
                    <a:lstStyle/>
                    <a:p>
                      <a:r>
                        <a:rPr lang="en-US" dirty="0" smtClean="0"/>
                        <a:t>ZFL-2500+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500 - 2500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 dB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~ 8.6 dB</a:t>
                      </a:r>
                      <a:endParaRPr lang="en-US" dirty="0"/>
                    </a:p>
                  </a:txBody>
                  <a:tcPr/>
                </a:tc>
              </a:tr>
              <a:tr h="623378">
                <a:tc>
                  <a:txBody>
                    <a:bodyPr/>
                    <a:lstStyle/>
                    <a:p>
                      <a:r>
                        <a:rPr lang="en-US" dirty="0" smtClean="0"/>
                        <a:t>ZKL-1R5+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10 - 1500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 dB</a:t>
                      </a:r>
                    </a:p>
                  </a:txBody>
                  <a:tcPr/>
                </a:tc>
              </a:tr>
              <a:tr h="26018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ZX60-33LN-S+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50 - 3000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1.1 dB</a:t>
                      </a:r>
                      <a:endParaRPr lang="en-US" dirty="0"/>
                    </a:p>
                  </a:txBody>
                  <a:tcPr/>
                </a:tc>
              </a:tr>
              <a:tr h="260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11.9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4866">
                <a:tc>
                  <a:txBody>
                    <a:bodyPr/>
                    <a:lstStyle/>
                    <a:p>
                      <a:r>
                        <a:rPr lang="en-US" dirty="0" smtClean="0"/>
                        <a:t>ZVA-213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800 - 21000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 ~ 4.7 dB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450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8200" y="8382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62272" y="3048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Test S/N for Mesh APD with Agilent </a:t>
            </a:r>
            <a:r>
              <a:rPr lang="en-US" sz="2400" smtClean="0">
                <a:latin typeface="Comic Sans MS" panose="030F0702030302020204" pitchFamily="66" charset="0"/>
              </a:rPr>
              <a:t>MSO9404A Scope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9906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The test circuit used with an RMD 8</a:t>
            </a:r>
            <a:r>
              <a:rPr lang="en-US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8 mm</a:t>
            </a:r>
            <a:r>
              <a:rPr lang="en-US" baseline="300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en-US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 APD, with mesh electrode, </a:t>
            </a:r>
            <a:r>
              <a:rPr lang="en-US" dirty="0" smtClean="0">
                <a:latin typeface="Comic Sans MS" panose="030F0702030302020204" pitchFamily="66" charset="0"/>
              </a:rPr>
              <a:t>is the following: 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304764"/>
            <a:ext cx="4419600" cy="3735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222" y="4977172"/>
            <a:ext cx="891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Three outputs are connected to scope via SMA cables.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VCSEL 980-nm laser diode is triggered by an HP 8131A </a:t>
            </a:r>
            <a:r>
              <a:rPr lang="en-US" dirty="0" err="1" smtClean="0">
                <a:latin typeface="Comic Sans MS" panose="030F0702030302020204" pitchFamily="66" charset="0"/>
              </a:rPr>
              <a:t>pulser</a:t>
            </a:r>
            <a:r>
              <a:rPr lang="en-US" dirty="0" smtClean="0">
                <a:latin typeface="Comic Sans MS" panose="030F0702030302020204" pitchFamily="66" charset="0"/>
              </a:rPr>
              <a:t> with fixed pulse shape; the laser light is transferred via optical fiber to a focusing lens, which is placed in front of APD.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entire APD test box and focusing lens is located inside an environmental chamber, which used  primarily as a dark box/Faraday cage.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4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8200" y="8382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21028" y="228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RMS noise of APD signal</a:t>
            </a: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1378435"/>
              </p:ext>
            </p:extLst>
          </p:nvPr>
        </p:nvGraphicFramePr>
        <p:xfrm>
          <a:off x="2201214" y="244134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0600" y="990600"/>
            <a:ext cx="69932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We noticed that the measured </a:t>
            </a:r>
            <a:r>
              <a:rPr lang="en-US" dirty="0" err="1" smtClean="0">
                <a:latin typeface="Comic Sans MS" panose="030F0702030302020204" pitchFamily="66" charset="0"/>
              </a:rPr>
              <a:t>rms</a:t>
            </a:r>
            <a:r>
              <a:rPr lang="en-US" dirty="0" smtClean="0">
                <a:latin typeface="Comic Sans MS" panose="030F0702030302020204" pitchFamily="66" charset="0"/>
              </a:rPr>
              <a:t> noise with digital scope depends on the scope scale used in the measurement (so-called digitization error). We have to understand this behavior first. We leave the scope connected to APD electrode while we  change the scope’s scale, and observe measured </a:t>
            </a:r>
            <a:r>
              <a:rPr lang="en-US" dirty="0" err="1" smtClean="0">
                <a:latin typeface="Comic Sans MS" panose="030F0702030302020204" pitchFamily="66" charset="0"/>
              </a:rPr>
              <a:t>rms</a:t>
            </a:r>
            <a:r>
              <a:rPr lang="en-US" dirty="0" smtClean="0">
                <a:latin typeface="Comic Sans MS" panose="030F0702030302020204" pitchFamily="66" charset="0"/>
              </a:rPr>
              <a:t> noise as follows: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5029200"/>
            <a:ext cx="716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The </a:t>
            </a:r>
            <a:r>
              <a:rPr lang="en-US" dirty="0" err="1" smtClean="0">
                <a:latin typeface="Comic Sans MS" panose="030F0702030302020204" pitchFamily="66" charset="0"/>
              </a:rPr>
              <a:t>rms</a:t>
            </a:r>
            <a:r>
              <a:rPr lang="en-US" dirty="0" smtClean="0">
                <a:latin typeface="Comic Sans MS" panose="030F0702030302020204" pitchFamily="66" charset="0"/>
              </a:rPr>
              <a:t> noise is linear with the vertical scale of the scope.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Of course, if we measure S/N using the scope with the same vertical scale for both signal and </a:t>
            </a:r>
            <a:r>
              <a:rPr lang="en-US" dirty="0" err="1" smtClean="0">
                <a:latin typeface="Comic Sans MS" panose="030F0702030302020204" pitchFamily="66" charset="0"/>
              </a:rPr>
              <a:t>rms</a:t>
            </a:r>
            <a:r>
              <a:rPr lang="en-US" dirty="0" smtClean="0">
                <a:latin typeface="Comic Sans MS" panose="030F0702030302020204" pitchFamily="66" charset="0"/>
              </a:rPr>
              <a:t> noise, there is no additional normalization required, and we can directly use the measured signal and </a:t>
            </a:r>
            <a:r>
              <a:rPr lang="en-US" dirty="0" err="1" smtClean="0">
                <a:latin typeface="Comic Sans MS" panose="030F0702030302020204" pitchFamily="66" charset="0"/>
              </a:rPr>
              <a:t>rms</a:t>
            </a:r>
            <a:r>
              <a:rPr lang="en-US" dirty="0">
                <a:latin typeface="Comic Sans MS" panose="030F0702030302020204" pitchFamily="66" charset="0"/>
              </a:rPr>
              <a:t>-</a:t>
            </a:r>
            <a:r>
              <a:rPr lang="en-US" dirty="0" smtClean="0">
                <a:latin typeface="Comic Sans MS" panose="030F0702030302020204" pitchFamily="66" charset="0"/>
              </a:rPr>
              <a:t>noise values in the calculation.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01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8200" y="8382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21028" y="228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S/N of Mesh APD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1727346"/>
              </p:ext>
            </p:extLst>
          </p:nvPr>
        </p:nvGraphicFramePr>
        <p:xfrm>
          <a:off x="-288540" y="2672916"/>
          <a:ext cx="5062614" cy="2916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9552" y="872716"/>
            <a:ext cx="77536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In the plot of S/N and Gain </a:t>
            </a:r>
            <a:r>
              <a:rPr lang="en-US" i="1" dirty="0" smtClean="0">
                <a:latin typeface="Comic Sans MS" panose="030F0702030302020204" pitchFamily="66" charset="0"/>
              </a:rPr>
              <a:t>vs.</a:t>
            </a:r>
            <a:r>
              <a:rPr lang="en-US" dirty="0" smtClean="0">
                <a:latin typeface="Comic Sans MS" panose="030F0702030302020204" pitchFamily="66" charset="0"/>
              </a:rPr>
              <a:t> HV below, the S/N ratio is still improving at </a:t>
            </a:r>
            <a:r>
              <a:rPr lang="en-US" dirty="0">
                <a:latin typeface="Comic Sans MS" panose="030F0702030302020204" pitchFamily="66" charset="0"/>
              </a:rPr>
              <a:t>the maximum HV we have </a:t>
            </a:r>
            <a:r>
              <a:rPr lang="en-US" dirty="0" smtClean="0">
                <a:latin typeface="Comic Sans MS" panose="030F0702030302020204" pitchFamily="66" charset="0"/>
              </a:rPr>
              <a:t>tested, </a:t>
            </a:r>
            <a:r>
              <a:rPr lang="en-US" dirty="0">
                <a:latin typeface="Comic Sans MS" panose="030F0702030302020204" pitchFamily="66" charset="0"/>
              </a:rPr>
              <a:t>-</a:t>
            </a:r>
            <a:r>
              <a:rPr lang="en-US" dirty="0" smtClean="0">
                <a:latin typeface="Comic Sans MS" panose="030F0702030302020204" pitchFamily="66" charset="0"/>
              </a:rPr>
              <a:t>1800V, which is close to the APD breakdown voltage.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baseline noise is that observed in the full 4-GHz bandwidth of the scope, although fast-timing measurements are made with amplifiers of 500-MHz bandwidth; the results below overestimate the noise relevant to a timing measurement.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49530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5949280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An optimum S/N value of 10-20 is not the case for an RMD APD.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baseline noise rises more slowly than linearly with gain, favoring operation at the highest possible gain.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3573093"/>
              </p:ext>
            </p:extLst>
          </p:nvPr>
        </p:nvGraphicFramePr>
        <p:xfrm>
          <a:off x="4572000" y="3284984"/>
          <a:ext cx="457200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1516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8200" y="8382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21028" y="228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S/N of 2</a:t>
            </a:r>
            <a:r>
              <a:rPr lang="en-US" sz="24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2 mm</a:t>
            </a:r>
            <a:r>
              <a:rPr lang="en-US" sz="2400" baseline="300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en-US" sz="2400" dirty="0" smtClean="0">
                <a:latin typeface="Comic Sans MS" panose="030F0702030302020204" pitchFamily="66" charset="0"/>
              </a:rPr>
              <a:t> APD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7564" y="872716"/>
            <a:ext cx="7753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A signal/noise study </a:t>
            </a:r>
            <a:r>
              <a:rPr lang="en-US" dirty="0">
                <a:latin typeface="Comic Sans MS" panose="030F0702030302020204" pitchFamily="66" charset="0"/>
              </a:rPr>
              <a:t>of a 2</a:t>
            </a:r>
            <a:r>
              <a:rPr lang="en-US" dirty="0">
                <a:latin typeface="Comic Sans MS" panose="030F0702030302020204" pitchFamily="66" charset="0"/>
                <a:sym typeface="Symbol" panose="05050102010706020507" pitchFamily="18" charset="2"/>
              </a:rPr>
              <a:t>2 mm</a:t>
            </a:r>
            <a:r>
              <a:rPr lang="en-US" baseline="30000" dirty="0"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RMD APD was reported in Fig. 2 of Farrell </a:t>
            </a:r>
            <a:r>
              <a:rPr lang="en-US" i="1" dirty="0" smtClean="0">
                <a:latin typeface="Comic Sans MS" panose="030F0702030302020204" pitchFamily="66" charset="0"/>
              </a:rPr>
              <a:t>et al</a:t>
            </a:r>
            <a:r>
              <a:rPr lang="en-US" dirty="0" smtClean="0">
                <a:latin typeface="Comic Sans MS" panose="030F0702030302020204" pitchFamily="66" charset="0"/>
              </a:rPr>
              <a:t>, NIM A353, 176 (1994), using an Fe-55 source.</a:t>
            </a:r>
          </a:p>
          <a:p>
            <a:r>
              <a:rPr lang="en-US" sz="1200" dirty="0">
                <a:latin typeface="Comic Sans MS" panose="030F0702030302020204" pitchFamily="66" charset="0"/>
                <a:hlinkClick r:id="rId2"/>
              </a:rPr>
              <a:t>http://physics.princeton.edu/~</a:t>
            </a:r>
            <a:r>
              <a:rPr lang="en-US" sz="1200" dirty="0" smtClean="0">
                <a:latin typeface="Comic Sans MS" panose="030F0702030302020204" pitchFamily="66" charset="0"/>
                <a:hlinkClick r:id="rId2"/>
              </a:rPr>
              <a:t>mcdonald/examples/detectors/farrell_nim_a353_176_94.pdf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49530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1580" y="4977172"/>
            <a:ext cx="74168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For gains &lt; 500, the results are similar to those on slide 6 (</a:t>
            </a:r>
            <a:r>
              <a:rPr lang="en-US" dirty="0" err="1" smtClean="0">
                <a:latin typeface="Comic Sans MS" panose="030F0702030302020204" pitchFamily="66" charset="0"/>
              </a:rPr>
              <a:t>tho</a:t>
            </a:r>
            <a:r>
              <a:rPr lang="en-US" dirty="0" smtClean="0">
                <a:latin typeface="Comic Sans MS" panose="030F0702030302020204" pitchFamily="66" charset="0"/>
              </a:rPr>
              <a:t> better S/N at a given gain observed on slide 6), while for higher gains the noise rises more quickly with gain (excess noise factor F changes), the S/N drops.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optimum gain is in the range 500-1000, but it is difficult to operate a large RMD APD </a:t>
            </a:r>
            <a:r>
              <a:rPr lang="en-US" dirty="0" err="1" smtClean="0">
                <a:latin typeface="Comic Sans MS" panose="030F0702030302020204" pitchFamily="66" charset="0"/>
              </a:rPr>
              <a:t>stabily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at such high gain.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492833"/>
              </p:ext>
            </p:extLst>
          </p:nvPr>
        </p:nvGraphicFramePr>
        <p:xfrm>
          <a:off x="4211960" y="1556792"/>
          <a:ext cx="5220580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524" y="1700808"/>
            <a:ext cx="4101946" cy="327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403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8200" y="8382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21028" y="228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Should We Consider Noise during the Signal?</a:t>
            </a:r>
            <a:endParaRPr lang="en-US" sz="2400" dirty="0" smtClean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7564" y="872716"/>
            <a:ext cx="775367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mic Sans MS" panose="030F0702030302020204" pitchFamily="66" charset="0"/>
              </a:rPr>
              <a:t>The goal of the present consideration of noise is to estimate the </a:t>
            </a:r>
            <a:r>
              <a:rPr lang="en-US" sz="1200" dirty="0" err="1" smtClean="0">
                <a:latin typeface="Comic Sans MS" panose="030F0702030302020204" pitchFamily="66" charset="0"/>
              </a:rPr>
              <a:t>rms</a:t>
            </a:r>
            <a:r>
              <a:rPr lang="en-US" sz="1200" dirty="0" smtClean="0">
                <a:latin typeface="Comic Sans MS" panose="030F0702030302020204" pitchFamily="66" charset="0"/>
              </a:rPr>
              <a:t> time resolution for pulses in a silicon device according to                                   where 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200" dirty="0" smtClean="0">
                <a:latin typeface="Comic Sans MS" panose="030F0702030302020204" pitchFamily="66" charset="0"/>
              </a:rPr>
              <a:t> is a relevant </a:t>
            </a:r>
            <a:r>
              <a:rPr lang="en-US" sz="1200" dirty="0" err="1" smtClean="0">
                <a:latin typeface="Comic Sans MS" panose="030F0702030302020204" pitchFamily="66" charset="0"/>
              </a:rPr>
              <a:t>rms</a:t>
            </a:r>
            <a:r>
              <a:rPr lang="en-US" sz="1200" dirty="0" smtClean="0">
                <a:latin typeface="Comic Sans MS" panose="030F0702030302020204" pitchFamily="66" charset="0"/>
              </a:rPr>
              <a:t> noise, and 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200" dirty="0" smtClean="0">
                <a:latin typeface="Comic Sans MS" panose="030F0702030302020204" pitchFamily="66" charset="0"/>
              </a:rPr>
              <a:t> is the pulse signal.</a:t>
            </a:r>
          </a:p>
          <a:p>
            <a:endParaRPr lang="en-US" sz="1200" dirty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Discussion of noise in silicon devices with gain include a contribution due to fluctuations in the gain process, typically characterized by the “excess noise factor” 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200" dirty="0" smtClean="0">
                <a:latin typeface="Comic Sans MS" panose="030F0702030302020204" pitchFamily="66" charset="0"/>
              </a:rPr>
              <a:t>.   Should the noise in the above expression for </a:t>
            </a:r>
            <a:r>
              <a:rPr lang="en-US" sz="12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</a:t>
            </a:r>
            <a:r>
              <a:rPr lang="en-US" sz="12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  </a:t>
            </a:r>
            <a:r>
              <a:rPr lang="en-US" sz="1200" dirty="0" smtClean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include the noise during the pulse associated with the excess noise factor?</a:t>
            </a:r>
          </a:p>
          <a:p>
            <a:endParaRPr lang="en-US" sz="1200" dirty="0">
              <a:latin typeface="Comic Sans MS" panose="030F0702030302020204" pitchFamily="66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sz="1200" dirty="0" smtClean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A comparison of the “baseline” noise (with no signal) to the noise during a pulse of 4500 optical photons incident on a 22 mm</a:t>
            </a:r>
            <a:r>
              <a:rPr lang="en-US" sz="1200" baseline="30000" dirty="0" smtClean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sz="1200" dirty="0" smtClean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 RMD APD is presented in Fig. 8 of </a:t>
            </a:r>
            <a:r>
              <a:rPr lang="en-US" sz="1200" dirty="0" err="1" smtClean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Redus</a:t>
            </a:r>
            <a:r>
              <a:rPr lang="en-US" sz="1200" dirty="0" smtClean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 and Farrell, PSPIE </a:t>
            </a:r>
            <a:r>
              <a:rPr lang="en-US" sz="1200" b="1" dirty="0" smtClean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2859</a:t>
            </a:r>
            <a:r>
              <a:rPr lang="en-US" sz="1200" dirty="0" smtClean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, 288 (1996),</a:t>
            </a:r>
          </a:p>
          <a:p>
            <a:r>
              <a:rPr lang="en-US" sz="1000" dirty="0">
                <a:latin typeface="Comic Sans MS" panose="030F0702030302020204" pitchFamily="66" charset="0"/>
                <a:cs typeface="Times New Roman" panose="02020603050405020304" pitchFamily="18" charset="0"/>
                <a:hlinkClick r:id="rId3"/>
              </a:rPr>
              <a:t>http://physics.princeton.edu/~</a:t>
            </a:r>
            <a:r>
              <a:rPr lang="en-US" sz="1000" dirty="0" smtClean="0">
                <a:latin typeface="Comic Sans MS" panose="030F0702030302020204" pitchFamily="66" charset="0"/>
                <a:cs typeface="Times New Roman" panose="02020603050405020304" pitchFamily="18" charset="0"/>
                <a:hlinkClick r:id="rId3"/>
              </a:rPr>
              <a:t>mcdonald/examples/detectors/redus_spie_2859_288_96.pdf</a:t>
            </a:r>
            <a:endParaRPr lang="en-US" sz="10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endParaRPr lang="en-US" sz="12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49530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4833156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mic Sans MS" panose="030F0702030302020204" pitchFamily="66" charset="0"/>
              </a:rPr>
              <a:t>The noise during the signal is the </a:t>
            </a:r>
            <a:r>
              <a:rPr lang="en-US" sz="1200" dirty="0" err="1" smtClean="0">
                <a:latin typeface="Comic Sans MS" panose="030F0702030302020204" pitchFamily="66" charset="0"/>
              </a:rPr>
              <a:t>rms</a:t>
            </a:r>
            <a:r>
              <a:rPr lang="en-US" sz="1200" dirty="0" smtClean="0">
                <a:latin typeface="Comic Sans MS" panose="030F0702030302020204" pitchFamily="66" charset="0"/>
              </a:rPr>
              <a:t> width of the observed pulse-area distribution.</a:t>
            </a:r>
          </a:p>
          <a:p>
            <a:endParaRPr lang="en-US" sz="1200" dirty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When the noise during the signal is included, the maximum S/N is about 20:1, at gain of 100, for 4500 incident optical photons, whose energy deposition is roughly equivalent to that of 1 minimum-ionizing particle (1 MIP).</a:t>
            </a:r>
          </a:p>
          <a:p>
            <a:endParaRPr lang="en-US" sz="1200" dirty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For the observed rise time </a:t>
            </a:r>
            <a:r>
              <a:rPr lang="en-US" sz="12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</a:t>
            </a:r>
            <a:r>
              <a:rPr lang="en-US" sz="1200" baseline="-250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rise</a:t>
            </a:r>
            <a:r>
              <a:rPr lang="en-US" sz="12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 ~ 1.3 ns in an 88 mm</a:t>
            </a:r>
            <a:r>
              <a:rPr lang="en-US" sz="1200" baseline="300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en-US" sz="12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 RMD APD, we observe </a:t>
            </a:r>
            <a:r>
              <a:rPr lang="en-US" sz="1200" dirty="0">
                <a:latin typeface="Comic Sans MS" panose="030F0702030302020204" pitchFamily="66" charset="0"/>
                <a:sym typeface="Symbol" panose="05050102010706020507" pitchFamily="18" charset="2"/>
              </a:rPr>
              <a:t></a:t>
            </a:r>
            <a:r>
              <a:rPr lang="en-US" sz="12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 </a:t>
            </a:r>
            <a:r>
              <a:rPr lang="en-US" sz="1200" dirty="0" smtClean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 ~ 11 </a:t>
            </a:r>
            <a:r>
              <a:rPr lang="en-US" sz="1200" dirty="0" err="1" smtClean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ps</a:t>
            </a:r>
            <a:r>
              <a:rPr lang="en-US" sz="1200" dirty="0" smtClean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 for </a:t>
            </a:r>
            <a:r>
              <a:rPr lang="en-US" sz="1200" smtClean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a 1-MIP-equivalent </a:t>
            </a:r>
            <a:r>
              <a:rPr lang="en-US" sz="1200" dirty="0" smtClean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pulse of 980-nm photons, </a:t>
            </a:r>
            <a:r>
              <a:rPr lang="en-US" sz="1000" dirty="0" smtClean="0">
                <a:latin typeface="Comic Sans MS" panose="030F0702030302020204" pitchFamily="66" charset="0"/>
                <a:hlinkClick r:id="rId4"/>
              </a:rPr>
              <a:t>http</a:t>
            </a:r>
            <a:r>
              <a:rPr lang="en-US" sz="1000" dirty="0">
                <a:latin typeface="Comic Sans MS" panose="030F0702030302020204" pitchFamily="66" charset="0"/>
                <a:hlinkClick r:id="rId4"/>
              </a:rPr>
              <a:t>://physics.princeton.edu/~</a:t>
            </a:r>
            <a:r>
              <a:rPr lang="en-US" sz="1000" dirty="0" smtClean="0">
                <a:latin typeface="Comic Sans MS" panose="030F0702030302020204" pitchFamily="66" charset="0"/>
                <a:hlinkClick r:id="rId4"/>
              </a:rPr>
              <a:t>mcdonald/LHC/Lu/Time_resolution_with_beam_splitterE.pptx</a:t>
            </a:r>
            <a:endParaRPr lang="en-US" sz="10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However, if we use S/N = 20, the prediction would be                        65 ps.</a:t>
            </a:r>
            <a:endParaRPr lang="en-US" sz="1200" dirty="0">
              <a:latin typeface="Comic Sans MS" panose="030F0702030302020204" pitchFamily="66" charset="0"/>
            </a:endParaRPr>
          </a:p>
          <a:p>
            <a:endParaRPr lang="en-US" sz="1200" dirty="0" smtClean="0">
              <a:latin typeface="Comic Sans MS" panose="030F0702030302020204" pitchFamily="66" charset="0"/>
            </a:endParaRPr>
          </a:p>
          <a:p>
            <a:r>
              <a:rPr lang="en-US" sz="1200" dirty="0" smtClean="0">
                <a:latin typeface="Comic Sans MS" panose="030F0702030302020204" pitchFamily="66" charset="0"/>
              </a:rPr>
              <a:t>We infer that it is better to use the no-signal noise when estimating time resolution.</a:t>
            </a:r>
            <a:endParaRPr lang="en-US" sz="1200" dirty="0" smtClean="0">
              <a:latin typeface="Comic Sans MS" panose="030F0702030302020204" pitchFamily="66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3021496"/>
              </p:ext>
            </p:extLst>
          </p:nvPr>
        </p:nvGraphicFramePr>
        <p:xfrm>
          <a:off x="3059832" y="1052736"/>
          <a:ext cx="774700" cy="381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5" imgW="774360" imgH="393480" progId="Equation.DSMT4">
                  <p:embed/>
                </p:oleObj>
              </mc:Choice>
              <mc:Fallback>
                <p:oleObj name="Equation" r:id="rId5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59832" y="1052736"/>
                        <a:ext cx="774700" cy="3816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744924"/>
            <a:ext cx="2430432" cy="2124236"/>
          </a:xfrm>
          <a:prstGeom prst="rect">
            <a:avLst/>
          </a:prstGeom>
        </p:spPr>
      </p:pic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6830032"/>
              </p:ext>
            </p:extLst>
          </p:nvPr>
        </p:nvGraphicFramePr>
        <p:xfrm>
          <a:off x="4680012" y="6165304"/>
          <a:ext cx="990600" cy="22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8" imgW="990360" imgH="228600" progId="Equation.DSMT4">
                  <p:embed/>
                </p:oleObj>
              </mc:Choice>
              <mc:Fallback>
                <p:oleObj name="Equation" r:id="rId8" imgW="9903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680012" y="6165304"/>
                        <a:ext cx="990600" cy="220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Char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46528"/>
              </p:ext>
            </p:extLst>
          </p:nvPr>
        </p:nvGraphicFramePr>
        <p:xfrm>
          <a:off x="3491880" y="2960948"/>
          <a:ext cx="4581526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4186237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6982</TotalTime>
  <Words>975</Words>
  <Application>Microsoft Office PowerPoint</Application>
  <PresentationFormat>On-screen Show (4:3)</PresentationFormat>
  <Paragraphs>98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Comic Sans MS</vt:lpstr>
      <vt:lpstr>Symbol</vt:lpstr>
      <vt:lpstr>Times New Roman</vt:lpstr>
      <vt:lpstr>Office Theme</vt:lpstr>
      <vt:lpstr>MathType 6.0 Equation</vt:lpstr>
      <vt:lpstr>S/N Issue of Mesh APD   Changguo Lu, KT McDonald Princeton University 3/2/2016; updated 3/4/2016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between several amplifiers to the laser diode/64mm^2 mesh APD signal</dc:title>
  <dc:creator>Princeton Affiliate</dc:creator>
  <cp:lastModifiedBy>Kirk T McDonald</cp:lastModifiedBy>
  <cp:revision>48</cp:revision>
  <dcterms:created xsi:type="dcterms:W3CDTF">2013-12-16T18:30:10Z</dcterms:created>
  <dcterms:modified xsi:type="dcterms:W3CDTF">2016-03-04T20:59:44Z</dcterms:modified>
</cp:coreProperties>
</file>