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4660"/>
  </p:normalViewPr>
  <p:slideViewPr>
    <p:cSldViewPr>
      <p:cViewPr varScale="1">
        <p:scale>
          <a:sx n="78" d="100"/>
          <a:sy n="78" d="100"/>
        </p:scale>
        <p:origin x="93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2"/>
          </c:marke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500</c:v>
                </c:pt>
                <c:pt idx="8">
                  <c:v>1000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0.33600000000000002</c:v>
                </c:pt>
                <c:pt idx="1">
                  <c:v>0.33600000000000002</c:v>
                </c:pt>
                <c:pt idx="2">
                  <c:v>0.38700000000000001</c:v>
                </c:pt>
                <c:pt idx="3">
                  <c:v>0.57399999999999995</c:v>
                </c:pt>
                <c:pt idx="4">
                  <c:v>1.49</c:v>
                </c:pt>
                <c:pt idx="5">
                  <c:v>2.99</c:v>
                </c:pt>
                <c:pt idx="6">
                  <c:v>5.95</c:v>
                </c:pt>
                <c:pt idx="7">
                  <c:v>15.52</c:v>
                </c:pt>
                <c:pt idx="8">
                  <c:v>30.1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168944"/>
        <c:axId val="217027952"/>
      </c:scatterChart>
      <c:valAx>
        <c:axId val="197168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Scale(mV/div)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7027952"/>
        <c:crosses val="autoZero"/>
        <c:crossBetween val="midCat"/>
      </c:valAx>
      <c:valAx>
        <c:axId val="217027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baseline rms noise(mV)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71689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98916802066409"/>
          <c:y val="6.090156431282992E-2"/>
          <c:w val="0.62400262467191603"/>
          <c:h val="0.752294919417691"/>
        </c:manualLayout>
      </c:layout>
      <c:scatterChart>
        <c:scatterStyle val="lineMarker"/>
        <c:varyColors val="0"/>
        <c:ser>
          <c:idx val="0"/>
          <c:order val="0"/>
          <c:tx>
            <c:v>S/N</c:v>
          </c:tx>
          <c:spPr>
            <a:ln w="28575">
              <a:noFill/>
            </a:ln>
          </c:spPr>
          <c:trendline>
            <c:trendlineType val="log"/>
            <c:dispRSqr val="0"/>
            <c:dispEq val="0"/>
          </c:trendline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Sheet1!$J$5:$J$23</c:f>
              <c:numCache>
                <c:formatCode>General</c:formatCode>
                <c:ptCount val="19"/>
                <c:pt idx="0">
                  <c:v>74.148296593186373</c:v>
                </c:pt>
                <c:pt idx="1">
                  <c:v>85.98949211908932</c:v>
                </c:pt>
                <c:pt idx="2">
                  <c:v>47.460595446584946</c:v>
                </c:pt>
                <c:pt idx="3">
                  <c:v>46.373056994818647</c:v>
                </c:pt>
                <c:pt idx="4">
                  <c:v>39.583333333333336</c:v>
                </c:pt>
                <c:pt idx="5">
                  <c:v>32.047477744807125</c:v>
                </c:pt>
                <c:pt idx="6">
                  <c:v>27.380952380952376</c:v>
                </c:pt>
                <c:pt idx="7">
                  <c:v>24.059701492537314</c:v>
                </c:pt>
                <c:pt idx="8">
                  <c:v>21.279761904761905</c:v>
                </c:pt>
                <c:pt idx="9">
                  <c:v>19.014925373134329</c:v>
                </c:pt>
                <c:pt idx="10">
                  <c:v>16.865671641791046</c:v>
                </c:pt>
                <c:pt idx="11">
                  <c:v>14.925373134328357</c:v>
                </c:pt>
                <c:pt idx="12">
                  <c:v>12.567164179104477</c:v>
                </c:pt>
                <c:pt idx="13">
                  <c:v>10.35820895522388</c:v>
                </c:pt>
                <c:pt idx="14">
                  <c:v>7.9402985074626864</c:v>
                </c:pt>
                <c:pt idx="15">
                  <c:v>5.2409638554216862</c:v>
                </c:pt>
                <c:pt idx="16">
                  <c:v>0</c:v>
                </c:pt>
                <c:pt idx="18" formatCode="0.0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70000"/>
        <c:axId val="220970560"/>
      </c:scatterChart>
      <c:scatterChart>
        <c:scatterStyle val="lineMarker"/>
        <c:varyColors val="0"/>
        <c:ser>
          <c:idx val="1"/>
          <c:order val="1"/>
          <c:tx>
            <c:v>Gain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Sheet1!$F$3:$F$21</c:f>
              <c:numCache>
                <c:formatCode>General</c:formatCode>
                <c:ptCount val="19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71680"/>
        <c:axId val="220971120"/>
      </c:scatterChart>
      <c:valAx>
        <c:axId val="220970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HV(V)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20970560"/>
        <c:crosses val="autoZero"/>
        <c:crossBetween val="midCat"/>
      </c:valAx>
      <c:valAx>
        <c:axId val="220970560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r>
                  <a:rPr lang="en-US">
                    <a:solidFill>
                      <a:schemeClr val="accent1"/>
                    </a:solidFill>
                  </a:rPr>
                  <a:t>S/N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220970000"/>
        <c:crosses val="autoZero"/>
        <c:crossBetween val="midCat"/>
      </c:valAx>
      <c:valAx>
        <c:axId val="220971120"/>
        <c:scaling>
          <c:logBase val="10"/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r>
                  <a:rPr lang="en-US" baseline="0">
                    <a:solidFill>
                      <a:srgbClr val="C00000"/>
                    </a:solidFill>
                  </a:rPr>
                  <a:t>Gain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aseline="0">
                <a:solidFill>
                  <a:srgbClr val="C00000"/>
                </a:solidFill>
              </a:defRPr>
            </a:pPr>
            <a:endParaRPr lang="en-US"/>
          </a:p>
        </c:txPr>
        <c:crossAx val="220971680"/>
        <c:crosses val="max"/>
        <c:crossBetween val="midCat"/>
      </c:valAx>
      <c:valAx>
        <c:axId val="220971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0971120"/>
        <c:crosses val="autoZero"/>
        <c:crossBetween val="midCat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1860767404074491"/>
          <c:y val="0.10976236753802648"/>
          <c:w val="0.30004311961004876"/>
          <c:h val="0.171300573194887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30927384076992E-2"/>
          <c:y val="2.5428331875182269E-2"/>
          <c:w val="0.84589129483814518"/>
          <c:h val="0.8416746864975212"/>
        </c:manualLayout>
      </c:layout>
      <c:scatterChart>
        <c:scatterStyle val="lineMarker"/>
        <c:varyColors val="0"/>
        <c:ser>
          <c:idx val="0"/>
          <c:order val="0"/>
          <c:tx>
            <c:v>sig vs gain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ser>
          <c:idx val="1"/>
          <c:order val="1"/>
          <c:tx>
            <c:v>noise vs gain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Sheet1!$H$3:$H$20</c:f>
              <c:numCache>
                <c:formatCode>General</c:formatCode>
                <c:ptCount val="18"/>
                <c:pt idx="0">
                  <c:v>3.12</c:v>
                </c:pt>
                <c:pt idx="1">
                  <c:v>0.6</c:v>
                </c:pt>
                <c:pt idx="2">
                  <c:v>0.2994</c:v>
                </c:pt>
                <c:pt idx="3">
                  <c:v>0.1142</c:v>
                </c:pt>
                <c:pt idx="4">
                  <c:v>0.1142</c:v>
                </c:pt>
                <c:pt idx="5">
                  <c:v>7.7200000000000005E-2</c:v>
                </c:pt>
                <c:pt idx="6">
                  <c:v>6.720000000000001E-2</c:v>
                </c:pt>
                <c:pt idx="7">
                  <c:v>6.7400000000000002E-2</c:v>
                </c:pt>
                <c:pt idx="8">
                  <c:v>6.720000000000001E-2</c:v>
                </c:pt>
                <c:pt idx="9">
                  <c:v>6.7000000000000004E-2</c:v>
                </c:pt>
                <c:pt idx="10">
                  <c:v>6.720000000000001E-2</c:v>
                </c:pt>
                <c:pt idx="11">
                  <c:v>6.7000000000000004E-2</c:v>
                </c:pt>
                <c:pt idx="12">
                  <c:v>6.7000000000000004E-2</c:v>
                </c:pt>
                <c:pt idx="13">
                  <c:v>6.7000000000000004E-2</c:v>
                </c:pt>
                <c:pt idx="14">
                  <c:v>6.7000000000000004E-2</c:v>
                </c:pt>
                <c:pt idx="15">
                  <c:v>6.7000000000000004E-2</c:v>
                </c:pt>
                <c:pt idx="16">
                  <c:v>6.7000000000000004E-2</c:v>
                </c:pt>
                <c:pt idx="17">
                  <c:v>6.6400000000000001E-2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3240336"/>
        <c:axId val="233240896"/>
      </c:scatterChart>
      <c:valAx>
        <c:axId val="233240336"/>
        <c:scaling>
          <c:logBase val="10"/>
          <c:orientation val="minMax"/>
          <c:max val="1000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0896"/>
        <c:crossesAt val="1.0000000000000002E-2"/>
        <c:crossBetween val="midCat"/>
      </c:valAx>
      <c:valAx>
        <c:axId val="233240896"/>
        <c:scaling>
          <c:logBase val="10"/>
          <c:orientation val="minMax"/>
          <c:max val="1000"/>
          <c:min val="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 Noise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0336"/>
        <c:crossesAt val="0.1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0129090113735785"/>
          <c:y val="4.6874453193350853E-2"/>
          <c:w val="0.21259798775153105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9A363-588D-448B-B3F6-03D6A3B9BE5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A93FA-B63A-4B97-9AD2-A4BA562AC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93FA-B63A-4B97-9AD2-A4BA562AC6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8A1A-EED8-4F6F-86BB-F109852FABD7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2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B2E2-B553-4DC5-B27E-FDDDBCDE5E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A1B5-A09A-4D08-84DF-DD8492FCDB08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8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E79A-988F-4BA3-B8BB-F01C80013B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E10A4-888A-4CF8-990A-3F690DC8AB76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1124-3C08-4007-A686-08B4D564A3CC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7414-7297-402A-ACA8-F629401ECFE8}" type="datetime1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F6CD-63E2-46CE-A5BA-A020DD1C82BB}" type="datetime1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52ED-8375-4ECF-BFB6-43F58FF96467}" type="datetime1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7943-394B-4F40-9E6C-CCD553725FEE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373-7CAD-47DE-81ED-37A4697CA1A9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AD9E-56CC-438A-8316-9692716EF672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2514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S/N Issue of Mesh APD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Changguo Lu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Princeton University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3/2/2016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17526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457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dirty="0"/>
              <a:t>. Cartiglia, INFN, </a:t>
            </a:r>
            <a:r>
              <a:rPr lang="it-IT" dirty="0" smtClean="0"/>
              <a:t>Torino, 2/15-19/2016 </a:t>
            </a:r>
            <a:r>
              <a:rPr lang="it-IT" dirty="0"/>
              <a:t>-</a:t>
            </a:r>
          </a:p>
          <a:p>
            <a:pPr algn="ctr"/>
            <a:r>
              <a:rPr lang="en-US" dirty="0"/>
              <a:t>4D tracking</a:t>
            </a:r>
          </a:p>
          <a:p>
            <a:pPr algn="ctr"/>
            <a:r>
              <a:rPr lang="fr-FR" dirty="0"/>
              <a:t>Noise in LGAD &amp; APD – Aide </a:t>
            </a:r>
            <a:r>
              <a:rPr lang="fr-FR" dirty="0" err="1" smtClean="0"/>
              <a:t>Memoire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54126"/>
            <a:ext cx="5691187" cy="425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19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According to this argument it raises a series question about the application of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APD to the fast timing: LGAD 10~20 gain is better than high gain APD (&gt;100).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038600" y="2819400"/>
            <a:ext cx="2819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3393" y="3200400"/>
            <a:ext cx="1040607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3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427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If the detector can provide good S/N even when its signal is small, we still can use a good amplifier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</a:rPr>
              <a:t>high gain and low noise figure) to get a large enough signal.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We have tested following five commercial amplifiers; obviously, the </a:t>
            </a:r>
            <a:r>
              <a:rPr lang="en-US" sz="2000" dirty="0" err="1" smtClean="0">
                <a:latin typeface="Comic Sans MS" panose="030F0702030302020204" pitchFamily="66" charset="0"/>
              </a:rPr>
              <a:t>Wenteq</a:t>
            </a:r>
            <a:r>
              <a:rPr lang="en-US" sz="2000" dirty="0" smtClean="0">
                <a:latin typeface="Comic Sans MS" panose="030F0702030302020204" pitchFamily="66" charset="0"/>
              </a:rPr>
              <a:t> is the best.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[The custom amplifier developed at U Penn is even better.] 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61953"/>
              </p:ext>
            </p:extLst>
          </p:nvPr>
        </p:nvGraphicFramePr>
        <p:xfrm>
          <a:off x="533401" y="2515491"/>
          <a:ext cx="8229598" cy="370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1320454"/>
                <a:gridCol w="680946"/>
                <a:gridCol w="851183"/>
                <a:gridCol w="747866"/>
                <a:gridCol w="1124737"/>
                <a:gridCol w="1447013"/>
              </a:tblGrid>
              <a:tr h="5275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Ampommerlifier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Bandwidth(MHz)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Noise figure</a:t>
                      </a:r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ABL0100-01-5010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dB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500 - 2500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~ 8.6 dB</a:t>
                      </a:r>
                      <a:endParaRPr lang="en-US" dirty="0"/>
                    </a:p>
                  </a:txBody>
                  <a:tcPr/>
                </a:tc>
              </a:tr>
              <a:tr h="623378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 dB</a:t>
                      </a:r>
                    </a:p>
                  </a:txBody>
                  <a:tcPr/>
                </a:tc>
              </a:tr>
              <a:tr h="26018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50 - 3000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1.1 dB</a:t>
                      </a:r>
                      <a:endParaRPr lang="en-US" dirty="0"/>
                    </a:p>
                  </a:txBody>
                  <a:tcPr/>
                </a:tc>
              </a:tr>
              <a:tr h="26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800 - 21000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~ 4.7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2272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Test S/N for Mesh APD with Agilent </a:t>
            </a:r>
            <a:r>
              <a:rPr lang="en-US" sz="2400" smtClean="0">
                <a:latin typeface="Comic Sans MS" panose="030F0702030302020204" pitchFamily="66" charset="0"/>
              </a:rPr>
              <a:t>MSO9404A Scope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990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test circuit used with an RMD 8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8 mm</a:t>
            </a:r>
            <a:r>
              <a:rPr lang="en-US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APD, with mesh electrode, </a:t>
            </a:r>
            <a:r>
              <a:rPr lang="en-US" dirty="0" smtClean="0">
                <a:latin typeface="Comic Sans MS" panose="030F0702030302020204" pitchFamily="66" charset="0"/>
              </a:rPr>
              <a:t>is the following: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04764"/>
            <a:ext cx="4419600" cy="373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222" y="4977172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Three outputs are connected to scope via SMA cables.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VCSEL 980-nm laser diode is triggered by an HP 8131A </a:t>
            </a:r>
            <a:r>
              <a:rPr lang="en-US" dirty="0" err="1" smtClean="0">
                <a:latin typeface="Comic Sans MS" panose="030F0702030302020204" pitchFamily="66" charset="0"/>
              </a:rPr>
              <a:t>pulser</a:t>
            </a:r>
            <a:r>
              <a:rPr lang="en-US" dirty="0" smtClean="0">
                <a:latin typeface="Comic Sans MS" panose="030F0702030302020204" pitchFamily="66" charset="0"/>
              </a:rPr>
              <a:t> with fixed pulse shape; </a:t>
            </a:r>
            <a:r>
              <a:rPr lang="en-US" dirty="0" smtClean="0">
                <a:latin typeface="Comic Sans MS" panose="030F0702030302020204" pitchFamily="66" charset="0"/>
              </a:rPr>
              <a:t>the laser light is transferred via optical fiber to a focusing lens, which is placed in front of APD. 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smtClean="0">
                <a:latin typeface="Comic Sans MS" panose="030F0702030302020204" pitchFamily="66" charset="0"/>
              </a:rPr>
              <a:t>entire APD test box and focusing lens is located inside an environmental chamber, which used  primarily as a dark box/Faraday cage.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RMS noise of APD signal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378435"/>
              </p:ext>
            </p:extLst>
          </p:nvPr>
        </p:nvGraphicFramePr>
        <p:xfrm>
          <a:off x="2201214" y="24413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990600"/>
            <a:ext cx="6993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We noticed that the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with digital scope depends on the scope scale used in the measurement (so-called digitization error). We have to understand this behavior first. We leave the scope connected to APD electrode while we  change the scope’s scale, and observe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as follows: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0292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is linear with the vertical scale of the scope.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Of course, if we measure S/N using the scope with the same vertical scale for both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noise, there is no additional normalization required, and we can directly use the measured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noise values in the calculation.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of Mesh APD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047663"/>
              </p:ext>
            </p:extLst>
          </p:nvPr>
        </p:nvGraphicFramePr>
        <p:xfrm>
          <a:off x="-288540" y="1844824"/>
          <a:ext cx="5062614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9144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 the plot of S/N and Gain </a:t>
            </a:r>
            <a:r>
              <a:rPr lang="en-US" i="1" dirty="0" smtClean="0">
                <a:latin typeface="Comic Sans MS" panose="030F0702030302020204" pitchFamily="66" charset="0"/>
              </a:rPr>
              <a:t>vs.</a:t>
            </a:r>
            <a:r>
              <a:rPr lang="en-US" dirty="0" smtClean="0">
                <a:latin typeface="Comic Sans MS" panose="030F0702030302020204" pitchFamily="66" charset="0"/>
              </a:rPr>
              <a:t> HV below, the S/N ratio is still improving at </a:t>
            </a:r>
            <a:r>
              <a:rPr lang="en-US" dirty="0">
                <a:latin typeface="Comic Sans MS" panose="030F0702030302020204" pitchFamily="66" charset="0"/>
              </a:rPr>
              <a:t>the maximum HV we have </a:t>
            </a:r>
            <a:r>
              <a:rPr lang="en-US" dirty="0" smtClean="0">
                <a:latin typeface="Comic Sans MS" panose="030F0702030302020204" pitchFamily="66" charset="0"/>
              </a:rPr>
              <a:t>tested, 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1800V, which is close to the APD breakdown voltage.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6197379"/>
            <a:ext cx="691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An optimum S/N value of 10-20 is not the case for an RMD APD.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573093"/>
              </p:ext>
            </p:extLst>
          </p:nvPr>
        </p:nvGraphicFramePr>
        <p:xfrm>
          <a:off x="4572000" y="3284984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51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6549</TotalTime>
  <Words>475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Symbol</vt:lpstr>
      <vt:lpstr>Office Theme</vt:lpstr>
      <vt:lpstr>S/N Issue of Mesh APD   Changguo Lu Princeton University 3/2/2016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several amplifiers to the laser diode/64mm^2 mesh APD signal</dc:title>
  <dc:creator>Princeton Affiliate</dc:creator>
  <cp:lastModifiedBy>Kirk</cp:lastModifiedBy>
  <cp:revision>38</cp:revision>
  <dcterms:created xsi:type="dcterms:W3CDTF">2013-12-16T18:30:10Z</dcterms:created>
  <dcterms:modified xsi:type="dcterms:W3CDTF">2016-03-03T20:40:58Z</dcterms:modified>
</cp:coreProperties>
</file>