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8" autoAdjust="0"/>
    <p:restoredTop sz="94660"/>
  </p:normalViewPr>
  <p:slideViewPr>
    <p:cSldViewPr>
      <p:cViewPr varScale="1">
        <p:scale>
          <a:sx n="99" d="100"/>
          <a:sy n="99" d="100"/>
        </p:scale>
        <p:origin x="7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2"/>
          </c:marker>
          <c:trendline>
            <c:trendlineType val="linear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Sheet1!$A$2:$A$10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500</c:v>
                </c:pt>
                <c:pt idx="8">
                  <c:v>1000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0.33600000000000002</c:v>
                </c:pt>
                <c:pt idx="1">
                  <c:v>0.33600000000000002</c:v>
                </c:pt>
                <c:pt idx="2">
                  <c:v>0.38700000000000001</c:v>
                </c:pt>
                <c:pt idx="3">
                  <c:v>0.57399999999999995</c:v>
                </c:pt>
                <c:pt idx="4">
                  <c:v>1.49</c:v>
                </c:pt>
                <c:pt idx="5">
                  <c:v>2.99</c:v>
                </c:pt>
                <c:pt idx="6">
                  <c:v>5.95</c:v>
                </c:pt>
                <c:pt idx="7">
                  <c:v>15.52</c:v>
                </c:pt>
                <c:pt idx="8">
                  <c:v>30.1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5942688"/>
        <c:axId val="385946608"/>
      </c:scatterChart>
      <c:valAx>
        <c:axId val="385942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Scale(mV/div)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5946608"/>
        <c:crosses val="autoZero"/>
        <c:crossBetween val="midCat"/>
      </c:valAx>
      <c:valAx>
        <c:axId val="385946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baseline rms noise(mV)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59426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98916802066409"/>
          <c:y val="4.7946099827124458E-2"/>
          <c:w val="0.62400262467191603"/>
          <c:h val="0.752294919417691"/>
        </c:manualLayout>
      </c:layout>
      <c:scatterChart>
        <c:scatterStyle val="lineMarker"/>
        <c:varyColors val="0"/>
        <c:ser>
          <c:idx val="0"/>
          <c:order val="0"/>
          <c:tx>
            <c:v>S/N</c:v>
          </c:tx>
          <c:spPr>
            <a:ln w="28575">
              <a:noFill/>
            </a:ln>
          </c:spPr>
          <c:trendline>
            <c:trendlineType val="log"/>
            <c:dispRSqr val="0"/>
            <c:dispEq val="0"/>
          </c:trendline>
          <c:xVal>
            <c:numRef>
              <c:f>Sheet1!$A$2:$A$20</c:f>
              <c:numCache>
                <c:formatCode>General</c:formatCode>
                <c:ptCount val="19"/>
                <c:pt idx="0">
                  <c:v>1800</c:v>
                </c:pt>
                <c:pt idx="1">
                  <c:v>1700</c:v>
                </c:pt>
                <c:pt idx="2">
                  <c:v>1600</c:v>
                </c:pt>
                <c:pt idx="3">
                  <c:v>1500</c:v>
                </c:pt>
                <c:pt idx="4">
                  <c:v>1400</c:v>
                </c:pt>
                <c:pt idx="5">
                  <c:v>1300</c:v>
                </c:pt>
                <c:pt idx="6">
                  <c:v>1200</c:v>
                </c:pt>
                <c:pt idx="7">
                  <c:v>1100</c:v>
                </c:pt>
                <c:pt idx="8">
                  <c:v>1000</c:v>
                </c:pt>
                <c:pt idx="9">
                  <c:v>900</c:v>
                </c:pt>
                <c:pt idx="10">
                  <c:v>800</c:v>
                </c:pt>
                <c:pt idx="11">
                  <c:v>700</c:v>
                </c:pt>
                <c:pt idx="12">
                  <c:v>600</c:v>
                </c:pt>
                <c:pt idx="13">
                  <c:v>500</c:v>
                </c:pt>
                <c:pt idx="14">
                  <c:v>400</c:v>
                </c:pt>
                <c:pt idx="15">
                  <c:v>300</c:v>
                </c:pt>
                <c:pt idx="16">
                  <c:v>200</c:v>
                </c:pt>
                <c:pt idx="17">
                  <c:v>100</c:v>
                </c:pt>
                <c:pt idx="18">
                  <c:v>0</c:v>
                </c:pt>
              </c:numCache>
            </c:numRef>
          </c:xVal>
          <c:yVal>
            <c:numRef>
              <c:f>Sheet1!$I$2:$I$20</c:f>
              <c:numCache>
                <c:formatCode>0.00</c:formatCode>
                <c:ptCount val="19"/>
                <c:pt idx="0">
                  <c:v>75.641025641025649</c:v>
                </c:pt>
                <c:pt idx="1">
                  <c:v>108.33333333333333</c:v>
                </c:pt>
                <c:pt idx="2">
                  <c:v>74.148296593186373</c:v>
                </c:pt>
                <c:pt idx="3">
                  <c:v>85.98949211908932</c:v>
                </c:pt>
                <c:pt idx="4">
                  <c:v>47.460595446584946</c:v>
                </c:pt>
                <c:pt idx="5">
                  <c:v>46.373056994818647</c:v>
                </c:pt>
                <c:pt idx="6">
                  <c:v>39.583333333333336</c:v>
                </c:pt>
                <c:pt idx="7">
                  <c:v>32.047477744807125</c:v>
                </c:pt>
                <c:pt idx="8">
                  <c:v>27.380952380952376</c:v>
                </c:pt>
                <c:pt idx="9">
                  <c:v>24.059701492537314</c:v>
                </c:pt>
                <c:pt idx="10">
                  <c:v>21.279761904761905</c:v>
                </c:pt>
                <c:pt idx="11">
                  <c:v>19.014925373134329</c:v>
                </c:pt>
                <c:pt idx="12">
                  <c:v>16.865671641791046</c:v>
                </c:pt>
                <c:pt idx="13">
                  <c:v>14.925373134328357</c:v>
                </c:pt>
                <c:pt idx="14">
                  <c:v>12.567164179104477</c:v>
                </c:pt>
                <c:pt idx="15">
                  <c:v>10.35820895522388</c:v>
                </c:pt>
                <c:pt idx="16">
                  <c:v>7.9402985074626864</c:v>
                </c:pt>
                <c:pt idx="17">
                  <c:v>5.2409638554216862</c:v>
                </c:pt>
                <c:pt idx="18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5943808"/>
        <c:axId val="385932608"/>
      </c:scatterChart>
      <c:scatterChart>
        <c:scatterStyle val="lineMarker"/>
        <c:varyColors val="0"/>
        <c:ser>
          <c:idx val="1"/>
          <c:order val="1"/>
          <c:tx>
            <c:v>Gain</c:v>
          </c:tx>
          <c:spPr>
            <a:ln w="28575">
              <a:noFill/>
            </a:ln>
          </c:spPr>
          <c:marker>
            <c:symbol val="circle"/>
            <c:size val="5"/>
          </c:marker>
          <c:xVal>
            <c:numRef>
              <c:f>Sheet1!$A$2:$A$20</c:f>
              <c:numCache>
                <c:formatCode>General</c:formatCode>
                <c:ptCount val="19"/>
                <c:pt idx="0">
                  <c:v>1800</c:v>
                </c:pt>
                <c:pt idx="1">
                  <c:v>1700</c:v>
                </c:pt>
                <c:pt idx="2">
                  <c:v>1600</c:v>
                </c:pt>
                <c:pt idx="3">
                  <c:v>1500</c:v>
                </c:pt>
                <c:pt idx="4">
                  <c:v>1400</c:v>
                </c:pt>
                <c:pt idx="5">
                  <c:v>1300</c:v>
                </c:pt>
                <c:pt idx="6">
                  <c:v>1200</c:v>
                </c:pt>
                <c:pt idx="7">
                  <c:v>1100</c:v>
                </c:pt>
                <c:pt idx="8">
                  <c:v>1000</c:v>
                </c:pt>
                <c:pt idx="9">
                  <c:v>900</c:v>
                </c:pt>
                <c:pt idx="10">
                  <c:v>800</c:v>
                </c:pt>
                <c:pt idx="11">
                  <c:v>700</c:v>
                </c:pt>
                <c:pt idx="12">
                  <c:v>600</c:v>
                </c:pt>
                <c:pt idx="13">
                  <c:v>500</c:v>
                </c:pt>
                <c:pt idx="14">
                  <c:v>400</c:v>
                </c:pt>
                <c:pt idx="15">
                  <c:v>300</c:v>
                </c:pt>
                <c:pt idx="16">
                  <c:v>200</c:v>
                </c:pt>
                <c:pt idx="17">
                  <c:v>100</c:v>
                </c:pt>
                <c:pt idx="18">
                  <c:v>0</c:v>
                </c:pt>
              </c:numCache>
            </c:numRef>
          </c:xVal>
          <c:yVal>
            <c:numRef>
              <c:f>Sheet1!$F$2:$F$20</c:f>
              <c:numCache>
                <c:formatCode>General</c:formatCode>
                <c:ptCount val="19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5931488"/>
        <c:axId val="385925888"/>
      </c:scatterChart>
      <c:valAx>
        <c:axId val="385943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HV(V)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385932608"/>
        <c:crosses val="autoZero"/>
        <c:crossBetween val="midCat"/>
      </c:valAx>
      <c:valAx>
        <c:axId val="385932608"/>
        <c:scaling>
          <c:logBase val="10"/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r>
                  <a:rPr lang="en-US">
                    <a:solidFill>
                      <a:schemeClr val="accent1"/>
                    </a:solidFill>
                  </a:rPr>
                  <a:t>S/N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en-US"/>
          </a:p>
        </c:txPr>
        <c:crossAx val="385943808"/>
        <c:crosses val="autoZero"/>
        <c:crossBetween val="midCat"/>
      </c:valAx>
      <c:valAx>
        <c:axId val="385925888"/>
        <c:scaling>
          <c:logBase val="10"/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baseline="0">
                    <a:solidFill>
                      <a:srgbClr val="C00000"/>
                    </a:solidFill>
                  </a:defRPr>
                </a:pPr>
                <a:r>
                  <a:rPr lang="en-US" baseline="0">
                    <a:solidFill>
                      <a:srgbClr val="C00000"/>
                    </a:solidFill>
                  </a:rPr>
                  <a:t>Gain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C00000"/>
            </a:solidFill>
          </a:ln>
        </c:spPr>
        <c:txPr>
          <a:bodyPr/>
          <a:lstStyle/>
          <a:p>
            <a:pPr>
              <a:defRPr baseline="0">
                <a:solidFill>
                  <a:srgbClr val="C00000"/>
                </a:solidFill>
              </a:defRPr>
            </a:pPr>
            <a:endParaRPr lang="en-US"/>
          </a:p>
        </c:txPr>
        <c:crossAx val="385931488"/>
        <c:crosses val="max"/>
        <c:crossBetween val="midCat"/>
      </c:valAx>
      <c:valAx>
        <c:axId val="385931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5925888"/>
        <c:crosses val="autoZero"/>
        <c:crossBetween val="midCat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21860767404074491"/>
          <c:y val="0.10976236753802648"/>
          <c:w val="0.30004311961004876"/>
          <c:h val="0.1713005731948873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9A363-588D-448B-B3F6-03D6A3B9BE5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A93FA-B63A-4B97-9AD2-A4BA562AC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A93FA-B63A-4B97-9AD2-A4BA562AC6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1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8A1A-EED8-4F6F-86BB-F109852FABD7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2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B2E2-B553-4DC5-B27E-FDDDBCDE5E5F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A1B5-A09A-4D08-84DF-DD8492FCDB08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8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E79A-988F-4BA3-B8BB-F01C80013B5F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E10A4-888A-4CF8-990A-3F690DC8AB76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8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1124-3C08-4007-A686-08B4D564A3CC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2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7414-7297-402A-ACA8-F629401ECFE8}" type="datetime1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3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F6CD-63E2-46CE-A5BA-A020DD1C82BB}" type="datetime1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3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52ED-8375-4ECF-BFB6-43F58FF96467}" type="datetime1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8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7943-394B-4F40-9E6C-CCD553725FEE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8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373-7CAD-47DE-81ED-37A4697CA1A9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1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2AD9E-56CC-438A-8316-9692716EF672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5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772400" cy="25145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S/N </a:t>
            </a:r>
            <a:r>
              <a:rPr lang="en-US" sz="3200" dirty="0" smtClean="0">
                <a:latin typeface="Comic Sans MS" panose="030F0702030302020204" pitchFamily="66" charset="0"/>
              </a:rPr>
              <a:t>Issue </a:t>
            </a:r>
            <a:r>
              <a:rPr lang="en-US" sz="3200" dirty="0" smtClean="0">
                <a:latin typeface="Comic Sans MS" panose="030F0702030302020204" pitchFamily="66" charset="0"/>
              </a:rPr>
              <a:t>of Mesh APD</a:t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>
                <a:latin typeface="Comic Sans MS" panose="030F0702030302020204" pitchFamily="66" charset="0"/>
              </a:rPr>
              <a:t/>
            </a:r>
            <a:br>
              <a:rPr lang="en-US" sz="3200" dirty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Changguo Lu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Princeton University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3/2/2016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240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38200" y="17526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15240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457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</a:t>
            </a:r>
            <a:r>
              <a:rPr lang="it-IT" dirty="0"/>
              <a:t>. Cartiglia, INFN, </a:t>
            </a:r>
            <a:r>
              <a:rPr lang="it-IT" dirty="0" smtClean="0"/>
              <a:t>Torino, 2/15-19/2016 </a:t>
            </a:r>
            <a:r>
              <a:rPr lang="it-IT" dirty="0"/>
              <a:t>-</a:t>
            </a:r>
          </a:p>
          <a:p>
            <a:pPr algn="ctr"/>
            <a:r>
              <a:rPr lang="en-US" dirty="0"/>
              <a:t>4D tracking</a:t>
            </a:r>
          </a:p>
          <a:p>
            <a:pPr algn="ctr"/>
            <a:r>
              <a:rPr lang="fr-FR" dirty="0"/>
              <a:t>Noise in LGAD &amp; APD – Aide </a:t>
            </a:r>
            <a:r>
              <a:rPr lang="fr-FR" dirty="0" err="1" smtClean="0"/>
              <a:t>Memoire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54126"/>
            <a:ext cx="5691187" cy="425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6019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According to this argument it raises a series question about the application of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APD to the fast timing: LGAD 10~20 gain is better than high gain APD (&gt;100).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038600" y="2819400"/>
            <a:ext cx="2819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93393" y="3200400"/>
            <a:ext cx="1040607" cy="32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3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0427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If the detector can provide good </a:t>
            </a:r>
            <a:r>
              <a:rPr lang="en-US" sz="2000" dirty="0" smtClean="0">
                <a:latin typeface="Comic Sans MS" panose="030F0702030302020204" pitchFamily="66" charset="0"/>
              </a:rPr>
              <a:t>S/N even when </a:t>
            </a:r>
            <a:r>
              <a:rPr lang="en-US" sz="2000" dirty="0" smtClean="0">
                <a:latin typeface="Comic Sans MS" panose="030F0702030302020204" pitchFamily="66" charset="0"/>
              </a:rPr>
              <a:t>its signal is </a:t>
            </a:r>
            <a:r>
              <a:rPr lang="en-US" sz="2000" dirty="0" smtClean="0">
                <a:latin typeface="Comic Sans MS" panose="030F0702030302020204" pitchFamily="66" charset="0"/>
              </a:rPr>
              <a:t>small, </a:t>
            </a:r>
            <a:r>
              <a:rPr lang="en-US" sz="2000" dirty="0" smtClean="0">
                <a:latin typeface="Comic Sans MS" panose="030F0702030302020204" pitchFamily="66" charset="0"/>
              </a:rPr>
              <a:t>we still can use </a:t>
            </a:r>
            <a:r>
              <a:rPr lang="en-US" sz="2000" dirty="0" smtClean="0">
                <a:latin typeface="Comic Sans MS" panose="030F0702030302020204" pitchFamily="66" charset="0"/>
              </a:rPr>
              <a:t>a good </a:t>
            </a:r>
            <a:r>
              <a:rPr lang="en-US" sz="2000" dirty="0" smtClean="0">
                <a:latin typeface="Comic Sans MS" panose="030F0702030302020204" pitchFamily="66" charset="0"/>
              </a:rPr>
              <a:t>amplifier </a:t>
            </a:r>
            <a:r>
              <a:rPr lang="en-US" sz="2000" dirty="0">
                <a:latin typeface="Comic Sans MS" panose="030F0702030302020204" pitchFamily="66" charset="0"/>
              </a:rPr>
              <a:t>(</a:t>
            </a:r>
            <a:r>
              <a:rPr lang="en-US" sz="2000" dirty="0" smtClean="0">
                <a:latin typeface="Comic Sans MS" panose="030F0702030302020204" pitchFamily="66" charset="0"/>
              </a:rPr>
              <a:t>high gain and low noise figure) to get </a:t>
            </a:r>
            <a:r>
              <a:rPr lang="en-US" sz="2000" dirty="0" smtClean="0">
                <a:latin typeface="Comic Sans MS" panose="030F0702030302020204" pitchFamily="66" charset="0"/>
              </a:rPr>
              <a:t>a large </a:t>
            </a:r>
            <a:r>
              <a:rPr lang="en-US" sz="2000" dirty="0" smtClean="0">
                <a:latin typeface="Comic Sans MS" panose="030F0702030302020204" pitchFamily="66" charset="0"/>
              </a:rPr>
              <a:t>enough signal. 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We </a:t>
            </a:r>
            <a:r>
              <a:rPr lang="en-US" sz="2000" dirty="0" smtClean="0">
                <a:latin typeface="Comic Sans MS" panose="030F0702030302020204" pitchFamily="66" charset="0"/>
              </a:rPr>
              <a:t>have tested following five commercial </a:t>
            </a:r>
            <a:r>
              <a:rPr lang="en-US" sz="2000" dirty="0" smtClean="0">
                <a:latin typeface="Comic Sans MS" panose="030F0702030302020204" pitchFamily="66" charset="0"/>
              </a:rPr>
              <a:t>amplifiers; obviously, </a:t>
            </a:r>
            <a:r>
              <a:rPr lang="en-US" sz="2000" dirty="0" smtClean="0">
                <a:latin typeface="Comic Sans MS" panose="030F0702030302020204" pitchFamily="66" charset="0"/>
              </a:rPr>
              <a:t>the </a:t>
            </a:r>
            <a:r>
              <a:rPr lang="en-US" sz="2000" dirty="0" err="1" smtClean="0">
                <a:latin typeface="Comic Sans MS" panose="030F0702030302020204" pitchFamily="66" charset="0"/>
              </a:rPr>
              <a:t>Wenteq</a:t>
            </a:r>
            <a:r>
              <a:rPr lang="en-US" sz="2000" dirty="0" smtClean="0">
                <a:latin typeface="Comic Sans MS" panose="030F0702030302020204" pitchFamily="66" charset="0"/>
              </a:rPr>
              <a:t> is the best. 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[The custom amplifier developed at </a:t>
            </a:r>
            <a:r>
              <a:rPr lang="en-US" sz="2000" dirty="0" smtClean="0">
                <a:latin typeface="Comic Sans MS" panose="030F0702030302020204" pitchFamily="66" charset="0"/>
              </a:rPr>
              <a:t>U </a:t>
            </a:r>
            <a:r>
              <a:rPr lang="en-US" sz="2000" dirty="0" smtClean="0">
                <a:latin typeface="Comic Sans MS" panose="030F0702030302020204" pitchFamily="66" charset="0"/>
              </a:rPr>
              <a:t>Penn </a:t>
            </a:r>
            <a:r>
              <a:rPr lang="en-US" sz="2000" dirty="0" smtClean="0">
                <a:latin typeface="Comic Sans MS" panose="030F0702030302020204" pitchFamily="66" charset="0"/>
              </a:rPr>
              <a:t>is </a:t>
            </a:r>
            <a:r>
              <a:rPr lang="en-US" sz="2000" dirty="0" smtClean="0">
                <a:latin typeface="Comic Sans MS" panose="030F0702030302020204" pitchFamily="66" charset="0"/>
              </a:rPr>
              <a:t>even better</a:t>
            </a:r>
            <a:r>
              <a:rPr lang="en-US" sz="2000" dirty="0" smtClean="0">
                <a:latin typeface="Comic Sans MS" panose="030F0702030302020204" pitchFamily="66" charset="0"/>
              </a:rPr>
              <a:t>.]  </a:t>
            </a:r>
            <a:endParaRPr lang="en-US" sz="2000" dirty="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561953"/>
              </p:ext>
            </p:extLst>
          </p:nvPr>
        </p:nvGraphicFramePr>
        <p:xfrm>
          <a:off x="533401" y="2515491"/>
          <a:ext cx="8229598" cy="3704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1320454"/>
                <a:gridCol w="680946"/>
                <a:gridCol w="851183"/>
                <a:gridCol w="747866"/>
                <a:gridCol w="1124737"/>
                <a:gridCol w="1447013"/>
              </a:tblGrid>
              <a:tr h="5275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Ampommerlifier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Bandwidth(MHz)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Gain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Noise figure</a:t>
                      </a:r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Wenteq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ABL0100-01-5010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 dB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ZFL-2500+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500 - 2500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~ </a:t>
                      </a:r>
                      <a:r>
                        <a:rPr lang="en-US" dirty="0" smtClean="0"/>
                        <a:t>8.6 dB</a:t>
                      </a:r>
                      <a:endParaRPr lang="en-US" dirty="0"/>
                    </a:p>
                  </a:txBody>
                  <a:tcPr/>
                </a:tc>
              </a:tr>
              <a:tr h="623378">
                <a:tc>
                  <a:txBody>
                    <a:bodyPr/>
                    <a:lstStyle/>
                    <a:p>
                      <a:r>
                        <a:rPr lang="en-US" dirty="0" smtClean="0"/>
                        <a:t>ZKL-1R5+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 dB</a:t>
                      </a:r>
                      <a:endParaRPr lang="en-US" dirty="0" smtClean="0"/>
                    </a:p>
                  </a:txBody>
                  <a:tcPr/>
                </a:tc>
              </a:tr>
              <a:tr h="26018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ZX60-33LN-S+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50 - 3000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1.1 dB</a:t>
                      </a:r>
                      <a:endParaRPr lang="en-US" dirty="0"/>
                    </a:p>
                  </a:txBody>
                  <a:tcPr/>
                </a:tc>
              </a:tr>
              <a:tr h="260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11.9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ZVA-213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800 - 21000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 ~ 4.7 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5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2272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Test S/N for Mesh APD with </a:t>
            </a:r>
            <a:r>
              <a:rPr lang="en-US" sz="2400" dirty="0" smtClean="0">
                <a:latin typeface="Comic Sans MS" panose="030F0702030302020204" pitchFamily="66" charset="0"/>
              </a:rPr>
              <a:t>Agilent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smtClean="0">
                <a:latin typeface="Comic Sans MS" panose="030F0702030302020204" pitchFamily="66" charset="0"/>
              </a:rPr>
              <a:t>MSO9404A Scope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9906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test circuit </a:t>
            </a:r>
            <a:r>
              <a:rPr lang="en-US" dirty="0" smtClean="0">
                <a:latin typeface="Comic Sans MS" panose="030F0702030302020204" pitchFamily="66" charset="0"/>
              </a:rPr>
              <a:t>used with an RMD 8</a:t>
            </a:r>
            <a:r>
              <a:rPr lang="en-US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8 mm</a:t>
            </a:r>
            <a:r>
              <a:rPr lang="en-US" baseline="300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APD, with mesh electrode, </a:t>
            </a:r>
            <a:r>
              <a:rPr lang="en-US" dirty="0" smtClean="0">
                <a:latin typeface="Comic Sans MS" panose="030F0702030302020204" pitchFamily="66" charset="0"/>
              </a:rPr>
              <a:t>is the following</a:t>
            </a:r>
            <a:r>
              <a:rPr lang="en-US" dirty="0" smtClean="0">
                <a:latin typeface="Comic Sans MS" panose="030F0702030302020204" pitchFamily="66" charset="0"/>
              </a:rPr>
              <a:t>: 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61004"/>
            <a:ext cx="4419600" cy="373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59882" y="52578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Three outputs are connected to scope via SMA cables. 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The </a:t>
            </a:r>
            <a:r>
              <a:rPr lang="en-US" dirty="0" smtClean="0">
                <a:latin typeface="Comic Sans MS" panose="030F0702030302020204" pitchFamily="66" charset="0"/>
              </a:rPr>
              <a:t>VCSEL </a:t>
            </a:r>
            <a:r>
              <a:rPr lang="en-US" dirty="0" smtClean="0">
                <a:latin typeface="Comic Sans MS" panose="030F0702030302020204" pitchFamily="66" charset="0"/>
              </a:rPr>
              <a:t>980-nm laser diode </a:t>
            </a:r>
            <a:r>
              <a:rPr lang="en-US" dirty="0" smtClean="0">
                <a:latin typeface="Comic Sans MS" panose="030F0702030302020204" pitchFamily="66" charset="0"/>
              </a:rPr>
              <a:t>is triggered by </a:t>
            </a:r>
            <a:r>
              <a:rPr lang="en-US" dirty="0" smtClean="0">
                <a:latin typeface="Comic Sans MS" panose="030F0702030302020204" pitchFamily="66" charset="0"/>
              </a:rPr>
              <a:t>an HP 8131A </a:t>
            </a:r>
            <a:r>
              <a:rPr lang="en-US" dirty="0" err="1" smtClean="0">
                <a:latin typeface="Comic Sans MS" panose="030F0702030302020204" pitchFamily="66" charset="0"/>
              </a:rPr>
              <a:t>pulser</a:t>
            </a:r>
            <a:r>
              <a:rPr lang="en-US" dirty="0" smtClean="0">
                <a:latin typeface="Comic Sans MS" panose="030F0702030302020204" pitchFamily="66" charset="0"/>
              </a:rPr>
              <a:t>; </a:t>
            </a:r>
            <a:r>
              <a:rPr lang="en-US" dirty="0" smtClean="0">
                <a:latin typeface="Comic Sans MS" panose="030F0702030302020204" pitchFamily="66" charset="0"/>
              </a:rPr>
              <a:t>the laser light is transferred via optical fiber to </a:t>
            </a:r>
            <a:r>
              <a:rPr lang="en-US" dirty="0" smtClean="0">
                <a:latin typeface="Comic Sans MS" panose="030F0702030302020204" pitchFamily="66" charset="0"/>
              </a:rPr>
              <a:t>a </a:t>
            </a:r>
            <a:r>
              <a:rPr lang="en-US" dirty="0" smtClean="0">
                <a:latin typeface="Comic Sans MS" panose="030F0702030302020204" pitchFamily="66" charset="0"/>
              </a:rPr>
              <a:t>focusing </a:t>
            </a:r>
            <a:r>
              <a:rPr lang="en-US" dirty="0" smtClean="0">
                <a:latin typeface="Comic Sans MS" panose="030F0702030302020204" pitchFamily="66" charset="0"/>
              </a:rPr>
              <a:t>lens, </a:t>
            </a:r>
            <a:r>
              <a:rPr lang="en-US" dirty="0" smtClean="0">
                <a:latin typeface="Comic Sans MS" panose="030F0702030302020204" pitchFamily="66" charset="0"/>
              </a:rPr>
              <a:t>which is placed in front of APD. The entire APD test box and focusing </a:t>
            </a:r>
            <a:r>
              <a:rPr lang="en-US" dirty="0" smtClean="0">
                <a:latin typeface="Comic Sans MS" panose="030F0702030302020204" pitchFamily="66" charset="0"/>
              </a:rPr>
              <a:t>lens </a:t>
            </a:r>
            <a:r>
              <a:rPr lang="en-US" dirty="0" smtClean="0">
                <a:latin typeface="Comic Sans MS" panose="030F0702030302020204" pitchFamily="66" charset="0"/>
              </a:rPr>
              <a:t>is located inside </a:t>
            </a:r>
            <a:r>
              <a:rPr lang="en-US" dirty="0" smtClean="0">
                <a:latin typeface="Comic Sans MS" panose="030F0702030302020204" pitchFamily="66" charset="0"/>
              </a:rPr>
              <a:t>an </a:t>
            </a:r>
            <a:r>
              <a:rPr lang="en-US" dirty="0" smtClean="0">
                <a:latin typeface="Comic Sans MS" panose="030F0702030302020204" pitchFamily="66" charset="0"/>
              </a:rPr>
              <a:t>environmental chamber, which used </a:t>
            </a:r>
            <a:r>
              <a:rPr lang="en-US" dirty="0" smtClean="0">
                <a:latin typeface="Comic Sans MS" panose="030F0702030302020204" pitchFamily="66" charset="0"/>
              </a:rPr>
              <a:t> primarily as a dark box/Faraday cage.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RMS </a:t>
            </a:r>
            <a:r>
              <a:rPr lang="en-US" sz="2400" dirty="0" smtClean="0">
                <a:latin typeface="Comic Sans MS" panose="030F0702030302020204" pitchFamily="66" charset="0"/>
              </a:rPr>
              <a:t>noise of APD signal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378435"/>
              </p:ext>
            </p:extLst>
          </p:nvPr>
        </p:nvGraphicFramePr>
        <p:xfrm>
          <a:off x="2201214" y="24413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990600"/>
            <a:ext cx="69932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We noticed that the measured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with digital scope depends on the scope scale used in the </a:t>
            </a:r>
            <a:r>
              <a:rPr lang="en-US" dirty="0" smtClean="0">
                <a:latin typeface="Comic Sans MS" panose="030F0702030302020204" pitchFamily="66" charset="0"/>
              </a:rPr>
              <a:t>measurement (so-called </a:t>
            </a:r>
            <a:r>
              <a:rPr lang="en-US" dirty="0" smtClean="0">
                <a:latin typeface="Comic Sans MS" panose="030F0702030302020204" pitchFamily="66" charset="0"/>
              </a:rPr>
              <a:t>digitization </a:t>
            </a:r>
            <a:r>
              <a:rPr lang="en-US" dirty="0" smtClean="0">
                <a:latin typeface="Comic Sans MS" panose="030F0702030302020204" pitchFamily="66" charset="0"/>
              </a:rPr>
              <a:t>error). </a:t>
            </a:r>
            <a:r>
              <a:rPr lang="en-US" dirty="0" smtClean="0">
                <a:latin typeface="Comic Sans MS" panose="030F0702030302020204" pitchFamily="66" charset="0"/>
              </a:rPr>
              <a:t>We have to understand this behavior first. We leave the scope connected to APD electrode while we </a:t>
            </a:r>
            <a:r>
              <a:rPr lang="en-US" dirty="0" smtClean="0">
                <a:latin typeface="Comic Sans MS" panose="030F0702030302020204" pitchFamily="66" charset="0"/>
              </a:rPr>
              <a:t> change </a:t>
            </a:r>
            <a:r>
              <a:rPr lang="en-US" dirty="0" smtClean="0">
                <a:latin typeface="Comic Sans MS" panose="030F0702030302020204" pitchFamily="66" charset="0"/>
              </a:rPr>
              <a:t>the scope’s scale, </a:t>
            </a:r>
            <a:r>
              <a:rPr lang="en-US" dirty="0" smtClean="0">
                <a:latin typeface="Comic Sans MS" panose="030F0702030302020204" pitchFamily="66" charset="0"/>
              </a:rPr>
              <a:t>and observe measured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noise </a:t>
            </a:r>
            <a:r>
              <a:rPr lang="en-US" dirty="0" smtClean="0">
                <a:latin typeface="Comic Sans MS" panose="030F0702030302020204" pitchFamily="66" charset="0"/>
              </a:rPr>
              <a:t>as follows: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0292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is linear with the vertical scale of the scope.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Of course, if </a:t>
            </a:r>
            <a:r>
              <a:rPr lang="en-US" dirty="0" smtClean="0">
                <a:latin typeface="Comic Sans MS" panose="030F0702030302020204" pitchFamily="66" charset="0"/>
              </a:rPr>
              <a:t>we measure S/N </a:t>
            </a:r>
            <a:r>
              <a:rPr lang="en-US" dirty="0" smtClean="0">
                <a:latin typeface="Comic Sans MS" panose="030F0702030302020204" pitchFamily="66" charset="0"/>
              </a:rPr>
              <a:t>using the scope with the </a:t>
            </a:r>
            <a:r>
              <a:rPr lang="en-US" dirty="0" smtClean="0">
                <a:latin typeface="Comic Sans MS" panose="030F0702030302020204" pitchFamily="66" charset="0"/>
              </a:rPr>
              <a:t>same </a:t>
            </a:r>
            <a:r>
              <a:rPr lang="en-US" dirty="0" smtClean="0">
                <a:latin typeface="Comic Sans MS" panose="030F0702030302020204" pitchFamily="66" charset="0"/>
              </a:rPr>
              <a:t>vertical scale </a:t>
            </a:r>
            <a:r>
              <a:rPr lang="en-US" dirty="0" smtClean="0">
                <a:latin typeface="Comic Sans MS" panose="030F0702030302020204" pitchFamily="66" charset="0"/>
              </a:rPr>
              <a:t>for both signal and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noise, there is no additional normalization required, </a:t>
            </a:r>
            <a:r>
              <a:rPr lang="en-US" dirty="0" smtClean="0">
                <a:latin typeface="Comic Sans MS" panose="030F0702030302020204" pitchFamily="66" charset="0"/>
              </a:rPr>
              <a:t>and we </a:t>
            </a:r>
            <a:r>
              <a:rPr lang="en-US" dirty="0" smtClean="0">
                <a:latin typeface="Comic Sans MS" panose="030F0702030302020204" pitchFamily="66" charset="0"/>
              </a:rPr>
              <a:t>can </a:t>
            </a:r>
            <a:r>
              <a:rPr lang="en-US" dirty="0" smtClean="0">
                <a:latin typeface="Comic Sans MS" panose="030F0702030302020204" pitchFamily="66" charset="0"/>
              </a:rPr>
              <a:t>directly </a:t>
            </a:r>
            <a:r>
              <a:rPr lang="en-US" dirty="0" smtClean="0">
                <a:latin typeface="Comic Sans MS" panose="030F0702030302020204" pitchFamily="66" charset="0"/>
              </a:rPr>
              <a:t>use the measured signal and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>
                <a:latin typeface="Comic Sans MS" panose="030F0702030302020204" pitchFamily="66" charset="0"/>
              </a:rPr>
              <a:t>-</a:t>
            </a:r>
            <a:r>
              <a:rPr lang="en-US" dirty="0" smtClean="0">
                <a:latin typeface="Comic Sans MS" panose="030F0702030302020204" pitchFamily="66" charset="0"/>
              </a:rPr>
              <a:t>noise </a:t>
            </a:r>
            <a:r>
              <a:rPr lang="en-US" dirty="0" smtClean="0">
                <a:latin typeface="Comic Sans MS" panose="030F0702030302020204" pitchFamily="66" charset="0"/>
              </a:rPr>
              <a:t>values </a:t>
            </a:r>
            <a:r>
              <a:rPr lang="en-US" dirty="0" smtClean="0">
                <a:latin typeface="Comic Sans MS" panose="030F0702030302020204" pitchFamily="66" charset="0"/>
              </a:rPr>
              <a:t>in </a:t>
            </a:r>
            <a:r>
              <a:rPr lang="en-US" dirty="0" smtClean="0">
                <a:latin typeface="Comic Sans MS" panose="030F0702030302020204" pitchFamily="66" charset="0"/>
              </a:rPr>
              <a:t>the calculation.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0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S/N of Mesh APD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602642"/>
              </p:ext>
            </p:extLst>
          </p:nvPr>
        </p:nvGraphicFramePr>
        <p:xfrm>
          <a:off x="2286000" y="2127134"/>
          <a:ext cx="4800600" cy="2940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66800" y="91440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In the plot of S/N </a:t>
            </a:r>
            <a:r>
              <a:rPr lang="en-US" dirty="0" smtClean="0">
                <a:latin typeface="Comic Sans MS" panose="030F0702030302020204" pitchFamily="66" charset="0"/>
              </a:rPr>
              <a:t>and Gain </a:t>
            </a:r>
            <a:r>
              <a:rPr lang="en-US" i="1" dirty="0" smtClean="0">
                <a:latin typeface="Comic Sans MS" panose="030F0702030302020204" pitchFamily="66" charset="0"/>
              </a:rPr>
              <a:t>vs.</a:t>
            </a:r>
            <a:r>
              <a:rPr lang="en-US" dirty="0" smtClean="0">
                <a:latin typeface="Comic Sans MS" panose="030F0702030302020204" pitchFamily="66" charset="0"/>
              </a:rPr>
              <a:t> HV </a:t>
            </a:r>
            <a:r>
              <a:rPr lang="en-US" dirty="0" smtClean="0">
                <a:latin typeface="Comic Sans MS" panose="030F0702030302020204" pitchFamily="66" charset="0"/>
              </a:rPr>
              <a:t>below, the </a:t>
            </a:r>
            <a:r>
              <a:rPr lang="en-US" dirty="0" smtClean="0">
                <a:latin typeface="Comic Sans MS" panose="030F0702030302020204" pitchFamily="66" charset="0"/>
              </a:rPr>
              <a:t>S/N ratio is still </a:t>
            </a:r>
            <a:r>
              <a:rPr lang="en-US" dirty="0" smtClean="0">
                <a:latin typeface="Comic Sans MS" panose="030F0702030302020204" pitchFamily="66" charset="0"/>
              </a:rPr>
              <a:t>improving </a:t>
            </a:r>
            <a:r>
              <a:rPr lang="en-US" dirty="0" smtClean="0">
                <a:latin typeface="Comic Sans MS" panose="030F0702030302020204" pitchFamily="66" charset="0"/>
              </a:rPr>
              <a:t>at </a:t>
            </a:r>
            <a:r>
              <a:rPr lang="en-US" dirty="0">
                <a:latin typeface="Comic Sans MS" panose="030F0702030302020204" pitchFamily="66" charset="0"/>
              </a:rPr>
              <a:t>the maximum HV we have </a:t>
            </a:r>
            <a:r>
              <a:rPr lang="en-US" dirty="0" smtClean="0">
                <a:latin typeface="Comic Sans MS" panose="030F0702030302020204" pitchFamily="66" charset="0"/>
              </a:rPr>
              <a:t>tested, </a:t>
            </a:r>
            <a:r>
              <a:rPr lang="en-US" dirty="0">
                <a:latin typeface="Comic Sans MS" panose="030F0702030302020204" pitchFamily="66" charset="0"/>
              </a:rPr>
              <a:t>-</a:t>
            </a:r>
            <a:r>
              <a:rPr lang="en-US" dirty="0" smtClean="0">
                <a:latin typeface="Comic Sans MS" panose="030F0702030302020204" pitchFamily="66" charset="0"/>
              </a:rPr>
              <a:t>1800V, which is close to the APD breakdown voltage.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4953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4953000"/>
            <a:ext cx="6917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optimum S/N value </a:t>
            </a:r>
            <a:r>
              <a:rPr lang="en-US" dirty="0" smtClean="0">
                <a:latin typeface="Comic Sans MS" panose="030F0702030302020204" pitchFamily="66" charset="0"/>
              </a:rPr>
              <a:t>of 10-20 </a:t>
            </a:r>
            <a:r>
              <a:rPr lang="en-US" dirty="0" smtClean="0">
                <a:latin typeface="Comic Sans MS" panose="030F0702030302020204" pitchFamily="66" charset="0"/>
              </a:rPr>
              <a:t>is not the case for </a:t>
            </a:r>
            <a:r>
              <a:rPr lang="en-US" dirty="0" smtClean="0">
                <a:latin typeface="Comic Sans MS" panose="030F0702030302020204" pitchFamily="66" charset="0"/>
              </a:rPr>
              <a:t>an RMD APD.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1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5262</TotalTime>
  <Words>467</Words>
  <Application>Microsoft Office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Symbol</vt:lpstr>
      <vt:lpstr>Office Theme</vt:lpstr>
      <vt:lpstr>S/N Issue of Mesh APD   Changguo Lu Princeton University 3/2/2016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between several amplifiers to the laser diode/64mm^2 mesh APD signal</dc:title>
  <dc:creator>Princeton Affiliate</dc:creator>
  <cp:lastModifiedBy>Kirk T McDonald</cp:lastModifiedBy>
  <cp:revision>35</cp:revision>
  <dcterms:created xsi:type="dcterms:W3CDTF">2013-12-16T18:30:10Z</dcterms:created>
  <dcterms:modified xsi:type="dcterms:W3CDTF">2016-03-02T18:51:50Z</dcterms:modified>
</cp:coreProperties>
</file>