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7" r:id="rId3"/>
    <p:sldId id="270" r:id="rId4"/>
    <p:sldId id="283" r:id="rId5"/>
    <p:sldId id="28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523" autoAdjust="0"/>
  </p:normalViewPr>
  <p:slideViewPr>
    <p:cSldViewPr>
      <p:cViewPr varScale="1">
        <p:scale>
          <a:sx n="99" d="100"/>
          <a:sy n="99" d="100"/>
        </p:scale>
        <p:origin x="8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2A5A1-F2DB-46CC-9E70-1AAAD780CB4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517C3-F99A-4DC7-80C8-9D5F604D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3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8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1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30B3-A53C-461D-AEB8-9FC1B4CEF247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Comic Sans MS" pitchFamily="66" charset="0"/>
              </a:rPr>
              <a:t>Use of an </a:t>
            </a:r>
            <a:r>
              <a:rPr lang="en-US" sz="2400" dirty="0" smtClean="0">
                <a:latin typeface="Comic Sans MS" pitchFamily="66" charset="0"/>
              </a:rPr>
              <a:t>Agilent MSO9404A </a:t>
            </a:r>
            <a:r>
              <a:rPr lang="en-US" sz="2400" dirty="0" smtClean="0">
                <a:latin typeface="Comic Sans MS" pitchFamily="66" charset="0"/>
              </a:rPr>
              <a:t>Scope </a:t>
            </a:r>
            <a:r>
              <a:rPr lang="en-US" sz="2400" smtClean="0">
                <a:latin typeface="Comic Sans MS" pitchFamily="66" charset="0"/>
              </a:rPr>
              <a:t>as </a:t>
            </a:r>
            <a:r>
              <a:rPr lang="en-US" sz="2400" smtClean="0">
                <a:latin typeface="Comic Sans MS" pitchFamily="66" charset="0"/>
              </a:rPr>
              <a:t>the DAQ </a:t>
            </a:r>
            <a:r>
              <a:rPr lang="en-US" sz="2400" smtClean="0">
                <a:latin typeface="Comic Sans MS" pitchFamily="66" charset="0"/>
              </a:rPr>
              <a:t>system </a:t>
            </a:r>
            <a:r>
              <a:rPr lang="en-US" sz="2400" smtClean="0">
                <a:latin typeface="Comic Sans MS" pitchFamily="66" charset="0"/>
              </a:rPr>
              <a:t/>
            </a:r>
            <a:br>
              <a:rPr lang="en-US" sz="2400" smtClean="0">
                <a:latin typeface="Comic Sans MS" pitchFamily="66" charset="0"/>
              </a:rPr>
            </a:br>
            <a:r>
              <a:rPr lang="en-US" sz="2400" smtClean="0">
                <a:latin typeface="Comic Sans MS" pitchFamily="66" charset="0"/>
              </a:rPr>
              <a:t>to </a:t>
            </a:r>
            <a:r>
              <a:rPr lang="en-US" sz="2400" dirty="0" smtClean="0">
                <a:latin typeface="Comic Sans MS" pitchFamily="66" charset="0"/>
              </a:rPr>
              <a:t>measure APD time resolution with laser diode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- Step </a:t>
            </a:r>
            <a:r>
              <a:rPr lang="en-US" sz="2400" smtClean="0">
                <a:latin typeface="Comic Sans MS" pitchFamily="66" charset="0"/>
              </a:rPr>
              <a:t>by </a:t>
            </a:r>
            <a:r>
              <a:rPr lang="en-US" sz="2400" smtClean="0">
                <a:latin typeface="Comic Sans MS" pitchFamily="66" charset="0"/>
              </a:rPr>
              <a:t>Step instructions</a:t>
            </a:r>
            <a:r>
              <a:rPr lang="en-US" sz="2400" dirty="0">
                <a:latin typeface="Comic Sans MS" pitchFamily="66" charset="0"/>
              </a:rPr>
              <a:t/>
            </a:r>
            <a:br>
              <a:rPr lang="en-US" sz="2400" dirty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4600" y="2743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C. Lu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Princeton University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(3/30/2015)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" y="45943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Scope image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400" y="1143000"/>
            <a:ext cx="198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 test procedure shown here is for laser diode/RMD 64mm^2 mesh APD setup.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Laser diode is triggered by a pulse generator HP8131A. 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Channel #1: APD mesh signal after </a:t>
            </a:r>
            <a:r>
              <a:rPr lang="en-US" dirty="0" err="1" smtClean="0">
                <a:latin typeface="Comic Sans MS" panose="030F0702030302020204" pitchFamily="66" charset="0"/>
              </a:rPr>
              <a:t>Wenteq</a:t>
            </a:r>
            <a:r>
              <a:rPr lang="en-US" dirty="0" smtClean="0">
                <a:latin typeface="Comic Sans MS" panose="030F0702030302020204" pitchFamily="66" charset="0"/>
              </a:rPr>
              <a:t> 5008 amplifier;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Channel #4: trigger signal from HP8131A. 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5" y="1144488"/>
            <a:ext cx="6518393" cy="48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954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Set up the timing measurement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5350" y="1143000"/>
            <a:ext cx="7562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Click the measurement control button (Measure) on the top menu bar: 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9802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743200" y="1905000"/>
            <a:ext cx="533400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5350" y="2743200"/>
            <a:ext cx="756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Then on the pull down menu select </a:t>
            </a:r>
            <a:r>
              <a:rPr lang="en-US" dirty="0" err="1" smtClean="0">
                <a:latin typeface="Comic Sans MS" pitchFamily="66" charset="0"/>
              </a:rPr>
              <a:t>Time|Edge</a:t>
            </a:r>
            <a:r>
              <a:rPr lang="en-US" dirty="0" smtClean="0">
                <a:latin typeface="Comic Sans MS" pitchFamily="66" charset="0"/>
              </a:rPr>
              <a:t> – Edge, the following page will pop-up: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429000"/>
            <a:ext cx="3124200" cy="335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3009900" y="1447800"/>
            <a:ext cx="25527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03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954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Set up the timing measurement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9" y="1143000"/>
            <a:ext cx="8790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Select the sources for your timing measurement, here we select Channel4 rising leading edge at its middle level and Channel 1 falling leading edge at its middle level, then OK. It measures the time difference between these two references.  </a:t>
            </a:r>
          </a:p>
          <a:p>
            <a:r>
              <a:rPr lang="en-US" dirty="0" smtClean="0">
                <a:latin typeface="Comic Sans MS" pitchFamily="66" charset="0"/>
              </a:rPr>
              <a:t>On the screen will be accumulating </a:t>
            </a:r>
            <a:r>
              <a:rPr lang="en-US" dirty="0">
                <a:latin typeface="Comic Sans MS" pitchFamily="66" charset="0"/>
              </a:rPr>
              <a:t>a histogram of this </a:t>
            </a:r>
            <a:r>
              <a:rPr lang="en-US" dirty="0" smtClean="0">
                <a:latin typeface="Comic Sans MS" pitchFamily="66" charset="0"/>
              </a:rPr>
              <a:t>measurement as shown below: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1" y="2597624"/>
            <a:ext cx="8197917" cy="424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3276600" y="2286000"/>
            <a:ext cx="1347103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62200" y="57912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1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954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Get results from the timing measurement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1430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By click on Histogram button on the bottom menu bar of the screen we can immediately get the timing measurement results, such as: </a:t>
            </a:r>
            <a:r>
              <a:rPr lang="en-US" dirty="0" err="1" smtClean="0">
                <a:latin typeface="Comic Sans MS" pitchFamily="66" charset="0"/>
              </a:rPr>
              <a:t>Std</a:t>
            </a:r>
            <a:r>
              <a:rPr lang="en-US" dirty="0" smtClean="0">
                <a:latin typeface="Comic Sans MS" pitchFamily="66" charset="0"/>
              </a:rPr>
              <a:t> Dev 23.4111 </a:t>
            </a:r>
            <a:r>
              <a:rPr lang="en-US" dirty="0" err="1" smtClean="0">
                <a:latin typeface="Comic Sans MS" pitchFamily="66" charset="0"/>
              </a:rPr>
              <a:t>ps</a:t>
            </a:r>
            <a:r>
              <a:rPr lang="en-US" dirty="0" smtClean="0">
                <a:latin typeface="Comic Sans MS" pitchFamily="66" charset="0"/>
              </a:rPr>
              <a:t>, Total Hits 152.271 </a:t>
            </a:r>
            <a:r>
              <a:rPr lang="en-US" dirty="0" err="1" smtClean="0">
                <a:latin typeface="Comic Sans MS" pitchFamily="66" charset="0"/>
              </a:rPr>
              <a:t>khits</a:t>
            </a:r>
            <a:r>
              <a:rPr lang="en-US" dirty="0" smtClean="0">
                <a:latin typeface="Comic Sans MS" pitchFamily="66" charset="0"/>
              </a:rPr>
              <a:t>, etc. </a:t>
            </a:r>
          </a:p>
          <a:p>
            <a:r>
              <a:rPr lang="en-US" dirty="0" smtClean="0">
                <a:latin typeface="Comic Sans MS" pitchFamily="66" charset="0"/>
              </a:rPr>
              <a:t>To save the histogram data move the mouse into the histogram, then right click, on the pop-up window choose Save Waveform | To File,  and on the Save Waveform window select Source Waveform as Histogram, and enter the name of the saved file (as XY Pairs Files (*.csv)):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53886"/>
            <a:ext cx="4191000" cy="366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286000" y="6324600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2600" y="3276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Use excel to open this .csv file.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24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14333</TotalTime>
  <Words>271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 Theme</vt:lpstr>
      <vt:lpstr>Use of an Agilent MSO9404A Scope as the DAQ system  to measure APD time resolution with laser diode - Step by Step instructions 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timing test setup</dc:title>
  <dc:creator>Princeton Affiliate</dc:creator>
  <cp:lastModifiedBy>Kirk T McDonald</cp:lastModifiedBy>
  <cp:revision>104</cp:revision>
  <dcterms:created xsi:type="dcterms:W3CDTF">2012-01-12T18:16:11Z</dcterms:created>
  <dcterms:modified xsi:type="dcterms:W3CDTF">2015-03-31T00:59:28Z</dcterms:modified>
</cp:coreProperties>
</file>