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8" r:id="rId4"/>
    <p:sldId id="312" r:id="rId5"/>
    <p:sldId id="304" r:id="rId6"/>
    <p:sldId id="309" r:id="rId7"/>
    <p:sldId id="314" r:id="rId8"/>
    <p:sldId id="315" r:id="rId9"/>
    <p:sldId id="316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58"/>
          </p14:sldIdLst>
        </p14:section>
        <p14:section name="Untitled Section" id="{C5720D98-D4B4-490B-9BA9-B29618C66B2B}">
          <p14:sldIdLst>
            <p14:sldId id="298"/>
            <p14:sldId id="312"/>
            <p14:sldId id="304"/>
            <p14:sldId id="309"/>
            <p14:sldId id="314"/>
            <p14:sldId id="315"/>
            <p14:sldId id="316"/>
            <p14:sldId id="317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  <a:srgbClr val="00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78" d="100"/>
          <a:sy n="78" d="100"/>
        </p:scale>
        <p:origin x="-52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EB50-1157-4040-AD41-68B598E6C4C2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9081E-E026-4CA0-BA8B-707730248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Signals Observed </a:t>
            </a:r>
            <a:r>
              <a:rPr lang="en-US" sz="3600" dirty="0" smtClean="0">
                <a:latin typeface="Comic Sans MS" pitchFamily="66" charset="0"/>
              </a:rPr>
              <a:t>from 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RMD Position-Sensitive APD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Changguo Lu</a:t>
            </a:r>
            <a:br>
              <a:rPr lang="en-US" sz="3100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Princeton U</a:t>
            </a:r>
            <a:br>
              <a:rPr lang="en-US" sz="3100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Feb 20, 2013</a:t>
            </a:r>
            <a:endParaRPr lang="en-US" sz="31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VCSEL-980 (Laser beam closer to pin #2)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07" y="22420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006" y="42759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" y="108795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trigger signal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6" y="1152525"/>
            <a:ext cx="60769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752600" y="15240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507" y="5800725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Notice: the leading edge of the pulse is much sharper than previous two cases.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" y="4638675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nut 11"/>
          <p:cNvSpPr/>
          <p:nvPr/>
        </p:nvSpPr>
        <p:spPr>
          <a:xfrm>
            <a:off x="1234440" y="5029200"/>
            <a:ext cx="60960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>
          <a:xfrm flipV="1">
            <a:off x="609600" y="5052060"/>
            <a:ext cx="624840" cy="20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" y="51358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spot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072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9125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7065" y="1219200"/>
            <a:ext cx="205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37178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Test setup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37272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this test, the temperature was not controlled, the device was at room temperature, ~23</a:t>
            </a:r>
            <a:r>
              <a:rPr lang="en-US" dirty="0" smtClean="0">
                <a:latin typeface="Comic Sans MS" pitchFamily="66" charset="0"/>
                <a:sym typeface="Symbol"/>
              </a:rPr>
              <a:t>C</a:t>
            </a:r>
            <a:r>
              <a:rPr lang="en-US" dirty="0" smtClean="0">
                <a:latin typeface="Comic Sans MS" pitchFamily="66" charset="0"/>
              </a:rPr>
              <a:t>. The APD and </a:t>
            </a:r>
            <a:r>
              <a:rPr lang="en-US" dirty="0" smtClean="0">
                <a:latin typeface="Comic Sans MS" pitchFamily="66" charset="0"/>
              </a:rPr>
              <a:t>Fe55/Sr90/VCSEL(980 nm</a:t>
            </a:r>
            <a:r>
              <a:rPr lang="en-US" dirty="0" smtClean="0">
                <a:latin typeface="Comic Sans MS" pitchFamily="66" charset="0"/>
              </a:rPr>
              <a:t>) laser diode are placed inside of the EC.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2419529"/>
            <a:ext cx="3815301" cy="2543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419529"/>
            <a:ext cx="3815301" cy="2543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2514600"/>
            <a:ext cx="25146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Internal view of the EC.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993186"/>
            <a:ext cx="311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PSAPD test box (in the picture the box is for </a:t>
            </a:r>
            <a:r>
              <a:rPr lang="en-US" dirty="0" smtClean="0"/>
              <a:t>4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APD)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1975" y="3810000"/>
            <a:ext cx="962025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147729"/>
            <a:ext cx="159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2988" y="5539218"/>
            <a:ext cx="333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Collimation lens (</a:t>
            </a:r>
            <a:r>
              <a:rPr lang="en-US" dirty="0" err="1" smtClean="0"/>
              <a:t>Thorlabs</a:t>
            </a:r>
            <a:r>
              <a:rPr lang="en-US" dirty="0" smtClean="0"/>
              <a:t> CFC-11X-B), Fe-55 or Sr-90 on this plate for test.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943102" y="3962400"/>
            <a:ext cx="190498" cy="17709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69625" y="3810001"/>
            <a:ext cx="1013088" cy="1398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82713" y="4419600"/>
            <a:ext cx="327287" cy="7887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U\Fast Timing\photos\TemperatureTest\DCP_1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99" y="5086888"/>
            <a:ext cx="2443701" cy="16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676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VCSEL laser diode box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324600" y="5733366"/>
            <a:ext cx="1143000" cy="578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4610100"/>
            <a:ext cx="16002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EC chamber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620000" y="3429000"/>
            <a:ext cx="183626" cy="12556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57800" y="4892933"/>
            <a:ext cx="2568313" cy="630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Circuit diagram of the test box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1" y="1219200"/>
            <a:ext cx="8234362" cy="49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Fe-55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0028"/>
            <a:ext cx="6086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05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267200" y="4646057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5867400"/>
            <a:ext cx="914400" cy="381000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2ns/div</a:t>
            </a:r>
            <a:endParaRPr lang="en-US" dirty="0"/>
          </a:p>
        </p:txBody>
      </p:sp>
      <p:cxnSp>
        <p:nvCxnSpPr>
          <p:cNvPr id="8" name="Straight Arrow Connector 7"/>
          <p:cNvCxnSpPr>
            <a:endCxn id="3" idx="4"/>
          </p:cNvCxnSpPr>
          <p:nvPr/>
        </p:nvCxnSpPr>
        <p:spPr>
          <a:xfrm flipV="1">
            <a:off x="4343400" y="5027057"/>
            <a:ext cx="228600" cy="840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4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Sr-90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420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0912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06806"/>
            <a:ext cx="6086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46482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599" y="5791200"/>
            <a:ext cx="990601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2ns/div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0"/>
            <a:endCxn id="3" idx="4"/>
          </p:cNvCxnSpPr>
          <p:nvPr/>
        </p:nvCxnSpPr>
        <p:spPr>
          <a:xfrm flipH="1" flipV="1">
            <a:off x="4686300" y="4953000"/>
            <a:ext cx="228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6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VCSEL-980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0912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147763"/>
            <a:ext cx="60674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" y="150340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(equivalent  MIPs ~70)trigger signal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2426732"/>
            <a:ext cx="228600" cy="22214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" y="4460575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Small fast signal, 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ould it be induced signal direct from the avalanche? 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3886200"/>
            <a:ext cx="1905000" cy="9466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" y="5862935"/>
            <a:ext cx="8366760" cy="923330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Signals from anode and cathode Pin #1 and #2 are very slow, similar to Thomas observed with </a:t>
            </a:r>
            <a:r>
              <a:rPr lang="en-US" dirty="0" smtClean="0">
                <a:latin typeface="Comic Sans MS" pitchFamily="66" charset="0"/>
              </a:rPr>
              <a:t>400-nm </a:t>
            </a:r>
            <a:r>
              <a:rPr lang="en-US" dirty="0" smtClean="0">
                <a:latin typeface="Comic Sans MS" pitchFamily="66" charset="0"/>
              </a:rPr>
              <a:t>laser beam on </a:t>
            </a:r>
            <a:r>
              <a:rPr lang="en-US" dirty="0" smtClean="0">
                <a:latin typeface="Comic Sans MS" pitchFamily="66" charset="0"/>
              </a:rPr>
              <a:t>4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APD. They might have similar </a:t>
            </a:r>
            <a:r>
              <a:rPr lang="en-US" dirty="0" smtClean="0">
                <a:latin typeface="Comic Sans MS" pitchFamily="66" charset="0"/>
              </a:rPr>
              <a:t>mechanisms: </a:t>
            </a:r>
            <a:r>
              <a:rPr lang="en-US" dirty="0" smtClean="0">
                <a:latin typeface="Comic Sans MS" pitchFamily="66" charset="0"/>
              </a:rPr>
              <a:t>due to </a:t>
            </a:r>
            <a:r>
              <a:rPr lang="en-US" dirty="0" smtClean="0">
                <a:latin typeface="Comic Sans MS" pitchFamily="66" charset="0"/>
              </a:rPr>
              <a:t>electron drift in </a:t>
            </a:r>
            <a:r>
              <a:rPr lang="en-US" dirty="0" smtClean="0">
                <a:latin typeface="Comic Sans MS" pitchFamily="66" charset="0"/>
              </a:rPr>
              <a:t>the silicon.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67200" y="4648200"/>
            <a:ext cx="609600" cy="350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9200" y="435953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7FDAD"/>
                </a:solidFill>
              </a:rPr>
              <a:t>50ns/div</a:t>
            </a:r>
            <a:endParaRPr lang="en-US" sz="1400" dirty="0">
              <a:solidFill>
                <a:srgbClr val="F7FDAD"/>
              </a:solidFill>
            </a:endParaRPr>
          </a:p>
        </p:txBody>
      </p:sp>
      <p:cxnSp>
        <p:nvCxnSpPr>
          <p:cNvPr id="19" name="Straight Arrow Connector 18"/>
          <p:cNvCxnSpPr>
            <a:stCxn id="17" idx="1"/>
            <a:endCxn id="15" idx="7"/>
          </p:cNvCxnSpPr>
          <p:nvPr/>
        </p:nvCxnSpPr>
        <p:spPr>
          <a:xfrm flipH="1">
            <a:off x="4787526" y="4513422"/>
            <a:ext cx="241674" cy="186178"/>
          </a:xfrm>
          <a:prstGeom prst="straightConnector1">
            <a:avLst/>
          </a:prstGeom>
          <a:ln>
            <a:solidFill>
              <a:srgbClr val="F7FD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3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latin typeface="Times New Roman" pitchFamily="18" charset="0"/>
              </a:rPr>
              <a:t>Sept 7, 2012    </a:t>
            </a:r>
            <a:r>
              <a:rPr lang="en-US" sz="2000" b="1" u="sng">
                <a:solidFill>
                  <a:schemeClr val="accent2"/>
                </a:solidFill>
                <a:latin typeface="Times New Roman" pitchFamily="18" charset="0"/>
              </a:rPr>
              <a:t>400 nm</a:t>
            </a:r>
            <a:r>
              <a:rPr lang="en-US" sz="2000" b="1" u="sng">
                <a:latin typeface="Times New Roman" pitchFamily="18" charset="0"/>
              </a:rPr>
              <a:t> response using PicoQuant 70 ps variable reprate laser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304800"/>
            <a:ext cx="4800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Laser: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400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nm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, 1.5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nW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, 3x10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</a:rPr>
              <a:t>5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photons/pulse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Signal:  RMD APD + </a:t>
            </a:r>
            <a:r>
              <a:rPr lang="en-US" dirty="0" err="1">
                <a:latin typeface="Times New Roman" pitchFamily="18" charset="0"/>
              </a:rPr>
              <a:t>Ortec</a:t>
            </a:r>
            <a:r>
              <a:rPr lang="en-US" dirty="0">
                <a:latin typeface="Times New Roman" pitchFamily="18" charset="0"/>
              </a:rPr>
              <a:t> 9306 preamp</a:t>
            </a:r>
            <a:endParaRPr lang="en-US" b="1" dirty="0">
              <a:latin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</a:rPr>
              <a:t>HV bias on APD -1.75 </a:t>
            </a:r>
            <a:r>
              <a:rPr lang="en-US" dirty="0" smtClean="0">
                <a:latin typeface="Times New Roman" pitchFamily="18" charset="0"/>
              </a:rPr>
              <a:t>kV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(From Thomas report)</a:t>
            </a:r>
            <a:endParaRPr lang="el-GR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5240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</a:rPr>
              <a:t>10 kHz, 1.5 nW,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~70 ps, ~3x10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photons/pulse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13213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13213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113213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0" y="2438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APD signal pulse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239000" y="4038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timing jitter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~125 ps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934200" y="990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pulse amplitude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" y="29718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</a:rPr>
              <a:t>rise</a:t>
            </a:r>
            <a:r>
              <a:rPr lang="en-US" sz="2000" dirty="0">
                <a:latin typeface="Times New Roman" pitchFamily="18" charset="0"/>
              </a:rPr>
              <a:t>=8.8 ns</a:t>
            </a:r>
          </a:p>
          <a:p>
            <a:pPr eaLnBrk="1" hangingPunct="1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~ 30 ns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28600" y="51816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APD now responses @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400 nm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. But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it’s signal pulse is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much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slower than at NIR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!! Charge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shielding effect ?</a:t>
            </a:r>
          </a:p>
        </p:txBody>
      </p:sp>
      <p:sp>
        <p:nvSpPr>
          <p:cNvPr id="2" name="Oval 1"/>
          <p:cNvSpPr/>
          <p:nvPr/>
        </p:nvSpPr>
        <p:spPr>
          <a:xfrm>
            <a:off x="1676400" y="4267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4038600"/>
            <a:ext cx="8382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10ns/div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057400" y="4192489"/>
            <a:ext cx="533400" cy="153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05172" y="5934670"/>
            <a:ext cx="5029994" cy="923330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Lu: Since </a:t>
            </a:r>
            <a:r>
              <a:rPr lang="en-US" dirty="0" smtClean="0"/>
              <a:t>400 nm </a:t>
            </a:r>
            <a:r>
              <a:rPr lang="en-US" dirty="0" smtClean="0"/>
              <a:t>photons are absorbed in surface layer, the photo-electrons drift from where created to the P-N junction need longer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7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VCSEL-980 (Laser beam closer to pin #1)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6113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0912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" y="167640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trigger signal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19050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06831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nut 17"/>
          <p:cNvSpPr/>
          <p:nvPr/>
        </p:nvSpPr>
        <p:spPr>
          <a:xfrm>
            <a:off x="996315" y="4911089"/>
            <a:ext cx="60960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396240" y="4933949"/>
            <a:ext cx="600075" cy="32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" y="51358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spot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Screen Capture of PSAPD waveforms from VCSEL-980 (Laser beam around the center)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07" y="22420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006" y="42759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pin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" y="108795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trigger signal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7" y="133242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752600" y="16002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4876800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nut 17"/>
          <p:cNvSpPr/>
          <p:nvPr/>
        </p:nvSpPr>
        <p:spPr>
          <a:xfrm>
            <a:off x="1051560" y="5284470"/>
            <a:ext cx="60960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426720" y="5307330"/>
            <a:ext cx="624840" cy="20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62865" y="53667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spot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001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28023</TotalTime>
  <Words>445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Signals Observed from  RMD Position-Sensitive APD   Changguo Lu Princeton U Feb 20,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156</cp:revision>
  <dcterms:created xsi:type="dcterms:W3CDTF">2012-01-12T18:16:11Z</dcterms:created>
  <dcterms:modified xsi:type="dcterms:W3CDTF">2013-02-21T18:00:33Z</dcterms:modified>
</cp:coreProperties>
</file>