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611738-5031-41F2-B108-A1891E39A8D2}"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122822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611738-5031-41F2-B108-A1891E39A8D2}"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63108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611738-5031-41F2-B108-A1891E39A8D2}"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258346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611738-5031-41F2-B108-A1891E39A8D2}"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511172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611738-5031-41F2-B108-A1891E39A8D2}"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303091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611738-5031-41F2-B108-A1891E39A8D2}"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323309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611738-5031-41F2-B108-A1891E39A8D2}"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3766708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611738-5031-41F2-B108-A1891E39A8D2}"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278620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11738-5031-41F2-B108-A1891E39A8D2}"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410669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611738-5031-41F2-B108-A1891E39A8D2}"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120359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611738-5031-41F2-B108-A1891E39A8D2}"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B1489-E9B6-40C7-951A-BA6747FE09ED}" type="slidenum">
              <a:rPr lang="en-US" smtClean="0"/>
              <a:t>‹#›</a:t>
            </a:fld>
            <a:endParaRPr lang="en-US"/>
          </a:p>
        </p:txBody>
      </p:sp>
    </p:spTree>
    <p:extLst>
      <p:ext uri="{BB962C8B-B14F-4D97-AF65-F5344CB8AC3E}">
        <p14:creationId xmlns:p14="http://schemas.microsoft.com/office/powerpoint/2010/main" val="3209412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11738-5031-41F2-B108-A1891E39A8D2}"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B1489-E9B6-40C7-951A-BA6747FE09ED}" type="slidenum">
              <a:rPr lang="en-US" smtClean="0"/>
              <a:t>‹#›</a:t>
            </a:fld>
            <a:endParaRPr lang="en-US"/>
          </a:p>
        </p:txBody>
      </p:sp>
    </p:spTree>
    <p:extLst>
      <p:ext uri="{BB962C8B-B14F-4D97-AF65-F5344CB8AC3E}">
        <p14:creationId xmlns:p14="http://schemas.microsoft.com/office/powerpoint/2010/main" val="3898888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228600"/>
            <a:ext cx="6934200" cy="830997"/>
          </a:xfrm>
          <a:prstGeom prst="rect">
            <a:avLst/>
          </a:prstGeom>
          <a:noFill/>
        </p:spPr>
        <p:txBody>
          <a:bodyPr wrap="square" rtlCol="0">
            <a:spAutoFit/>
          </a:bodyPr>
          <a:lstStyle/>
          <a:p>
            <a:pPr algn="ctr"/>
            <a:r>
              <a:rPr lang="en-US" sz="2400" dirty="0">
                <a:latin typeface="Comic Sans MS" panose="030F0702030302020204" pitchFamily="66" charset="0"/>
              </a:rPr>
              <a:t>A</a:t>
            </a:r>
            <a:r>
              <a:rPr lang="en-US" sz="2400" dirty="0" smtClean="0">
                <a:latin typeface="Comic Sans MS" panose="030F0702030302020204" pitchFamily="66" charset="0"/>
              </a:rPr>
              <a:t>rtifact on FFT spectrum due </a:t>
            </a:r>
          </a:p>
          <a:p>
            <a:pPr algn="ctr"/>
            <a:r>
              <a:rPr lang="en-US" sz="2400" dirty="0" smtClean="0">
                <a:latin typeface="Comic Sans MS" panose="030F0702030302020204" pitchFamily="66" charset="0"/>
              </a:rPr>
              <a:t>to scope vertical scale digitization error</a:t>
            </a:r>
            <a:endParaRPr lang="en-US" sz="2400" dirty="0">
              <a:latin typeface="Comic Sans MS" panose="030F0702030302020204" pitchFamily="66" charset="0"/>
            </a:endParaRPr>
          </a:p>
        </p:txBody>
      </p:sp>
      <p:sp>
        <p:nvSpPr>
          <p:cNvPr id="5" name="TextBox 4"/>
          <p:cNvSpPr txBox="1"/>
          <p:nvPr/>
        </p:nvSpPr>
        <p:spPr>
          <a:xfrm>
            <a:off x="533400" y="1219200"/>
            <a:ext cx="8077200" cy="707886"/>
          </a:xfrm>
          <a:prstGeom prst="rect">
            <a:avLst/>
          </a:prstGeom>
          <a:noFill/>
        </p:spPr>
        <p:txBody>
          <a:bodyPr wrap="square" rtlCol="0">
            <a:spAutoFit/>
          </a:bodyPr>
          <a:lstStyle/>
          <a:p>
            <a:r>
              <a:rPr lang="en-US" sz="2000" dirty="0" smtClean="0"/>
              <a:t>Sebastian reported that the PSI beam test data shows strange behavior on FFT spectrum of its noise analysis. </a:t>
            </a:r>
            <a:endParaRPr lang="en-US" sz="2000" dirty="0"/>
          </a:p>
        </p:txBody>
      </p:sp>
      <p:pic>
        <p:nvPicPr>
          <p:cNvPr id="1026" name="4705DE22-A88D-4A64-B477-966882C2461F" descr="01522B71-2206-4605-A1AE-6184752215D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670" y="2209800"/>
            <a:ext cx="539115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43245" y="2667000"/>
            <a:ext cx="3305355" cy="646331"/>
          </a:xfrm>
          <a:prstGeom prst="rect">
            <a:avLst/>
          </a:prstGeom>
          <a:noFill/>
        </p:spPr>
        <p:txBody>
          <a:bodyPr wrap="square" rtlCol="0">
            <a:spAutoFit/>
          </a:bodyPr>
          <a:lstStyle/>
          <a:p>
            <a:r>
              <a:rPr lang="en-US" dirty="0" smtClean="0"/>
              <a:t>The frequency peak is around 900MHz.</a:t>
            </a:r>
            <a:endParaRPr lang="en-US" dirty="0"/>
          </a:p>
        </p:txBody>
      </p:sp>
      <p:cxnSp>
        <p:nvCxnSpPr>
          <p:cNvPr id="8" name="Straight Arrow Connector 7"/>
          <p:cNvCxnSpPr/>
          <p:nvPr/>
        </p:nvCxnSpPr>
        <p:spPr>
          <a:xfrm flipH="1">
            <a:off x="4114800" y="3313331"/>
            <a:ext cx="647700" cy="2680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81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391400" cy="2554545"/>
          </a:xfrm>
          <a:prstGeom prst="rect">
            <a:avLst/>
          </a:prstGeom>
          <a:noFill/>
        </p:spPr>
        <p:txBody>
          <a:bodyPr wrap="square" rtlCol="0">
            <a:spAutoFit/>
          </a:bodyPr>
          <a:lstStyle/>
          <a:p>
            <a:r>
              <a:rPr lang="en-US" sz="2000" dirty="0" smtClean="0">
                <a:latin typeface="Comic Sans MS" panose="030F0702030302020204" pitchFamily="66" charset="0"/>
              </a:rPr>
              <a:t>To understand where this strange peak comes from, I tried to reproduce this effect on my bench top setup. </a:t>
            </a:r>
          </a:p>
          <a:p>
            <a:r>
              <a:rPr lang="en-US" sz="2000" dirty="0" smtClean="0">
                <a:latin typeface="Comic Sans MS" panose="030F0702030302020204" pitchFamily="66" charset="0"/>
              </a:rPr>
              <a:t>I used </a:t>
            </a:r>
            <a:r>
              <a:rPr lang="en-US" sz="2000" dirty="0" err="1" smtClean="0">
                <a:latin typeface="Comic Sans MS" panose="030F0702030302020204" pitchFamily="66" charset="0"/>
              </a:rPr>
              <a:t>LeCroy</a:t>
            </a:r>
            <a:r>
              <a:rPr lang="en-US" sz="2000" dirty="0" smtClean="0">
                <a:latin typeface="Comic Sans MS" panose="030F0702030302020204" pitchFamily="66" charset="0"/>
              </a:rPr>
              <a:t> pulse generator to produce triggers for the Agilent scope. When the scope is recording the waveforms, it also does FFT analysis at same time. We set the full scale of the FFT spectrum as 2GHz. The amplifier used in this test is ZKL-1R5 +. For your convenience I attach the amplifiers comparison table below. </a:t>
            </a:r>
            <a:endParaRPr lang="en-US" sz="2000"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622758699"/>
              </p:ext>
            </p:extLst>
          </p:nvPr>
        </p:nvGraphicFramePr>
        <p:xfrm>
          <a:off x="911772" y="2940800"/>
          <a:ext cx="7367338" cy="3810004"/>
        </p:xfrm>
        <a:graphic>
          <a:graphicData uri="http://schemas.openxmlformats.org/drawingml/2006/table">
            <a:tbl>
              <a:tblPr firstRow="1" bandRow="1">
                <a:tableStyleId>{5C22544A-7EE6-4342-B048-85BDC9FD1C3A}</a:tableStyleId>
              </a:tblPr>
              <a:tblGrid>
                <a:gridCol w="1841834"/>
                <a:gridCol w="1182103"/>
                <a:gridCol w="609600"/>
                <a:gridCol w="762000"/>
                <a:gridCol w="669508"/>
                <a:gridCol w="1006892"/>
                <a:gridCol w="1295401"/>
              </a:tblGrid>
              <a:tr h="527539">
                <a:tc>
                  <a:txBody>
                    <a:bodyPr/>
                    <a:lstStyle/>
                    <a:p>
                      <a:r>
                        <a:rPr lang="en-US" dirty="0" smtClean="0"/>
                        <a:t>Amplifier</a:t>
                      </a:r>
                      <a:endParaRPr lang="en-US" dirty="0"/>
                    </a:p>
                  </a:txBody>
                  <a:tcPr/>
                </a:tc>
                <a:tc>
                  <a:txBody>
                    <a:bodyPr/>
                    <a:lstStyle/>
                    <a:p>
                      <a:r>
                        <a:rPr lang="en-US" dirty="0" smtClean="0"/>
                        <a:t>Bandwidth(MHz)</a:t>
                      </a:r>
                      <a:endParaRPr lang="en-US" dirty="0"/>
                    </a:p>
                  </a:txBody>
                  <a:tcPr/>
                </a:tc>
                <a:tc gridSpan="4">
                  <a:txBody>
                    <a:bodyPr/>
                    <a:lstStyle/>
                    <a:p>
                      <a:pPr algn="ctr"/>
                      <a:r>
                        <a:rPr lang="en-US" dirty="0" smtClean="0"/>
                        <a:t>Gain</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Noise figure</a:t>
                      </a:r>
                      <a:endParaRPr lang="en-US" dirty="0"/>
                    </a:p>
                  </a:txBody>
                  <a:tcPr/>
                </a:tc>
              </a:tr>
              <a:tr h="534866">
                <a:tc>
                  <a:txBody>
                    <a:bodyPr/>
                    <a:lstStyle/>
                    <a:p>
                      <a:r>
                        <a:rPr lang="en-US" dirty="0" err="1" smtClean="0"/>
                        <a:t>Wenteq</a:t>
                      </a:r>
                      <a:endParaRPr lang="en-US" dirty="0" smtClean="0"/>
                    </a:p>
                    <a:p>
                      <a:r>
                        <a:rPr lang="en-US" dirty="0" smtClean="0"/>
                        <a:t>ABL0100-01-5010</a:t>
                      </a:r>
                    </a:p>
                  </a:txBody>
                  <a:tcPr/>
                </a:tc>
                <a:tc>
                  <a:txBody>
                    <a:bodyPr/>
                    <a:lstStyle/>
                    <a:p>
                      <a:r>
                        <a:rPr lang="en-US" dirty="0" smtClean="0"/>
                        <a:t>10 - 1000</a:t>
                      </a:r>
                      <a:endParaRPr lang="en-US" dirty="0"/>
                    </a:p>
                  </a:txBody>
                  <a:tcPr/>
                </a:tc>
                <a:tc gridSpan="4">
                  <a:txBody>
                    <a:bodyPr/>
                    <a:lstStyle/>
                    <a:p>
                      <a:pPr algn="ctr"/>
                      <a:r>
                        <a:rPr lang="en-US" dirty="0" smtClean="0"/>
                        <a:t>50dB</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1.0dB</a:t>
                      </a:r>
                    </a:p>
                    <a:p>
                      <a:endParaRPr lang="en-US" dirty="0"/>
                    </a:p>
                  </a:txBody>
                  <a:tcPr/>
                </a:tc>
              </a:tr>
              <a:tr h="534866">
                <a:tc>
                  <a:txBody>
                    <a:bodyPr/>
                    <a:lstStyle/>
                    <a:p>
                      <a:r>
                        <a:rPr lang="en-US" dirty="0" smtClean="0"/>
                        <a:t>ZFL-2500+</a:t>
                      </a:r>
                      <a:endParaRPr lang="en-US" dirty="0"/>
                    </a:p>
                  </a:txBody>
                  <a:tcPr/>
                </a:tc>
                <a:tc>
                  <a:txBody>
                    <a:bodyPr/>
                    <a:lstStyle/>
                    <a:p>
                      <a:r>
                        <a:rPr lang="en-US" dirty="0" smtClean="0"/>
                        <a:t>500 - 2500</a:t>
                      </a:r>
                      <a:endParaRPr lang="en-US" dirty="0"/>
                    </a:p>
                  </a:txBody>
                  <a:tcPr/>
                </a:tc>
                <a:tc gridSpan="4">
                  <a:txBody>
                    <a:bodyPr/>
                    <a:lstStyle/>
                    <a:p>
                      <a:pPr algn="ctr"/>
                      <a:r>
                        <a:rPr lang="en-US" dirty="0" smtClean="0"/>
                        <a:t>28dB</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6 ~ 8.6dB</a:t>
                      </a:r>
                      <a:endParaRPr lang="en-US" dirty="0"/>
                    </a:p>
                  </a:txBody>
                  <a:tcPr/>
                </a:tc>
              </a:tr>
              <a:tr h="623378">
                <a:tc>
                  <a:txBody>
                    <a:bodyPr/>
                    <a:lstStyle/>
                    <a:p>
                      <a:r>
                        <a:rPr lang="en-US" dirty="0" smtClean="0"/>
                        <a:t>ZKL-1R5+</a:t>
                      </a:r>
                      <a:endParaRPr lang="en-US" dirty="0"/>
                    </a:p>
                  </a:txBody>
                  <a:tcPr/>
                </a:tc>
                <a:tc>
                  <a:txBody>
                    <a:bodyPr/>
                    <a:lstStyle/>
                    <a:p>
                      <a:r>
                        <a:rPr lang="en-US" dirty="0" smtClean="0"/>
                        <a:t>10 - 1500</a:t>
                      </a:r>
                      <a:endParaRPr lang="en-US" dirty="0"/>
                    </a:p>
                  </a:txBody>
                  <a:tcPr/>
                </a:tc>
                <a:tc gridSpan="4">
                  <a:txBody>
                    <a:bodyPr/>
                    <a:lstStyle/>
                    <a:p>
                      <a:pPr algn="ctr"/>
                      <a:r>
                        <a:rPr lang="en-US" dirty="0" smtClean="0"/>
                        <a:t>40</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3.0dB</a:t>
                      </a:r>
                    </a:p>
                  </a:txBody>
                  <a:tcPr/>
                </a:tc>
              </a:tr>
              <a:tr h="260180">
                <a:tc rowSpan="2">
                  <a:txBody>
                    <a:bodyPr/>
                    <a:lstStyle/>
                    <a:p>
                      <a:r>
                        <a:rPr lang="en-US" dirty="0" smtClean="0"/>
                        <a:t>ZX60-33LN-S+</a:t>
                      </a:r>
                      <a:endParaRPr lang="en-US" dirty="0"/>
                    </a:p>
                  </a:txBody>
                  <a:tcPr/>
                </a:tc>
                <a:tc rowSpan="2">
                  <a:txBody>
                    <a:bodyPr/>
                    <a:lstStyle/>
                    <a:p>
                      <a:r>
                        <a:rPr lang="en-US" dirty="0" smtClean="0"/>
                        <a:t>50 - 3000</a:t>
                      </a:r>
                      <a:endParaRPr lang="en-US" dirty="0"/>
                    </a:p>
                  </a:txBody>
                  <a:tcPr/>
                </a:tc>
                <a:tc>
                  <a:txBody>
                    <a:bodyPr/>
                    <a:lstStyle/>
                    <a:p>
                      <a:r>
                        <a:rPr lang="en-US" dirty="0" smtClean="0"/>
                        <a:t>100</a:t>
                      </a:r>
                      <a:endParaRPr lang="en-US" dirty="0"/>
                    </a:p>
                  </a:txBody>
                  <a:tcPr/>
                </a:tc>
                <a:tc>
                  <a:txBody>
                    <a:bodyPr/>
                    <a:lstStyle/>
                    <a:p>
                      <a:r>
                        <a:rPr lang="en-US" dirty="0" smtClean="0"/>
                        <a:t>1000</a:t>
                      </a:r>
                      <a:endParaRPr lang="en-US" dirty="0"/>
                    </a:p>
                  </a:txBody>
                  <a:tcPr/>
                </a:tc>
                <a:tc>
                  <a:txBody>
                    <a:bodyPr/>
                    <a:lstStyle/>
                    <a:p>
                      <a:r>
                        <a:rPr lang="en-US" dirty="0" smtClean="0"/>
                        <a:t>2000</a:t>
                      </a:r>
                      <a:endParaRPr lang="en-US" dirty="0"/>
                    </a:p>
                  </a:txBody>
                  <a:tcPr/>
                </a:tc>
                <a:tc>
                  <a:txBody>
                    <a:bodyPr/>
                    <a:lstStyle/>
                    <a:p>
                      <a:r>
                        <a:rPr lang="en-US" dirty="0" smtClean="0"/>
                        <a:t>3000</a:t>
                      </a:r>
                      <a:endParaRPr lang="en-US" dirty="0"/>
                    </a:p>
                  </a:txBody>
                  <a:tcPr/>
                </a:tc>
                <a:tc rowSpan="2">
                  <a:txBody>
                    <a:bodyPr/>
                    <a:lstStyle/>
                    <a:p>
                      <a:r>
                        <a:rPr lang="en-US" dirty="0" smtClean="0"/>
                        <a:t>1.1dB</a:t>
                      </a:r>
                      <a:endParaRPr lang="en-US" dirty="0"/>
                    </a:p>
                  </a:txBody>
                  <a:tcPr/>
                </a:tc>
              </a:tr>
              <a:tr h="260180">
                <a:tc vMerge="1">
                  <a:txBody>
                    <a:bodyPr/>
                    <a:lstStyle/>
                    <a:p>
                      <a:endParaRPr lang="en-US"/>
                    </a:p>
                  </a:txBody>
                  <a:tcPr/>
                </a:tc>
                <a:tc vMerge="1">
                  <a:txBody>
                    <a:bodyPr/>
                    <a:lstStyle/>
                    <a:p>
                      <a:endParaRPr lang="en-US"/>
                    </a:p>
                  </a:txBody>
                  <a:tcPr/>
                </a:tc>
                <a:tc>
                  <a:txBody>
                    <a:bodyPr/>
                    <a:lstStyle/>
                    <a:p>
                      <a:r>
                        <a:rPr lang="en-US" dirty="0" smtClean="0"/>
                        <a:t>21.9</a:t>
                      </a:r>
                      <a:endParaRPr lang="en-US" dirty="0"/>
                    </a:p>
                  </a:txBody>
                  <a:tcPr/>
                </a:tc>
                <a:tc>
                  <a:txBody>
                    <a:bodyPr/>
                    <a:lstStyle/>
                    <a:p>
                      <a:r>
                        <a:rPr lang="en-US" dirty="0" smtClean="0"/>
                        <a:t>18.8</a:t>
                      </a:r>
                      <a:endParaRPr lang="en-US" dirty="0"/>
                    </a:p>
                  </a:txBody>
                  <a:tcPr/>
                </a:tc>
                <a:tc>
                  <a:txBody>
                    <a:bodyPr/>
                    <a:lstStyle/>
                    <a:p>
                      <a:r>
                        <a:rPr lang="en-US" dirty="0" smtClean="0"/>
                        <a:t>14.5</a:t>
                      </a:r>
                      <a:endParaRPr lang="en-US" dirty="0"/>
                    </a:p>
                  </a:txBody>
                  <a:tcPr/>
                </a:tc>
                <a:tc>
                  <a:txBody>
                    <a:bodyPr/>
                    <a:lstStyle/>
                    <a:p>
                      <a:r>
                        <a:rPr lang="en-US" dirty="0" smtClean="0"/>
                        <a:t>11.9</a:t>
                      </a:r>
                      <a:endParaRPr lang="en-US" dirty="0"/>
                    </a:p>
                  </a:txBody>
                  <a:tcPr/>
                </a:tc>
                <a:tc vMerge="1">
                  <a:txBody>
                    <a:bodyPr/>
                    <a:lstStyle/>
                    <a:p>
                      <a:endParaRPr lang="en-US"/>
                    </a:p>
                  </a:txBody>
                  <a:tcPr/>
                </a:tc>
              </a:tr>
              <a:tr h="534866">
                <a:tc>
                  <a:txBody>
                    <a:bodyPr/>
                    <a:lstStyle/>
                    <a:p>
                      <a:r>
                        <a:rPr lang="en-US" dirty="0" smtClean="0"/>
                        <a:t>ZVA-213</a:t>
                      </a:r>
                      <a:endParaRPr lang="en-US" dirty="0"/>
                    </a:p>
                  </a:txBody>
                  <a:tcPr/>
                </a:tc>
                <a:tc>
                  <a:txBody>
                    <a:bodyPr/>
                    <a:lstStyle/>
                    <a:p>
                      <a:r>
                        <a:rPr lang="en-US" dirty="0" smtClean="0"/>
                        <a:t>800 - 21000</a:t>
                      </a:r>
                      <a:endParaRPr lang="en-US" dirty="0"/>
                    </a:p>
                  </a:txBody>
                  <a:tcPr/>
                </a:tc>
                <a:tc gridSpan="4">
                  <a:txBody>
                    <a:bodyPr/>
                    <a:lstStyle/>
                    <a:p>
                      <a:pPr algn="ctr"/>
                      <a:r>
                        <a:rPr lang="en-US" dirty="0" smtClean="0"/>
                        <a:t>26</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2.5~4.7dB</a:t>
                      </a:r>
                      <a:endParaRPr lang="en-US" dirty="0"/>
                    </a:p>
                  </a:txBody>
                  <a:tcPr/>
                </a:tc>
              </a:tr>
            </a:tbl>
          </a:graphicData>
        </a:graphic>
      </p:graphicFrame>
    </p:spTree>
    <p:extLst>
      <p:ext uri="{BB962C8B-B14F-4D97-AF65-F5344CB8AC3E}">
        <p14:creationId xmlns:p14="http://schemas.microsoft.com/office/powerpoint/2010/main" val="260153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3200" y="381000"/>
            <a:ext cx="2590800" cy="2862322"/>
          </a:xfrm>
          <a:prstGeom prst="rect">
            <a:avLst/>
          </a:prstGeom>
          <a:noFill/>
        </p:spPr>
        <p:txBody>
          <a:bodyPr wrap="square" rtlCol="0">
            <a:spAutoFit/>
          </a:bodyPr>
          <a:lstStyle/>
          <a:p>
            <a:r>
              <a:rPr lang="en-US" sz="2000" dirty="0" smtClean="0">
                <a:latin typeface="Comic Sans MS" panose="030F0702030302020204" pitchFamily="66" charset="0"/>
              </a:rPr>
              <a:t>I noticed that the shape of recorded noise FFT spectra depends the vertical scale of scope. I listed two extreme cases: 5mV/div and 500mV/div here.</a:t>
            </a:r>
            <a:endParaRPr lang="en-US" sz="2000" dirty="0">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82933"/>
            <a:ext cx="6271219" cy="6858000"/>
          </a:xfrm>
          <a:prstGeom prst="rect">
            <a:avLst/>
          </a:prstGeom>
        </p:spPr>
      </p:pic>
      <p:sp>
        <p:nvSpPr>
          <p:cNvPr id="3" name="Oval 2"/>
          <p:cNvSpPr/>
          <p:nvPr/>
        </p:nvSpPr>
        <p:spPr>
          <a:xfrm>
            <a:off x="0" y="5410200"/>
            <a:ext cx="2819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8" idx="7"/>
          </p:cNvCxnSpPr>
          <p:nvPr/>
        </p:nvCxnSpPr>
        <p:spPr>
          <a:xfrm flipV="1">
            <a:off x="2861794" y="3346067"/>
            <a:ext cx="567206" cy="283171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0" y="6096000"/>
            <a:ext cx="3352800" cy="5584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914400" y="2057400"/>
            <a:ext cx="495300" cy="3505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66800" y="990600"/>
            <a:ext cx="4419599" cy="923330"/>
          </a:xfrm>
          <a:prstGeom prst="rect">
            <a:avLst/>
          </a:prstGeom>
          <a:noFill/>
        </p:spPr>
        <p:txBody>
          <a:bodyPr wrap="square" rtlCol="0">
            <a:spAutoFit/>
          </a:bodyPr>
          <a:lstStyle/>
          <a:p>
            <a:r>
              <a:rPr lang="en-US" dirty="0" smtClean="0">
                <a:latin typeface="Comic Sans MS" panose="030F0702030302020204" pitchFamily="66" charset="0"/>
              </a:rPr>
              <a:t>5mV/div</a:t>
            </a:r>
          </a:p>
          <a:p>
            <a:r>
              <a:rPr lang="en-US" dirty="0" smtClean="0">
                <a:latin typeface="Comic Sans MS" panose="030F0702030302020204" pitchFamily="66" charset="0"/>
              </a:rPr>
              <a:t>The FFT spectrum does not have any peak structure in it. </a:t>
            </a:r>
            <a:endParaRPr lang="en-US" dirty="0">
              <a:latin typeface="Comic Sans MS" panose="030F0702030302020204" pitchFamily="66" charset="0"/>
            </a:endParaRPr>
          </a:p>
        </p:txBody>
      </p:sp>
    </p:spTree>
    <p:extLst>
      <p:ext uri="{BB962C8B-B14F-4D97-AF65-F5344CB8AC3E}">
        <p14:creationId xmlns:p14="http://schemas.microsoft.com/office/powerpoint/2010/main" val="188372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0"/>
            <a:ext cx="6271219" cy="6858000"/>
          </a:xfrm>
          <a:prstGeom prst="rect">
            <a:avLst/>
          </a:prstGeom>
        </p:spPr>
      </p:pic>
      <p:sp>
        <p:nvSpPr>
          <p:cNvPr id="4" name="TextBox 3"/>
          <p:cNvSpPr txBox="1"/>
          <p:nvPr/>
        </p:nvSpPr>
        <p:spPr>
          <a:xfrm>
            <a:off x="6553200" y="381000"/>
            <a:ext cx="2590800" cy="4401205"/>
          </a:xfrm>
          <a:prstGeom prst="rect">
            <a:avLst/>
          </a:prstGeom>
          <a:noFill/>
        </p:spPr>
        <p:txBody>
          <a:bodyPr wrap="square" rtlCol="0">
            <a:spAutoFit/>
          </a:bodyPr>
          <a:lstStyle/>
          <a:p>
            <a:r>
              <a:rPr lang="en-US" sz="2000" dirty="0" smtClean="0">
                <a:latin typeface="Comic Sans MS" panose="030F0702030302020204" pitchFamily="66" charset="0"/>
              </a:rPr>
              <a:t>When the vertical scale changed to 500mV/div, around 900MHz a big peak appears, which is similar to what Sebastian found in PSI beam test data. </a:t>
            </a:r>
          </a:p>
          <a:p>
            <a:endParaRPr lang="en-US" sz="2000" dirty="0">
              <a:latin typeface="Comic Sans MS" panose="030F0702030302020204" pitchFamily="66" charset="0"/>
            </a:endParaRPr>
          </a:p>
          <a:p>
            <a:r>
              <a:rPr lang="en-US" sz="2000" dirty="0" smtClean="0">
                <a:latin typeface="Comic Sans MS" panose="030F0702030302020204" pitchFamily="66" charset="0"/>
              </a:rPr>
              <a:t>Seems to me this peak might be due to the artifact of digital scope digitization error. </a:t>
            </a:r>
            <a:endParaRPr lang="en-US" sz="2000" dirty="0">
              <a:latin typeface="Comic Sans MS" panose="030F0702030302020204" pitchFamily="66" charset="0"/>
            </a:endParaRPr>
          </a:p>
        </p:txBody>
      </p:sp>
      <p:cxnSp>
        <p:nvCxnSpPr>
          <p:cNvPr id="7" name="Straight Arrow Connector 6"/>
          <p:cNvCxnSpPr>
            <a:stCxn id="8" idx="7"/>
          </p:cNvCxnSpPr>
          <p:nvPr/>
        </p:nvCxnSpPr>
        <p:spPr>
          <a:xfrm flipV="1">
            <a:off x="2861794" y="2057400"/>
            <a:ext cx="1481606" cy="420217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0" y="6177785"/>
            <a:ext cx="3352800" cy="5584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914400" y="2438400"/>
            <a:ext cx="762000" cy="3124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78209" y="990600"/>
            <a:ext cx="4419599" cy="923330"/>
          </a:xfrm>
          <a:prstGeom prst="rect">
            <a:avLst/>
          </a:prstGeom>
          <a:noFill/>
        </p:spPr>
        <p:txBody>
          <a:bodyPr wrap="square" rtlCol="0">
            <a:spAutoFit/>
          </a:bodyPr>
          <a:lstStyle/>
          <a:p>
            <a:r>
              <a:rPr lang="en-US" dirty="0" smtClean="0">
                <a:latin typeface="Comic Sans MS" panose="030F0702030302020204" pitchFamily="66" charset="0"/>
              </a:rPr>
              <a:t>500mV/div</a:t>
            </a:r>
          </a:p>
          <a:p>
            <a:r>
              <a:rPr lang="en-US" dirty="0" smtClean="0">
                <a:latin typeface="Comic Sans MS" panose="030F0702030302020204" pitchFamily="66" charset="0"/>
              </a:rPr>
              <a:t>The FFT spectrum does show a peak around 900MHz. </a:t>
            </a:r>
            <a:endParaRPr lang="en-US" dirty="0">
              <a:latin typeface="Comic Sans MS" panose="030F0702030302020204" pitchFamily="66" charset="0"/>
            </a:endParaRPr>
          </a:p>
        </p:txBody>
      </p:sp>
      <p:sp>
        <p:nvSpPr>
          <p:cNvPr id="3" name="Oval 2"/>
          <p:cNvSpPr/>
          <p:nvPr/>
        </p:nvSpPr>
        <p:spPr>
          <a:xfrm>
            <a:off x="-28575" y="5486400"/>
            <a:ext cx="2819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914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266</Words>
  <Application>Microsoft Office PowerPoint</Application>
  <PresentationFormat>On-screen Show (4:3)</PresentationFormat>
  <Paragraphs>46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Princeton Affiliate</dc:creator>
  <cp:lastModifiedBy>Princeton Affiliate</cp:lastModifiedBy>
  <cp:revision>7</cp:revision>
  <dcterms:created xsi:type="dcterms:W3CDTF">2014-01-21T14:15:32Z</dcterms:created>
  <dcterms:modified xsi:type="dcterms:W3CDTF">2014-01-21T15:25:55Z</dcterms:modified>
</cp:coreProperties>
</file>