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6" autoAdjust="0"/>
    <p:restoredTop sz="94660"/>
  </p:normalViewPr>
  <p:slideViewPr>
    <p:cSldViewPr>
      <p:cViewPr>
        <p:scale>
          <a:sx n="100" d="100"/>
          <a:sy n="100" d="100"/>
        </p:scale>
        <p:origin x="-30" y="15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63-D287-4F13-98E0-A4A118796BEB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2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63-D287-4F13-98E0-A4A118796BEB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6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63-D287-4F13-98E0-A4A118796BEB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8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63-D287-4F13-98E0-A4A118796BEB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9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63-D287-4F13-98E0-A4A118796BEB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8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63-D287-4F13-98E0-A4A118796BEB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21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63-D287-4F13-98E0-A4A118796BEB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3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63-D287-4F13-98E0-A4A118796BEB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3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63-D287-4F13-98E0-A4A118796BEB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8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63-D287-4F13-98E0-A4A118796BEB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8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4B63-D287-4F13-98E0-A4A118796BEB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16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14B63-D287-4F13-98E0-A4A118796BEB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5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Comparison between several amplifiers to the </a:t>
            </a:r>
            <a:r>
              <a:rPr lang="en-US" sz="3200" dirty="0" smtClean="0">
                <a:latin typeface="Comic Sans MS" panose="030F0702030302020204" pitchFamily="66" charset="0"/>
              </a:rPr>
              <a:t>(laser </a:t>
            </a:r>
            <a:r>
              <a:rPr lang="en-US" sz="3200" dirty="0" smtClean="0">
                <a:latin typeface="Comic Sans MS" panose="030F0702030302020204" pitchFamily="66" charset="0"/>
              </a:rPr>
              <a:t>diode/64mm^2 mesh </a:t>
            </a:r>
            <a:r>
              <a:rPr lang="en-US" sz="3200" dirty="0" smtClean="0">
                <a:latin typeface="Comic Sans MS" panose="030F0702030302020204" pitchFamily="66" charset="0"/>
              </a:rPr>
              <a:t>APD) </a:t>
            </a:r>
            <a:r>
              <a:rPr lang="en-US" sz="3200" dirty="0" smtClean="0">
                <a:latin typeface="Comic Sans MS" panose="030F0702030302020204" pitchFamily="66" charset="0"/>
              </a:rPr>
              <a:t>signal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240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38200" y="1752600"/>
            <a:ext cx="7467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The Laser Diode used in this test is WSLP-980-010m-4-PD fiber coupled laser diode, 980nm, 10mW laser diode, 6um thick, 80cm long fiber.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The trigger pulse is coming from </a:t>
            </a:r>
            <a:r>
              <a:rPr lang="en-US" sz="2000" dirty="0" err="1" smtClean="0">
                <a:latin typeface="Comic Sans MS" panose="030F0702030302020204" pitchFamily="66" charset="0"/>
              </a:rPr>
              <a:t>LeCroy</a:t>
            </a:r>
            <a:r>
              <a:rPr lang="en-US" sz="2000" dirty="0" smtClean="0">
                <a:latin typeface="Comic Sans MS" panose="030F0702030302020204" pitchFamily="66" charset="0"/>
              </a:rPr>
              <a:t> pulse generator 9210/9212. Parameters used are: </a:t>
            </a:r>
          </a:p>
          <a:p>
            <a:r>
              <a:rPr lang="en-US" sz="2000" dirty="0" err="1" smtClean="0">
                <a:latin typeface="Comic Sans MS" panose="030F0702030302020204" pitchFamily="66" charset="0"/>
              </a:rPr>
              <a:t>Vhigh</a:t>
            </a:r>
            <a:r>
              <a:rPr lang="en-US" sz="2000" dirty="0" smtClean="0">
                <a:latin typeface="Comic Sans MS" panose="030F0702030302020204" pitchFamily="66" charset="0"/>
              </a:rPr>
              <a:t> = 0;</a:t>
            </a:r>
          </a:p>
          <a:p>
            <a:r>
              <a:rPr lang="en-US" sz="2000" dirty="0" err="1" smtClean="0">
                <a:latin typeface="Comic Sans MS" panose="030F0702030302020204" pitchFamily="66" charset="0"/>
              </a:rPr>
              <a:t>Vlow</a:t>
            </a:r>
            <a:r>
              <a:rPr lang="en-US" sz="2000" dirty="0" smtClean="0">
                <a:latin typeface="Comic Sans MS" panose="030F0702030302020204" pitchFamily="66" charset="0"/>
              </a:rPr>
              <a:t>   = -3.0V;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Width= 0.9ns; </a:t>
            </a:r>
          </a:p>
          <a:p>
            <a:r>
              <a:rPr lang="en-US" sz="2000" dirty="0" err="1" smtClean="0">
                <a:latin typeface="Comic Sans MS" panose="030F0702030302020204" pitchFamily="66" charset="0"/>
              </a:rPr>
              <a:t>Dealy</a:t>
            </a:r>
            <a:r>
              <a:rPr lang="en-US" sz="2000" dirty="0" smtClean="0">
                <a:latin typeface="Comic Sans MS" panose="030F0702030302020204" pitchFamily="66" charset="0"/>
              </a:rPr>
              <a:t> = 0;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Lead  = 0.25ns;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Trail  = 0.25ns;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2 Pulse = Off; </a:t>
            </a:r>
          </a:p>
          <a:p>
            <a:r>
              <a:rPr lang="en-US" sz="2000" dirty="0" err="1" smtClean="0">
                <a:latin typeface="Comic Sans MS" panose="030F0702030302020204" pitchFamily="66" charset="0"/>
              </a:rPr>
              <a:t>Freq</a:t>
            </a:r>
            <a:r>
              <a:rPr lang="en-US" sz="2000" dirty="0" smtClean="0">
                <a:latin typeface="Comic Sans MS" panose="030F0702030302020204" pitchFamily="66" charset="0"/>
              </a:rPr>
              <a:t>  = 1MHz;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Invert = ON; </a:t>
            </a:r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3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38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The operating HV for 64 mm^2 mesh APD = -1750V.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Five different amplifiers are used: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252454"/>
              </p:ext>
            </p:extLst>
          </p:nvPr>
        </p:nvGraphicFramePr>
        <p:xfrm>
          <a:off x="874295" y="2209800"/>
          <a:ext cx="7367338" cy="3810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834"/>
                <a:gridCol w="1182103"/>
                <a:gridCol w="609600"/>
                <a:gridCol w="762000"/>
                <a:gridCol w="669508"/>
                <a:gridCol w="1006892"/>
                <a:gridCol w="1295401"/>
              </a:tblGrid>
              <a:tr h="527539">
                <a:tc>
                  <a:txBody>
                    <a:bodyPr/>
                    <a:lstStyle/>
                    <a:p>
                      <a:r>
                        <a:rPr lang="en-US" dirty="0" smtClean="0"/>
                        <a:t>Amplifier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Bandwidth(MHz)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Gain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Noise figure</a:t>
                      </a:r>
                      <a:endParaRPr lang="en-US" dirty="0"/>
                    </a:p>
                  </a:txBody>
                  <a:tcPr/>
                </a:tc>
              </a:tr>
              <a:tr h="53486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Wenteq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ABL0100-01-5010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10 - 1000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50dB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1.0dB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534866">
                <a:tc>
                  <a:txBody>
                    <a:bodyPr/>
                    <a:lstStyle/>
                    <a:p>
                      <a:r>
                        <a:rPr lang="en-US" dirty="0" smtClean="0"/>
                        <a:t>ZFL-2500+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500 - 2500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28dB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~ 8.6dB</a:t>
                      </a:r>
                      <a:endParaRPr lang="en-US" dirty="0"/>
                    </a:p>
                  </a:txBody>
                  <a:tcPr/>
                </a:tc>
              </a:tr>
              <a:tr h="623378">
                <a:tc>
                  <a:txBody>
                    <a:bodyPr/>
                    <a:lstStyle/>
                    <a:p>
                      <a:r>
                        <a:rPr lang="en-US" dirty="0" smtClean="0"/>
                        <a:t>ZKL-1R5+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10 - 1500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3.0dB</a:t>
                      </a:r>
                    </a:p>
                  </a:txBody>
                  <a:tcPr/>
                </a:tc>
              </a:tr>
              <a:tr h="26018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ZX60-33LN-S+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50 - 3000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1.1dB</a:t>
                      </a:r>
                      <a:endParaRPr lang="en-US" dirty="0"/>
                    </a:p>
                  </a:txBody>
                  <a:tcPr/>
                </a:tc>
              </a:tr>
              <a:tr h="260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11.9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4866">
                <a:tc>
                  <a:txBody>
                    <a:bodyPr/>
                    <a:lstStyle/>
                    <a:p>
                      <a:r>
                        <a:rPr lang="en-US" dirty="0" smtClean="0"/>
                        <a:t>ZVA-213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800 - 21000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2.5~4.7dB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450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21028" y="228600"/>
            <a:ext cx="716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Comparison of amplifier’s output signals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73428" y="9906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Plot waveforms with same scale: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10400" y="27432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m1: </a:t>
            </a:r>
            <a:r>
              <a:rPr lang="en-US" dirty="0" err="1" smtClean="0"/>
              <a:t>Wenteq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7005099" y="320794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m2: </a:t>
            </a:r>
            <a:r>
              <a:rPr lang="en-US" dirty="0" smtClean="0"/>
              <a:t>ZX60-33LN-S+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7033647" y="357728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m4: ZVA-213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98473" y="4080516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m3: ZKL-1R5+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64" y="1432194"/>
            <a:ext cx="6205537" cy="4644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3945228" y="5410200"/>
            <a:ext cx="9144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62200" y="6248400"/>
            <a:ext cx="464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Vertical scale: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m1 100mV/div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00B050"/>
                </a:solidFill>
              </a:rPr>
              <a:t>m2 10mV/div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7030A0"/>
                </a:solidFill>
              </a:rPr>
              <a:t>m3 100mV/div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C00000"/>
                </a:solidFill>
              </a:rPr>
              <a:t>m4 20mV/div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124200" y="6076949"/>
            <a:ext cx="990600" cy="2476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54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21028" y="228600"/>
            <a:ext cx="716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Comparison of amplifier’s output signals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73428" y="9906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Plot waveforms with different scale: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05099" y="2574437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m1: </a:t>
            </a:r>
            <a:r>
              <a:rPr lang="en-US" dirty="0" err="1" smtClean="0"/>
              <a:t>Wenteq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7005099" y="37338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m2: ZFL-2500+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05099" y="3266661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m4: ZVA-213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19677" y="4446966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m3: ZKL-1R5+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47" y="1364281"/>
            <a:ext cx="6057900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4301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21028" y="228600"/>
            <a:ext cx="716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Comparison of amplifier’s output signals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73428" y="990600"/>
            <a:ext cx="725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Signal to Noise ratio: 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(Adjust vertical resolution thus the scope bandwidth is 554MHz)</a:t>
            </a:r>
            <a:endParaRPr lang="en-US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176666"/>
              </p:ext>
            </p:extLst>
          </p:nvPr>
        </p:nvGraphicFramePr>
        <p:xfrm>
          <a:off x="1447800" y="1828800"/>
          <a:ext cx="6096000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295400"/>
                <a:gridCol w="11430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Amplifier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|V|</a:t>
                      </a:r>
                      <a:r>
                        <a:rPr lang="en-US" baseline="-25000" dirty="0" smtClean="0"/>
                        <a:t>max</a:t>
                      </a:r>
                      <a:r>
                        <a:rPr lang="en-US" baseline="0" dirty="0" smtClean="0"/>
                        <a:t>(mV)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Rms</a:t>
                      </a:r>
                      <a:r>
                        <a:rPr lang="en-US" dirty="0" smtClean="0"/>
                        <a:t>(mV)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Signal/Noise ratio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Wenteq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798.0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196.9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ZFL-2500+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ZKL-1R5+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148.0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ZVA-213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15.5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ZX60-33LN-S+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155.3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6800" y="4267200"/>
            <a:ext cx="69170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According to the test results the winner should be quite obvious, </a:t>
            </a:r>
            <a:r>
              <a:rPr lang="en-US" dirty="0" err="1" smtClean="0">
                <a:latin typeface="Comic Sans MS" panose="030F0702030302020204" pitchFamily="66" charset="0"/>
              </a:rPr>
              <a:t>Wenteq</a:t>
            </a:r>
            <a:r>
              <a:rPr lang="en-US" dirty="0" smtClean="0">
                <a:latin typeface="Comic Sans MS" panose="030F0702030302020204" pitchFamily="66" charset="0"/>
              </a:rPr>
              <a:t>. It has largest signal size and best S/N ratio. If we can afford to buy some </a:t>
            </a:r>
            <a:r>
              <a:rPr lang="en-US" dirty="0" err="1" smtClean="0">
                <a:latin typeface="Comic Sans MS" panose="030F0702030302020204" pitchFamily="66" charset="0"/>
              </a:rPr>
              <a:t>Miteq</a:t>
            </a:r>
            <a:r>
              <a:rPr lang="en-US" dirty="0" smtClean="0">
                <a:latin typeface="Comic Sans MS" panose="030F0702030302020204" pitchFamily="66" charset="0"/>
              </a:rPr>
              <a:t> 1660 amplifier, which has higher gain than </a:t>
            </a:r>
            <a:r>
              <a:rPr lang="en-US" dirty="0" err="1" smtClean="0">
                <a:latin typeface="Comic Sans MS" panose="030F0702030302020204" pitchFamily="66" charset="0"/>
              </a:rPr>
              <a:t>Wenteq</a:t>
            </a:r>
            <a:r>
              <a:rPr lang="en-US" dirty="0" smtClean="0">
                <a:latin typeface="Comic Sans MS" panose="030F0702030302020204" pitchFamily="66" charset="0"/>
              </a:rPr>
              <a:t>, it might be even better. 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512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5055</TotalTime>
  <Words>325</Words>
  <Application>Microsoft Office PowerPoint</Application>
  <PresentationFormat>On-screen Show (4:3)</PresentationFormat>
  <Paragraphs>87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Comparison between several amplifiers to the (laser diode/64mm^2 mesh APD) signal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between several amplifiers to the laser diode/64mm^2 mesh APD signal</dc:title>
  <dc:creator>Princeton Affiliate</dc:creator>
  <cp:lastModifiedBy>Princeton Affiliate</cp:lastModifiedBy>
  <cp:revision>20</cp:revision>
  <dcterms:created xsi:type="dcterms:W3CDTF">2013-12-16T18:30:10Z</dcterms:created>
  <dcterms:modified xsi:type="dcterms:W3CDTF">2013-12-22T01:52:58Z</dcterms:modified>
</cp:coreProperties>
</file>