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302" r:id="rId3"/>
    <p:sldId id="313" r:id="rId4"/>
    <p:sldId id="319" r:id="rId5"/>
    <p:sldId id="32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1DEB967-54E9-4BA8-B4AC-889331689803}">
          <p14:sldIdLst>
            <p14:sldId id="256"/>
            <p14:sldId id="302"/>
            <p14:sldId id="313"/>
            <p14:sldId id="319"/>
            <p14:sldId id="320"/>
          </p14:sldIdLst>
        </p14:section>
        <p14:section name="Untitled Section" id="{40FD1EDC-2169-4BCE-B620-E050C624E04D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DAD"/>
    <a:srgbClr val="0000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62" autoAdjust="0"/>
    <p:restoredTop sz="94523" autoAdjust="0"/>
  </p:normalViewPr>
  <p:slideViewPr>
    <p:cSldViewPr>
      <p:cViewPr>
        <p:scale>
          <a:sx n="77" d="100"/>
          <a:sy n="77" d="100"/>
        </p:scale>
        <p:origin x="-74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8AEB50-1157-4040-AD41-68B598E6C4C2}" type="datetimeFigureOut">
              <a:rPr lang="en-US" smtClean="0"/>
              <a:pPr/>
              <a:t>2/28/2013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79081E-E026-4CA0-BA8B-7077302483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060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9081E-E026-4CA0-BA8B-70773024832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245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9081E-E026-4CA0-BA8B-70773024832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245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9081E-E026-4CA0-BA8B-70773024832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2451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9081E-E026-4CA0-BA8B-70773024832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245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30B3-A53C-461D-AEB8-9FC1B4CEF247}" type="datetimeFigureOut">
              <a:rPr lang="en-US" smtClean="0"/>
              <a:pPr/>
              <a:t>2/28/2013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849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30B3-A53C-461D-AEB8-9FC1B4CEF247}" type="datetimeFigureOut">
              <a:rPr lang="en-US" smtClean="0"/>
              <a:pPr/>
              <a:t>2/28/2013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899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30B3-A53C-461D-AEB8-9FC1B4CEF247}" type="datetimeFigureOut">
              <a:rPr lang="en-US" smtClean="0"/>
              <a:pPr/>
              <a:t>2/28/2013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036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30B3-A53C-461D-AEB8-9FC1B4CEF247}" type="datetimeFigureOut">
              <a:rPr lang="en-US" smtClean="0"/>
              <a:pPr/>
              <a:t>2/28/2013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340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30B3-A53C-461D-AEB8-9FC1B4CEF247}" type="datetimeFigureOut">
              <a:rPr lang="en-US" smtClean="0"/>
              <a:pPr/>
              <a:t>2/28/2013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28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30B3-A53C-461D-AEB8-9FC1B4CEF247}" type="datetimeFigureOut">
              <a:rPr lang="en-US" smtClean="0"/>
              <a:pPr/>
              <a:t>2/28/2013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456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30B3-A53C-461D-AEB8-9FC1B4CEF247}" type="datetimeFigureOut">
              <a:rPr lang="en-US" smtClean="0"/>
              <a:pPr/>
              <a:t>2/28/2013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944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30B3-A53C-461D-AEB8-9FC1B4CEF247}" type="datetimeFigureOut">
              <a:rPr lang="en-US" smtClean="0"/>
              <a:pPr/>
              <a:t>2/28/2013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389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30B3-A53C-461D-AEB8-9FC1B4CEF247}" type="datetimeFigureOut">
              <a:rPr lang="en-US" smtClean="0"/>
              <a:pPr/>
              <a:t>2/28/2013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157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30B3-A53C-461D-AEB8-9FC1B4CEF247}" type="datetimeFigureOut">
              <a:rPr lang="en-US" smtClean="0"/>
              <a:pPr/>
              <a:t>2/28/2013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40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30B3-A53C-461D-AEB8-9FC1B4CEF247}" type="datetimeFigureOut">
              <a:rPr lang="en-US" smtClean="0"/>
              <a:pPr/>
              <a:t>2/28/2013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816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330B3-A53C-461D-AEB8-9FC1B4CEF247}" type="datetimeFigureOut">
              <a:rPr lang="en-US" smtClean="0"/>
              <a:pPr/>
              <a:t>2/28/2013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F825B-3D2B-4FB7-970B-0A73A0E61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03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057400"/>
            <a:ext cx="8229600" cy="25146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Comic Sans MS" pitchFamily="66" charset="0"/>
              </a:rPr>
              <a:t>APD Beam Test @ CERN </a:t>
            </a:r>
            <a:br>
              <a:rPr lang="en-US" sz="3600" dirty="0" smtClean="0">
                <a:latin typeface="Comic Sans MS" pitchFamily="66" charset="0"/>
              </a:rPr>
            </a:br>
            <a:r>
              <a:rPr lang="en-US" sz="3600" dirty="0" smtClean="0">
                <a:latin typeface="Comic Sans MS" pitchFamily="66" charset="0"/>
              </a:rPr>
              <a:t>Third Data Set Analysis Results</a:t>
            </a:r>
            <a:br>
              <a:rPr lang="en-US" sz="3600" dirty="0" smtClean="0">
                <a:latin typeface="Comic Sans MS" pitchFamily="66" charset="0"/>
              </a:rPr>
            </a:br>
            <a:r>
              <a:rPr lang="en-US" sz="3600" dirty="0" smtClean="0">
                <a:latin typeface="Comic Sans MS" pitchFamily="66" charset="0"/>
              </a:rPr>
              <a:t/>
            </a:r>
            <a:br>
              <a:rPr lang="en-US" sz="3600" dirty="0" smtClean="0">
                <a:latin typeface="Comic Sans MS" pitchFamily="66" charset="0"/>
              </a:rPr>
            </a:br>
            <a:r>
              <a:rPr lang="en-US" sz="3100" dirty="0" smtClean="0">
                <a:latin typeface="Comic Sans MS" pitchFamily="66" charset="0"/>
              </a:rPr>
              <a:t/>
            </a:r>
            <a:br>
              <a:rPr lang="en-US" sz="3100" dirty="0" smtClean="0">
                <a:latin typeface="Comic Sans MS" pitchFamily="66" charset="0"/>
              </a:rPr>
            </a:br>
            <a:r>
              <a:rPr lang="en-US" sz="2700" dirty="0" smtClean="0">
                <a:latin typeface="Comic Sans MS" pitchFamily="66" charset="0"/>
              </a:rPr>
              <a:t>Changguo Lu</a:t>
            </a:r>
            <a:br>
              <a:rPr lang="en-US" sz="2700" dirty="0" smtClean="0">
                <a:latin typeface="Comic Sans MS" pitchFamily="66" charset="0"/>
              </a:rPr>
            </a:br>
            <a:r>
              <a:rPr lang="en-US" sz="2700" dirty="0" smtClean="0">
                <a:latin typeface="Comic Sans MS" pitchFamily="66" charset="0"/>
              </a:rPr>
              <a:t>Princeton University</a:t>
            </a:r>
            <a:br>
              <a:rPr lang="en-US" sz="2700" dirty="0" smtClean="0">
                <a:latin typeface="Comic Sans MS" pitchFamily="66" charset="0"/>
              </a:rPr>
            </a:br>
            <a:r>
              <a:rPr lang="en-US" sz="2700" dirty="0" smtClean="0">
                <a:latin typeface="Comic Sans MS" pitchFamily="66" charset="0"/>
              </a:rPr>
              <a:t>Feb 28, 2013</a:t>
            </a:r>
            <a:endParaRPr lang="en-US" sz="2700" dirty="0">
              <a:latin typeface="Comic Sans MS" pitchFamily="66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791200"/>
            <a:ext cx="666750" cy="800100"/>
          </a:xfrm>
        </p:spPr>
      </p:pic>
      <p:cxnSp>
        <p:nvCxnSpPr>
          <p:cNvPr id="8" name="Straight Connector 7"/>
          <p:cNvCxnSpPr/>
          <p:nvPr/>
        </p:nvCxnSpPr>
        <p:spPr>
          <a:xfrm>
            <a:off x="1066800" y="6324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85800" y="990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870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685800" y="990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371600" y="2286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</a:rPr>
              <a:t>CERN Beam Test Data Set #3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9198" y="1172541"/>
            <a:ext cx="812560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The third CERN beam test dataset has 484 events, the configuration of the test setup is same as before:</a:t>
            </a:r>
          </a:p>
          <a:p>
            <a:r>
              <a:rPr lang="en-US" dirty="0" smtClean="0">
                <a:latin typeface="Comic Sans MS" pitchFamily="66" charset="0"/>
              </a:rPr>
              <a:t>Channel #1: scintillation counter, </a:t>
            </a:r>
          </a:p>
          <a:p>
            <a:r>
              <a:rPr lang="en-US" dirty="0" smtClean="0">
                <a:latin typeface="Comic Sans MS" pitchFamily="66" charset="0"/>
              </a:rPr>
              <a:t>Channel #2 and #3: 2 RMD 8x8 mm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 mesh APDs, </a:t>
            </a:r>
          </a:p>
          <a:p>
            <a:r>
              <a:rPr lang="en-US" dirty="0" smtClean="0">
                <a:latin typeface="Comic Sans MS" pitchFamily="66" charset="0"/>
              </a:rPr>
              <a:t>Channel #4: 2x2 mm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 APD. </a:t>
            </a:r>
          </a:p>
          <a:p>
            <a:r>
              <a:rPr lang="en-US" dirty="0" smtClean="0">
                <a:latin typeface="Comic Sans MS" pitchFamily="66" charset="0"/>
              </a:rPr>
              <a:t>Channel #2 used as trigger counter. </a:t>
            </a: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Among 484 events </a:t>
            </a:r>
          </a:p>
          <a:p>
            <a:r>
              <a:rPr lang="en-US" dirty="0" smtClean="0">
                <a:latin typeface="Comic Sans MS" pitchFamily="66" charset="0"/>
              </a:rPr>
              <a:t>268 events V(ch#2) &gt; 14mV; </a:t>
            </a:r>
          </a:p>
          <a:p>
            <a:r>
              <a:rPr lang="en-US" dirty="0" smtClean="0">
                <a:latin typeface="Comic Sans MS" pitchFamily="66" charset="0"/>
              </a:rPr>
              <a:t>245 events V(ch#3) &gt; 10mV; </a:t>
            </a:r>
          </a:p>
          <a:p>
            <a:r>
              <a:rPr lang="en-US" dirty="0" smtClean="0">
                <a:latin typeface="Comic Sans MS" pitchFamily="66" charset="0"/>
              </a:rPr>
              <a:t>29 events are having V(ch#2) &gt; 14 mV AND V(ch#3) &gt; 10mV. We call these 29 events as good events and analyzed </a:t>
            </a:r>
            <a:r>
              <a:rPr lang="en-US" dirty="0" err="1" smtClean="0">
                <a:latin typeface="Comic Sans MS" pitchFamily="66" charset="0"/>
              </a:rPr>
              <a:t>dt</a:t>
            </a:r>
            <a:r>
              <a:rPr lang="en-US" dirty="0" smtClean="0">
                <a:latin typeface="Comic Sans MS" pitchFamily="66" charset="0"/>
              </a:rPr>
              <a:t> distribution. </a:t>
            </a:r>
          </a:p>
          <a:p>
            <a:r>
              <a:rPr lang="en-US" dirty="0" smtClean="0">
                <a:latin typeface="Comic Sans MS" pitchFamily="66" charset="0"/>
              </a:rPr>
              <a:t>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685800" y="6324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0167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066800" y="6324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85800" y="990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85800" y="459432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</a:rPr>
              <a:t>Amplitude Histograms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5800" y="1143000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W/o any selection the histograms of channel #2, 3, 4 signal amplitude are showing below. Channel #1 has no any signal identified.  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918" y="4294845"/>
            <a:ext cx="3590925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224088"/>
            <a:ext cx="4000757" cy="2214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626" y="2133600"/>
            <a:ext cx="3405510" cy="2130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72000" y="4953000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Channel #4 also shows no real signal, only noise.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752600" y="30480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810765" y="30480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752600" y="3048000"/>
            <a:ext cx="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810765" y="3048000"/>
            <a:ext cx="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86000" y="2819400"/>
            <a:ext cx="1143000" cy="379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 &gt; 14mV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344165" y="2819400"/>
            <a:ext cx="1199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 &gt; 10mV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129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066800" y="6324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85800" y="990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85800" y="459432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  <a:sym typeface="Symbol"/>
              </a:rPr>
              <a:t>29 good events</a:t>
            </a:r>
            <a:endParaRPr lang="en-US" sz="2400" dirty="0">
              <a:latin typeface="Comic Sans MS" pitchFamily="66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485" y="1644221"/>
            <a:ext cx="3571875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285" y="1600200"/>
            <a:ext cx="3600450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733800"/>
            <a:ext cx="8839200" cy="2460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562600" y="6019800"/>
            <a:ext cx="2914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50ps per data point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791200" y="1219200"/>
            <a:ext cx="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791200" y="12192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324600" y="990600"/>
            <a:ext cx="2514600" cy="646331"/>
          </a:xfrm>
          <a:prstGeom prst="rect">
            <a:avLst/>
          </a:prstGeom>
          <a:solidFill>
            <a:srgbClr val="F7FDAD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Can we say MIP signal around here? 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85800" y="12192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Channel #2 is used as trigger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3581400"/>
            <a:ext cx="464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Waveforms of 29 good events (ch#2 and ch#3)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124200" y="3448050"/>
            <a:ext cx="2743200" cy="15158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905000" y="3448050"/>
            <a:ext cx="228600" cy="971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338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066800" y="6324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85800" y="990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85800" y="459432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latin typeface="Comic Sans MS" pitchFamily="66" charset="0"/>
                <a:sym typeface="Symbol"/>
              </a:rPr>
              <a:t>Dt</a:t>
            </a:r>
            <a:r>
              <a:rPr lang="en-US" sz="2400" dirty="0" smtClean="0">
                <a:latin typeface="Comic Sans MS" pitchFamily="66" charset="0"/>
                <a:sym typeface="Symbol"/>
              </a:rPr>
              <a:t> distribution for 29 good events </a:t>
            </a:r>
            <a:endParaRPr lang="en-US" sz="2400" dirty="0">
              <a:latin typeface="Comic Sans MS" pitchFamily="66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0561" y="1981200"/>
            <a:ext cx="5582878" cy="338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0059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32004</TotalTime>
  <Words>206</Words>
  <Application>Microsoft Office PowerPoint</Application>
  <PresentationFormat>On-screen Show (4:3)</PresentationFormat>
  <Paragraphs>28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APD Beam Test @ CERN  Third Data Set Analysis Results   Changguo Lu Princeton University Feb 28, 2013</vt:lpstr>
      <vt:lpstr>PowerPoint Presentation</vt:lpstr>
      <vt:lpstr>PowerPoint Presentation</vt:lpstr>
      <vt:lpstr>PowerPoint Presentation</vt:lpstr>
      <vt:lpstr>PowerPoint Presentation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Fast timing test setup</dc:title>
  <dc:creator>Princeton Affiliate</dc:creator>
  <cp:lastModifiedBy>Princeton Affiliate</cp:lastModifiedBy>
  <cp:revision>206</cp:revision>
  <dcterms:created xsi:type="dcterms:W3CDTF">2012-01-12T18:16:11Z</dcterms:created>
  <dcterms:modified xsi:type="dcterms:W3CDTF">2013-03-01T01:35:45Z</dcterms:modified>
</cp:coreProperties>
</file>