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DEB967-54E9-4BA8-B4AC-889331689803}">
          <p14:sldIdLst>
            <p14:sldId id="256"/>
            <p14:sldId id="258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</p14:sldIdLst>
        </p14:section>
        <p14:section name="Untitled Section" id="{40FD1EDC-2169-4BCE-B620-E050C624E04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DAD"/>
    <a:srgbClr val="000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523" autoAdjust="0"/>
  </p:normalViewPr>
  <p:slideViewPr>
    <p:cSldViewPr>
      <p:cViewPr>
        <p:scale>
          <a:sx n="100" d="100"/>
          <a:sy n="100" d="100"/>
        </p:scale>
        <p:origin x="110" y="3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4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9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4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8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5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1/3/2013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4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1/3/2013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8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1/3/2013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5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1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330B3-A53C-461D-AEB8-9FC1B4CEF247}" type="datetimeFigureOut">
              <a:rPr lang="en-US" smtClean="0"/>
              <a:t>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320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VCSEL-980nm test for beam test </a:t>
            </a:r>
            <a:r>
              <a:rPr lang="en-US" sz="3600" dirty="0" smtClean="0">
                <a:latin typeface="Comic Sans MS" pitchFamily="66" charset="0"/>
              </a:rPr>
              <a:t>box</a:t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>
                <a:latin typeface="Comic Sans MS" pitchFamily="66" charset="0"/>
              </a:rPr>
              <a:t/>
            </a:r>
            <a:br>
              <a:rPr lang="en-US" sz="3600" dirty="0">
                <a:latin typeface="Comic Sans MS" pitchFamily="66" charset="0"/>
              </a:rPr>
            </a:br>
            <a:r>
              <a:rPr lang="en-US" sz="2700" dirty="0" smtClean="0">
                <a:latin typeface="Comic Sans MS" pitchFamily="66" charset="0"/>
              </a:rPr>
              <a:t>C. Lu</a:t>
            </a:r>
            <a:br>
              <a:rPr lang="en-US" sz="2700" dirty="0" smtClean="0">
                <a:latin typeface="Comic Sans MS" pitchFamily="66" charset="0"/>
              </a:rPr>
            </a:br>
            <a:r>
              <a:rPr lang="en-US" sz="2700" dirty="0" smtClean="0">
                <a:latin typeface="Comic Sans MS" pitchFamily="66" charset="0"/>
              </a:rPr>
              <a:t>Princeton U</a:t>
            </a:r>
            <a:br>
              <a:rPr lang="en-US" sz="2700" dirty="0" smtClean="0">
                <a:latin typeface="Comic Sans MS" pitchFamily="66" charset="0"/>
              </a:rPr>
            </a:br>
            <a:r>
              <a:rPr lang="en-US" sz="2700" dirty="0" smtClean="0">
                <a:latin typeface="Comic Sans MS" pitchFamily="66" charset="0"/>
              </a:rPr>
              <a:t>Jan 2, 2013</a:t>
            </a:r>
            <a:endParaRPr lang="en-US" sz="2700" dirty="0">
              <a:latin typeface="Comic Sans MS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7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3400" y="228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4mm^2 and 64mm^2 APD response to LED light pulse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2" y="990600"/>
            <a:ext cx="4424363" cy="331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515" y="1838266"/>
            <a:ext cx="4424363" cy="331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032" y="4419600"/>
            <a:ext cx="4411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4mm^2 APD w/o mesh/</a:t>
            </a:r>
            <a:r>
              <a:rPr lang="en-US" dirty="0" err="1" smtClean="0"/>
              <a:t>Kapton</a:t>
            </a:r>
            <a:r>
              <a:rPr lang="en-US" dirty="0" smtClean="0"/>
              <a:t> covered, the pick-up signal due to the LED driving pulse is overlapped on the APD signal.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34395" y="5195869"/>
            <a:ext cx="4411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64mm^2 APD w/ mesh/</a:t>
            </a:r>
            <a:r>
              <a:rPr lang="en-US" dirty="0" err="1" smtClean="0"/>
              <a:t>Kapton</a:t>
            </a:r>
            <a:r>
              <a:rPr lang="en-US" dirty="0" smtClean="0"/>
              <a:t> covered, with and w/o HV on APD makes no difference to the output signal, so all the structure we see here is due to the pick-up of the APD mesh from the LED driving pulse.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3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7065" y="1219200"/>
            <a:ext cx="205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437178"/>
            <a:ext cx="690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Test setup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5350" y="1219200"/>
            <a:ext cx="741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An environmental chamber is employed to create a temperature controlled test environment. The temperature can be set from -30C to 30C. </a:t>
            </a:r>
          </a:p>
          <a:p>
            <a:r>
              <a:rPr lang="en-US" dirty="0" smtClean="0">
                <a:latin typeface="Comic Sans MS" pitchFamily="66" charset="0"/>
              </a:rPr>
              <a:t>APD and VCSEL(980nm) laser diode are placed inside of the E.C.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99" y="2419529"/>
            <a:ext cx="3815301" cy="25435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2419529"/>
            <a:ext cx="3815301" cy="25435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" y="2514600"/>
            <a:ext cx="2514600" cy="369332"/>
          </a:xfrm>
          <a:prstGeom prst="rect">
            <a:avLst/>
          </a:prstGeom>
          <a:solidFill>
            <a:srgbClr val="F7FDAD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Internal view of the E.C.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5151952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test box (64mm^2 APD)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61975" y="3810000"/>
            <a:ext cx="962025" cy="1600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24200" y="5332395"/>
            <a:ext cx="159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Optical fiber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33600" y="57912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Collimation lens (</a:t>
            </a:r>
            <a:r>
              <a:rPr lang="en-US" dirty="0" err="1" smtClean="0"/>
              <a:t>Thorlabs</a:t>
            </a:r>
            <a:r>
              <a:rPr lang="en-US" dirty="0" smtClean="0"/>
              <a:t> CFC-11X-B)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752600" y="3810000"/>
            <a:ext cx="717025" cy="21658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469625" y="3810000"/>
            <a:ext cx="1013088" cy="163538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482713" y="4419600"/>
            <a:ext cx="327287" cy="10257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LU\Fast Timing\photos\TemperatureTest\DCP_19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899" y="5086888"/>
            <a:ext cx="2443701" cy="162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467600" y="5410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VCSEL laser diode box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4" idx="1"/>
          </p:cNvCxnSpPr>
          <p:nvPr/>
        </p:nvCxnSpPr>
        <p:spPr>
          <a:xfrm flipH="1">
            <a:off x="6324600" y="5733366"/>
            <a:ext cx="1143000" cy="578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15200" y="4610100"/>
            <a:ext cx="1600200" cy="369332"/>
          </a:xfrm>
          <a:prstGeom prst="rect">
            <a:avLst/>
          </a:prstGeom>
          <a:solidFill>
            <a:srgbClr val="F7FDAD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E.C. chamber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7620000" y="3429000"/>
            <a:ext cx="183626" cy="125569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257800" y="4892933"/>
            <a:ext cx="2568313" cy="6307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56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33992" y="0"/>
            <a:ext cx="782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Various screen captures (t resolution &amp; amplitude)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0234" y="621268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0</a:t>
            </a:r>
            <a:r>
              <a:rPr lang="en-US" dirty="0" smtClean="0">
                <a:latin typeface="Comic Sans MS" pitchFamily="66" charset="0"/>
                <a:sym typeface="Symbol"/>
              </a:rPr>
              <a:t>C, -1750V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4291013" cy="321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83" y="1074708"/>
            <a:ext cx="4291013" cy="323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600200" y="3810000"/>
            <a:ext cx="990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67400" y="5715000"/>
            <a:ext cx="990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02134" y="217033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1mV/div</a:t>
            </a:r>
          </a:p>
          <a:p>
            <a:r>
              <a:rPr lang="en-US" dirty="0" smtClean="0"/>
              <a:t>5ns/div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3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66800" y="228600"/>
            <a:ext cx="690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0C, -1775V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24858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40" y="2725058"/>
            <a:ext cx="4280536" cy="322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02134" y="1981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mV/div</a:t>
            </a:r>
          </a:p>
          <a:p>
            <a:r>
              <a:rPr lang="en-US" dirty="0" smtClean="0"/>
              <a:t>5ns/div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66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66800" y="228600"/>
            <a:ext cx="690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0C, -1800V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1" y="1031081"/>
            <a:ext cx="4161421" cy="311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779" y="2722647"/>
            <a:ext cx="4161421" cy="31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02134" y="1981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mV/div</a:t>
            </a:r>
          </a:p>
          <a:p>
            <a:r>
              <a:rPr lang="en-US" dirty="0" smtClean="0"/>
              <a:t>5ns/div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3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66800" y="228600"/>
            <a:ext cx="690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-20</a:t>
            </a:r>
            <a:r>
              <a:rPr lang="en-US" sz="2400" dirty="0" smtClean="0">
                <a:latin typeface="Comic Sans MS" pitchFamily="66" charset="0"/>
                <a:sym typeface="Symbol"/>
              </a:rPr>
              <a:t></a:t>
            </a:r>
            <a:r>
              <a:rPr lang="en-US" sz="2400" dirty="0" smtClean="0">
                <a:latin typeface="Comic Sans MS" pitchFamily="66" charset="0"/>
              </a:rPr>
              <a:t>C, -1750V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6" y="1070606"/>
            <a:ext cx="4263074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4263074" cy="320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02134" y="217033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mV/div</a:t>
            </a:r>
          </a:p>
          <a:p>
            <a:r>
              <a:rPr lang="en-US" dirty="0" smtClean="0"/>
              <a:t>5ns/div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7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66800" y="228600"/>
            <a:ext cx="690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-20</a:t>
            </a:r>
            <a:r>
              <a:rPr lang="en-US" sz="2400" dirty="0" smtClean="0">
                <a:latin typeface="Comic Sans MS" pitchFamily="66" charset="0"/>
                <a:sym typeface="Symbol"/>
              </a:rPr>
              <a:t></a:t>
            </a:r>
            <a:r>
              <a:rPr lang="en-US" sz="2400" dirty="0" smtClean="0">
                <a:latin typeface="Comic Sans MS" pitchFamily="66" charset="0"/>
              </a:rPr>
              <a:t>C, -1775V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6" y="1066800"/>
            <a:ext cx="4338638" cy="325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990" y="2895600"/>
            <a:ext cx="4338638" cy="325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02134" y="217033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mV/div</a:t>
            </a:r>
          </a:p>
          <a:p>
            <a:r>
              <a:rPr lang="en-US" dirty="0" smtClean="0"/>
              <a:t>5ns/div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33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66800" y="228600"/>
            <a:ext cx="690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-20</a:t>
            </a:r>
            <a:r>
              <a:rPr lang="en-US" sz="2400" dirty="0" smtClean="0">
                <a:latin typeface="Comic Sans MS" pitchFamily="66" charset="0"/>
                <a:sym typeface="Symbol"/>
              </a:rPr>
              <a:t></a:t>
            </a:r>
            <a:r>
              <a:rPr lang="en-US" sz="2400" dirty="0" smtClean="0">
                <a:latin typeface="Comic Sans MS" pitchFamily="66" charset="0"/>
              </a:rPr>
              <a:t>C, -1800V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16" y="1066800"/>
            <a:ext cx="447039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61" y="2895600"/>
            <a:ext cx="4500078" cy="338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02134" y="217033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mV/div</a:t>
            </a:r>
          </a:p>
          <a:p>
            <a:r>
              <a:rPr lang="en-US" dirty="0" smtClean="0"/>
              <a:t>5ns/div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23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66800" y="228600"/>
            <a:ext cx="690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Summary of the test results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950326"/>
              </p:ext>
            </p:extLst>
          </p:nvPr>
        </p:nvGraphicFramePr>
        <p:xfrm>
          <a:off x="152398" y="1752600"/>
          <a:ext cx="8839204" cy="3124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3502"/>
                <a:gridCol w="1483502"/>
                <a:gridCol w="1174440"/>
                <a:gridCol w="1174440"/>
                <a:gridCol w="1174440"/>
                <a:gridCol w="1174440"/>
                <a:gridCol w="1174440"/>
              </a:tblGrid>
              <a:tr h="61813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HV(V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Averaged signal amplitude(mV)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Ratio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(-20</a:t>
                      </a:r>
                      <a:r>
                        <a:rPr lang="en-US" sz="1600" dirty="0">
                          <a:effectLst/>
                          <a:sym typeface="Symbol"/>
                        </a:rPr>
                        <a:t></a:t>
                      </a:r>
                      <a:r>
                        <a:rPr lang="en-US" sz="1600" dirty="0">
                          <a:effectLst/>
                        </a:rPr>
                        <a:t>C/0</a:t>
                      </a:r>
                      <a:r>
                        <a:rPr lang="en-US" sz="1600" dirty="0">
                          <a:effectLst/>
                          <a:sym typeface="Symbol"/>
                        </a:rPr>
                        <a:t></a:t>
                      </a:r>
                      <a:r>
                        <a:rPr lang="en-US" sz="1600" dirty="0">
                          <a:effectLst/>
                        </a:rPr>
                        <a:t>C)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Time resolution (ps)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Ratio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(-20</a:t>
                      </a:r>
                      <a:r>
                        <a:rPr lang="en-US" sz="1600" dirty="0">
                          <a:effectLst/>
                          <a:sym typeface="Symbol"/>
                        </a:rPr>
                        <a:t></a:t>
                      </a:r>
                      <a:r>
                        <a:rPr lang="en-US" sz="1600" dirty="0">
                          <a:effectLst/>
                        </a:rPr>
                        <a:t>C/0</a:t>
                      </a:r>
                      <a:r>
                        <a:rPr lang="en-US" sz="1600" dirty="0">
                          <a:effectLst/>
                          <a:sym typeface="Symbol"/>
                        </a:rPr>
                        <a:t></a:t>
                      </a:r>
                      <a:r>
                        <a:rPr lang="en-US" sz="1600" dirty="0">
                          <a:effectLst/>
                        </a:rPr>
                        <a:t>C)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16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r>
                        <a:rPr lang="en-US" sz="1600">
                          <a:effectLst/>
                          <a:sym typeface="Symbol"/>
                        </a:rPr>
                        <a:t></a:t>
                      </a:r>
                      <a:r>
                        <a:rPr lang="en-US" sz="1600">
                          <a:effectLst/>
                        </a:rPr>
                        <a:t>C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-20</a:t>
                      </a:r>
                      <a:r>
                        <a:rPr lang="en-US" sz="1600">
                          <a:effectLst/>
                          <a:sym typeface="Symbol"/>
                        </a:rPr>
                        <a:t></a:t>
                      </a:r>
                      <a:r>
                        <a:rPr lang="en-US" sz="1600">
                          <a:effectLst/>
                        </a:rPr>
                        <a:t>C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r>
                        <a:rPr lang="en-US" sz="1600">
                          <a:effectLst/>
                          <a:sym typeface="Symbol"/>
                        </a:rPr>
                        <a:t></a:t>
                      </a:r>
                      <a:r>
                        <a:rPr lang="en-US" sz="1600">
                          <a:effectLst/>
                        </a:rPr>
                        <a:t>C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-20</a:t>
                      </a:r>
                      <a:r>
                        <a:rPr lang="en-US" sz="1600">
                          <a:effectLst/>
                          <a:sym typeface="Symbol"/>
                        </a:rPr>
                        <a:t></a:t>
                      </a:r>
                      <a:r>
                        <a:rPr lang="en-US" sz="1600">
                          <a:effectLst/>
                        </a:rPr>
                        <a:t>C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81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-1750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-3.7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-7.3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1.97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95.4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56.3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0.59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81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-1775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-6.0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-12.8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2.1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63.6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45.0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0.7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81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-1800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-9.8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-17.8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1.8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53.0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41.6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0.78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165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24594</TotalTime>
  <Words>266</Words>
  <Application>Microsoft Office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VCSEL-980nm test for beam test box  C. Lu Princeton U Jan 2,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timing test setup</dc:title>
  <dc:creator>Princeton Affiliate</dc:creator>
  <cp:lastModifiedBy>Kirk</cp:lastModifiedBy>
  <cp:revision>116</cp:revision>
  <dcterms:created xsi:type="dcterms:W3CDTF">2012-01-12T18:16:11Z</dcterms:created>
  <dcterms:modified xsi:type="dcterms:W3CDTF">2013-01-03T19:07:43Z</dcterms:modified>
</cp:coreProperties>
</file>