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4" r:id="rId4"/>
    <p:sldId id="279" r:id="rId5"/>
    <p:sldId id="281" r:id="rId6"/>
    <p:sldId id="282" r:id="rId7"/>
    <p:sldId id="283" r:id="rId8"/>
    <p:sldId id="285" r:id="rId9"/>
    <p:sldId id="286" r:id="rId10"/>
    <p:sldId id="289" r:id="rId11"/>
    <p:sldId id="287" r:id="rId12"/>
    <p:sldId id="288" r:id="rId13"/>
    <p:sldId id="28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DEB967-54E9-4BA8-B4AC-889331689803}">
          <p14:sldIdLst>
            <p14:sldId id="256"/>
            <p14:sldId id="280"/>
            <p14:sldId id="274"/>
            <p14:sldId id="279"/>
            <p14:sldId id="281"/>
            <p14:sldId id="282"/>
            <p14:sldId id="283"/>
            <p14:sldId id="285"/>
            <p14:sldId id="286"/>
            <p14:sldId id="289"/>
            <p14:sldId id="287"/>
            <p14:sldId id="288"/>
            <p14:sldId id="284"/>
          </p14:sldIdLst>
        </p14:section>
        <p14:section name="Untitled Section" id="{40FD1EDC-2169-4BCE-B620-E050C624E04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autoAdjust="0"/>
    <p:restoredTop sz="92724" autoAdjust="0"/>
  </p:normalViewPr>
  <p:slideViewPr>
    <p:cSldViewPr>
      <p:cViewPr varScale="1">
        <p:scale>
          <a:sx n="62" d="100"/>
          <a:sy n="62" d="100"/>
        </p:scale>
        <p:origin x="-5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Cosmic events, HV = -1750V</a:t>
            </a:r>
          </a:p>
          <a:p>
            <a:pPr>
              <a:defRPr/>
            </a:pPr>
            <a:r>
              <a:rPr lang="en-US" sz="1400" dirty="0" err="1"/>
              <a:t>Vaverage</a:t>
            </a:r>
            <a:r>
              <a:rPr lang="en-US" sz="1400" baseline="0" dirty="0"/>
              <a:t> = -23.2mV</a:t>
            </a:r>
            <a:endParaRPr lang="en-US" sz="1400" dirty="0"/>
          </a:p>
        </c:rich>
      </c:tx>
      <c:layout>
        <c:manualLayout>
          <c:xMode val="edge"/>
          <c:yMode val="edge"/>
          <c:x val="0.19698371893744646"/>
          <c:y val="3.1647131000682283E-2"/>
        </c:manualLayout>
      </c:layout>
      <c:overlay val="0"/>
    </c:title>
    <c:autoTitleDeleted val="0"/>
    <c:plotArea>
      <c:layout>
        <c:manualLayout>
          <c:layoutTarget val="inner"/>
          <c:xMode val="edge"/>
          <c:yMode val="edge"/>
          <c:x val="0.14143855881651157"/>
          <c:y val="0.17468484981203392"/>
          <c:w val="0.82875104026630819"/>
          <c:h val="0.57254373749905052"/>
        </c:manualLayout>
      </c:layout>
      <c:barChart>
        <c:barDir val="col"/>
        <c:grouping val="clustered"/>
        <c:varyColors val="0"/>
        <c:ser>
          <c:idx val="0"/>
          <c:order val="0"/>
          <c:tx>
            <c:v>Frequency</c:v>
          </c:tx>
          <c:invertIfNegative val="0"/>
          <c:cat>
            <c:strRef>
              <c:f>Sheet4!$A$2:$A$19</c:f>
              <c:strCache>
                <c:ptCount val="18"/>
                <c:pt idx="0">
                  <c:v>0</c:v>
                </c:pt>
                <c:pt idx="1">
                  <c:v>0.005</c:v>
                </c:pt>
                <c:pt idx="2">
                  <c:v>0.01</c:v>
                </c:pt>
                <c:pt idx="3">
                  <c:v>0.015</c:v>
                </c:pt>
                <c:pt idx="4">
                  <c:v>0.02</c:v>
                </c:pt>
                <c:pt idx="5">
                  <c:v>0.025</c:v>
                </c:pt>
                <c:pt idx="6">
                  <c:v>0.03</c:v>
                </c:pt>
                <c:pt idx="7">
                  <c:v>0.035</c:v>
                </c:pt>
                <c:pt idx="8">
                  <c:v>0.04</c:v>
                </c:pt>
                <c:pt idx="9">
                  <c:v>0.045</c:v>
                </c:pt>
                <c:pt idx="10">
                  <c:v>0.05</c:v>
                </c:pt>
                <c:pt idx="11">
                  <c:v>0.055</c:v>
                </c:pt>
                <c:pt idx="12">
                  <c:v>0.06</c:v>
                </c:pt>
                <c:pt idx="13">
                  <c:v>0.065</c:v>
                </c:pt>
                <c:pt idx="14">
                  <c:v>0.07</c:v>
                </c:pt>
                <c:pt idx="15">
                  <c:v>0.075</c:v>
                </c:pt>
                <c:pt idx="16">
                  <c:v>0.08</c:v>
                </c:pt>
                <c:pt idx="17">
                  <c:v>More</c:v>
                </c:pt>
              </c:strCache>
            </c:strRef>
          </c:cat>
          <c:val>
            <c:numRef>
              <c:f>Sheet4!$B$2:$B$19</c:f>
              <c:numCache>
                <c:formatCode>General</c:formatCode>
                <c:ptCount val="18"/>
                <c:pt idx="0">
                  <c:v>0</c:v>
                </c:pt>
                <c:pt idx="1">
                  <c:v>0</c:v>
                </c:pt>
                <c:pt idx="2">
                  <c:v>0</c:v>
                </c:pt>
                <c:pt idx="3">
                  <c:v>166</c:v>
                </c:pt>
                <c:pt idx="4">
                  <c:v>118</c:v>
                </c:pt>
                <c:pt idx="5">
                  <c:v>90</c:v>
                </c:pt>
                <c:pt idx="6">
                  <c:v>64</c:v>
                </c:pt>
                <c:pt idx="7">
                  <c:v>45</c:v>
                </c:pt>
                <c:pt idx="8">
                  <c:v>31</c:v>
                </c:pt>
                <c:pt idx="9">
                  <c:v>19</c:v>
                </c:pt>
                <c:pt idx="10">
                  <c:v>10</c:v>
                </c:pt>
                <c:pt idx="11">
                  <c:v>29</c:v>
                </c:pt>
                <c:pt idx="12">
                  <c:v>0</c:v>
                </c:pt>
                <c:pt idx="13">
                  <c:v>0</c:v>
                </c:pt>
                <c:pt idx="14">
                  <c:v>0</c:v>
                </c:pt>
                <c:pt idx="15">
                  <c:v>0</c:v>
                </c:pt>
                <c:pt idx="16">
                  <c:v>0</c:v>
                </c:pt>
                <c:pt idx="17">
                  <c:v>0</c:v>
                </c:pt>
              </c:numCache>
            </c:numRef>
          </c:val>
        </c:ser>
        <c:dLbls>
          <c:showLegendKey val="0"/>
          <c:showVal val="0"/>
          <c:showCatName val="0"/>
          <c:showSerName val="0"/>
          <c:showPercent val="0"/>
          <c:showBubbleSize val="0"/>
        </c:dLbls>
        <c:gapWidth val="25"/>
        <c:axId val="66755584"/>
        <c:axId val="66757376"/>
      </c:barChart>
      <c:catAx>
        <c:axId val="66755584"/>
        <c:scaling>
          <c:orientation val="minMax"/>
        </c:scaling>
        <c:delete val="0"/>
        <c:axPos val="b"/>
        <c:majorTickMark val="out"/>
        <c:minorTickMark val="none"/>
        <c:tickLblPos val="nextTo"/>
        <c:crossAx val="66757376"/>
        <c:crosses val="autoZero"/>
        <c:auto val="1"/>
        <c:lblAlgn val="ctr"/>
        <c:lblOffset val="100"/>
        <c:noMultiLvlLbl val="0"/>
      </c:catAx>
      <c:valAx>
        <c:axId val="66757376"/>
        <c:scaling>
          <c:orientation val="minMax"/>
        </c:scaling>
        <c:delete val="0"/>
        <c:axPos val="l"/>
        <c:title>
          <c:tx>
            <c:rich>
              <a:bodyPr/>
              <a:lstStyle/>
              <a:p>
                <a:pPr>
                  <a:defRPr/>
                </a:pPr>
                <a:r>
                  <a:rPr lang="en-US"/>
                  <a:t>Frequency</a:t>
                </a:r>
              </a:p>
            </c:rich>
          </c:tx>
          <c:layout/>
          <c:overlay val="0"/>
        </c:title>
        <c:numFmt formatCode="General" sourceLinked="1"/>
        <c:majorTickMark val="out"/>
        <c:minorTickMark val="none"/>
        <c:tickLblPos val="nextTo"/>
        <c:crossAx val="66755584"/>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incetonDoEMas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90600" y="6324600"/>
            <a:ext cx="1752600" cy="365125"/>
          </a:xfrm>
        </p:spPr>
        <p:txBody>
          <a:bodyPr/>
          <a:lstStyle>
            <a:lvl1pPr>
              <a:defRPr/>
            </a:lvl1pPr>
          </a:lstStyle>
          <a:p>
            <a:r>
              <a:rPr lang="en-US" smtClean="0"/>
              <a:t>October 22, 2011</a:t>
            </a:r>
            <a:endParaRPr lang="en-US" dirty="0"/>
          </a:p>
        </p:txBody>
      </p:sp>
      <p:sp>
        <p:nvSpPr>
          <p:cNvPr id="4" name="Footer Placeholder 3"/>
          <p:cNvSpPr>
            <a:spLocks noGrp="1"/>
          </p:cNvSpPr>
          <p:nvPr>
            <p:ph type="ftr" sz="quarter" idx="11"/>
          </p:nvPr>
        </p:nvSpPr>
        <p:spPr>
          <a:xfrm>
            <a:off x="2819400" y="6324600"/>
            <a:ext cx="3657600" cy="365125"/>
          </a:xfrm>
        </p:spPr>
        <p:txBody>
          <a:bodyPr/>
          <a:lstStyle/>
          <a:p>
            <a:r>
              <a:rPr lang="en-US" dirty="0" smtClean="0"/>
              <a:t>Presentation to the </a:t>
            </a:r>
            <a:r>
              <a:rPr lang="en-US" dirty="0" err="1" smtClean="0"/>
              <a:t>DoE</a:t>
            </a:r>
            <a:endParaRPr lang="en-US" dirty="0"/>
          </a:p>
        </p:txBody>
      </p:sp>
      <p:sp>
        <p:nvSpPr>
          <p:cNvPr id="5" name="Slide Number Placeholder 4"/>
          <p:cNvSpPr>
            <a:spLocks noGrp="1"/>
          </p:cNvSpPr>
          <p:nvPr>
            <p:ph type="sldNum" sz="quarter" idx="12"/>
          </p:nvPr>
        </p:nvSpPr>
        <p:spPr>
          <a:xfrm>
            <a:off x="7010400" y="6356350"/>
            <a:ext cx="1143000" cy="273050"/>
          </a:xfrm>
        </p:spPr>
        <p:txBody>
          <a:bodyPr/>
          <a:lstStyle/>
          <a:p>
            <a:fld id="{19594348-F1B5-4584-B01E-5F2EA7B8706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30B3-A53C-461D-AEB8-9FC1B4CEF247}"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30B3-A53C-461D-AEB8-9FC1B4CEF247}"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30B3-A53C-461D-AEB8-9FC1B4CEF247}" type="datetimeFigureOut">
              <a:rPr lang="en-US" smtClean="0"/>
              <a:pPr/>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30B3-A53C-461D-AEB8-9FC1B4CEF247}" type="datetimeFigureOut">
              <a:rPr lang="en-US" smtClean="0"/>
              <a:pPr/>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30B3-A53C-461D-AEB8-9FC1B4CEF247}" type="datetimeFigureOut">
              <a:rPr lang="en-US" smtClean="0"/>
              <a:pPr/>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pPr/>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0B3-A53C-461D-AEB8-9FC1B4CEF247}" type="datetimeFigureOut">
              <a:rPr lang="en-US" smtClean="0"/>
              <a:pPr/>
              <a:t>4/4/2013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pPr/>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a:bodyPr>
          <a:lstStyle/>
          <a:p>
            <a:r>
              <a:rPr lang="en-US" sz="2400" dirty="0" smtClean="0">
                <a:latin typeface="Comic Sans MS" pitchFamily="66" charset="0"/>
              </a:rPr>
              <a:t>ATF Beam test report (2)</a:t>
            </a: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1754326"/>
          </a:xfrm>
          <a:prstGeom prst="rect">
            <a:avLst/>
          </a:prstGeom>
          <a:noFill/>
        </p:spPr>
        <p:txBody>
          <a:bodyPr wrap="square" rtlCol="0">
            <a:spAutoFit/>
          </a:bodyPr>
          <a:lstStyle/>
          <a:p>
            <a:pPr algn="ctr"/>
            <a:r>
              <a:rPr lang="en-US" dirty="0" smtClean="0">
                <a:latin typeface="Comic Sans MS" pitchFamily="66" charset="0"/>
              </a:rPr>
              <a:t>C. Lu, K. McDonald</a:t>
            </a:r>
          </a:p>
          <a:p>
            <a:pPr algn="ctr"/>
            <a:r>
              <a:rPr lang="en-US" dirty="0" smtClean="0">
                <a:latin typeface="Comic Sans MS" pitchFamily="66" charset="0"/>
              </a:rPr>
              <a:t>Princeton University</a:t>
            </a:r>
          </a:p>
          <a:p>
            <a:pPr algn="ctr"/>
            <a:r>
              <a:rPr lang="en-US" dirty="0" smtClean="0">
                <a:latin typeface="Comic Sans MS" pitchFamily="66" charset="0"/>
              </a:rPr>
              <a:t>T. Tsang</a:t>
            </a:r>
          </a:p>
          <a:p>
            <a:pPr algn="ctr"/>
            <a:r>
              <a:rPr lang="en-US" dirty="0" smtClean="0">
                <a:latin typeface="Comic Sans MS" pitchFamily="66" charset="0"/>
              </a:rPr>
              <a:t>Brookhaven National Lab</a:t>
            </a:r>
          </a:p>
          <a:p>
            <a:pPr algn="ctr"/>
            <a:endParaRPr lang="en-US" dirty="0">
              <a:latin typeface="Comic Sans MS" pitchFamily="66" charset="0"/>
            </a:endParaRPr>
          </a:p>
          <a:p>
            <a:pPr algn="ctr"/>
            <a:r>
              <a:rPr lang="en-US" dirty="0" smtClean="0">
                <a:latin typeface="Comic Sans MS" pitchFamily="66" charset="0"/>
              </a:rPr>
              <a:t>4/3/2013</a:t>
            </a:r>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10</a:t>
            </a:fld>
            <a:endParaRPr lang="en-US"/>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619125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383232"/>
            <a:ext cx="7772400" cy="461665"/>
          </a:xfrm>
          <a:prstGeom prst="rect">
            <a:avLst/>
          </a:prstGeom>
          <a:noFill/>
        </p:spPr>
        <p:txBody>
          <a:bodyPr wrap="square" rtlCol="0">
            <a:spAutoFit/>
          </a:bodyPr>
          <a:lstStyle/>
          <a:p>
            <a:pPr algn="ctr"/>
            <a:r>
              <a:rPr lang="en-US" sz="2400" dirty="0" smtClean="0">
                <a:latin typeface="Comic Sans MS" pitchFamily="66" charset="0"/>
              </a:rPr>
              <a:t>FFT filtering to limit the bandwidth (cont’d)</a:t>
            </a:r>
            <a:endParaRPr lang="en-US" sz="2400" dirty="0">
              <a:latin typeface="Comic Sans MS" pitchFamily="66" charset="0"/>
            </a:endParaRPr>
          </a:p>
        </p:txBody>
      </p:sp>
      <p:sp>
        <p:nvSpPr>
          <p:cNvPr id="3" name="TextBox 2"/>
          <p:cNvSpPr txBox="1"/>
          <p:nvPr/>
        </p:nvSpPr>
        <p:spPr>
          <a:xfrm>
            <a:off x="685800" y="1123950"/>
            <a:ext cx="7696200" cy="646331"/>
          </a:xfrm>
          <a:prstGeom prst="rect">
            <a:avLst/>
          </a:prstGeom>
          <a:noFill/>
        </p:spPr>
        <p:txBody>
          <a:bodyPr wrap="square" rtlCol="0">
            <a:spAutoFit/>
          </a:bodyPr>
          <a:lstStyle/>
          <a:p>
            <a:r>
              <a:rPr lang="en-US" dirty="0" smtClean="0">
                <a:latin typeface="Comic Sans MS" pitchFamily="66" charset="0"/>
              </a:rPr>
              <a:t>Setting the cutoff frequency at </a:t>
            </a:r>
            <a:r>
              <a:rPr lang="en-US" dirty="0" smtClean="0">
                <a:latin typeface="Comic Sans MS" pitchFamily="66" charset="0"/>
              </a:rPr>
              <a:t>2 GHz </a:t>
            </a:r>
            <a:r>
              <a:rPr lang="en-US" dirty="0" smtClean="0">
                <a:latin typeface="Comic Sans MS" pitchFamily="66" charset="0"/>
              </a:rPr>
              <a:t>or </a:t>
            </a:r>
            <a:r>
              <a:rPr lang="en-US" dirty="0" smtClean="0">
                <a:latin typeface="Comic Sans MS" pitchFamily="66" charset="0"/>
              </a:rPr>
              <a:t>4 GHz </a:t>
            </a:r>
            <a:r>
              <a:rPr lang="en-US" dirty="0" smtClean="0">
                <a:latin typeface="Comic Sans MS" pitchFamily="66" charset="0"/>
              </a:rPr>
              <a:t>has no effect on the reconstructed signal: </a:t>
            </a:r>
            <a:endParaRPr lang="en-US" dirty="0">
              <a:latin typeface="Comic Sans MS" pitchFamily="66"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38400"/>
            <a:ext cx="3954617" cy="308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98856"/>
            <a:ext cx="3986212" cy="309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429000" y="38100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924800" y="4419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90600" y="5181600"/>
            <a:ext cx="3657600" cy="923330"/>
          </a:xfrm>
          <a:prstGeom prst="rect">
            <a:avLst/>
          </a:prstGeom>
          <a:noFill/>
        </p:spPr>
        <p:txBody>
          <a:bodyPr wrap="square" rtlCol="0">
            <a:spAutoFit/>
          </a:bodyPr>
          <a:lstStyle/>
          <a:p>
            <a:r>
              <a:rPr lang="en-US" dirty="0" smtClean="0">
                <a:latin typeface="Comic Sans MS" pitchFamily="66" charset="0"/>
              </a:rPr>
              <a:t>The RF noise for the reconstructed signal remains same. </a:t>
            </a:r>
            <a:endParaRPr lang="en-US" dirty="0">
              <a:latin typeface="Comic Sans MS" pitchFamily="66" charset="0"/>
            </a:endParaRPr>
          </a:p>
        </p:txBody>
      </p:sp>
      <p:cxnSp>
        <p:nvCxnSpPr>
          <p:cNvPr id="10" name="Straight Arrow Connector 9"/>
          <p:cNvCxnSpPr/>
          <p:nvPr/>
        </p:nvCxnSpPr>
        <p:spPr>
          <a:xfrm flipH="1" flipV="1">
            <a:off x="1905000" y="4191000"/>
            <a:ext cx="152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4800600"/>
            <a:ext cx="3581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50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11</a:t>
            </a:fld>
            <a:endParaRPr lang="en-US"/>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619125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14400" y="228600"/>
            <a:ext cx="7315200" cy="461665"/>
          </a:xfrm>
          <a:prstGeom prst="rect">
            <a:avLst/>
          </a:prstGeom>
          <a:noFill/>
        </p:spPr>
        <p:txBody>
          <a:bodyPr wrap="square" rtlCol="0">
            <a:spAutoFit/>
          </a:bodyPr>
          <a:lstStyle/>
          <a:p>
            <a:pPr algn="ctr"/>
            <a:r>
              <a:rPr lang="en-US" sz="2400" dirty="0" smtClean="0">
                <a:latin typeface="Comic Sans MS" pitchFamily="66" charset="0"/>
              </a:rPr>
              <a:t>(2) Test box with aluminum foil wrapping</a:t>
            </a:r>
            <a:endParaRPr lang="en-US" sz="2400" dirty="0">
              <a:latin typeface="Comic Sans MS" pitchFamily="66" charset="0"/>
            </a:endParaRPr>
          </a:p>
        </p:txBody>
      </p:sp>
      <p:sp>
        <p:nvSpPr>
          <p:cNvPr id="5" name="TextBox 4"/>
          <p:cNvSpPr txBox="1"/>
          <p:nvPr/>
        </p:nvSpPr>
        <p:spPr>
          <a:xfrm>
            <a:off x="685800" y="1143000"/>
            <a:ext cx="7696200" cy="923330"/>
          </a:xfrm>
          <a:prstGeom prst="rect">
            <a:avLst/>
          </a:prstGeom>
          <a:noFill/>
        </p:spPr>
        <p:txBody>
          <a:bodyPr wrap="square" rtlCol="0">
            <a:spAutoFit/>
          </a:bodyPr>
          <a:lstStyle/>
          <a:p>
            <a:r>
              <a:rPr lang="en-US" dirty="0" smtClean="0">
                <a:latin typeface="Comic Sans MS" pitchFamily="66" charset="0"/>
              </a:rPr>
              <a:t>Double shield principle applies to the APD test box as well: wrap the test box with two layers of aluminum foil, almost all the RF noise is eliminated:  </a:t>
            </a:r>
            <a:endParaRPr lang="en-US" dirty="0">
              <a:latin typeface="Comic Sans MS" pitchFamily="66"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66925"/>
            <a:ext cx="7313613"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3124200" y="1676400"/>
            <a:ext cx="3733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14400" y="5163234"/>
            <a:ext cx="7313613" cy="646331"/>
          </a:xfrm>
          <a:prstGeom prst="rect">
            <a:avLst/>
          </a:prstGeom>
          <a:noFill/>
        </p:spPr>
        <p:txBody>
          <a:bodyPr wrap="square" rtlCol="0">
            <a:spAutoFit/>
          </a:bodyPr>
          <a:lstStyle/>
          <a:p>
            <a:r>
              <a:rPr lang="en-US" dirty="0" smtClean="0">
                <a:latin typeface="Comic Sans MS" pitchFamily="66" charset="0"/>
              </a:rPr>
              <a:t>Go thru the FFT filtering @ </a:t>
            </a:r>
            <a:r>
              <a:rPr lang="en-US" dirty="0" smtClean="0">
                <a:latin typeface="Comic Sans MS" pitchFamily="66" charset="0"/>
              </a:rPr>
              <a:t>0.5 GHz </a:t>
            </a:r>
            <a:r>
              <a:rPr lang="en-US" dirty="0" smtClean="0">
                <a:latin typeface="Comic Sans MS" pitchFamily="66" charset="0"/>
              </a:rPr>
              <a:t>cutoff frequency the noise can be further reduced as shown by the red waveform. </a:t>
            </a:r>
            <a:endParaRPr lang="en-US" dirty="0">
              <a:latin typeface="Comic Sans MS" pitchFamily="66" charset="0"/>
            </a:endParaRPr>
          </a:p>
        </p:txBody>
      </p:sp>
      <p:cxnSp>
        <p:nvCxnSpPr>
          <p:cNvPr id="12" name="Straight Arrow Connector 11"/>
          <p:cNvCxnSpPr/>
          <p:nvPr/>
        </p:nvCxnSpPr>
        <p:spPr>
          <a:xfrm flipH="1" flipV="1">
            <a:off x="5181600" y="4038601"/>
            <a:ext cx="457200" cy="1447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91100" y="2438400"/>
            <a:ext cx="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48200" y="2328862"/>
            <a:ext cx="0" cy="2624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91000" y="4953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991100" y="4953000"/>
            <a:ext cx="419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0" y="4791075"/>
            <a:ext cx="2667000" cy="307777"/>
          </a:xfrm>
          <a:prstGeom prst="rect">
            <a:avLst/>
          </a:prstGeom>
          <a:noFill/>
        </p:spPr>
        <p:txBody>
          <a:bodyPr wrap="square" rtlCol="0">
            <a:spAutoFit/>
          </a:bodyPr>
          <a:lstStyle/>
          <a:p>
            <a:pPr algn="r"/>
            <a:r>
              <a:rPr lang="en-US" sz="1400" dirty="0" smtClean="0"/>
              <a:t>Leading edge falling time ~1.25ns</a:t>
            </a:r>
            <a:endParaRPr lang="en-US" sz="1400" dirty="0"/>
          </a:p>
        </p:txBody>
      </p:sp>
    </p:spTree>
    <p:extLst>
      <p:ext uri="{BB962C8B-B14F-4D97-AF65-F5344CB8AC3E}">
        <p14:creationId xmlns:p14="http://schemas.microsoft.com/office/powerpoint/2010/main" val="317502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12</a:t>
            </a:fld>
            <a:endParaRPr lang="en-US"/>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619125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543050"/>
            <a:ext cx="46482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228600"/>
            <a:ext cx="7772400" cy="707886"/>
          </a:xfrm>
          <a:prstGeom prst="rect">
            <a:avLst/>
          </a:prstGeom>
          <a:noFill/>
        </p:spPr>
        <p:txBody>
          <a:bodyPr wrap="square" rtlCol="0">
            <a:spAutoFit/>
          </a:bodyPr>
          <a:lstStyle/>
          <a:p>
            <a:r>
              <a:rPr lang="en-US" sz="2000" dirty="0" smtClean="0">
                <a:latin typeface="Comic Sans MS" pitchFamily="66" charset="0"/>
              </a:rPr>
              <a:t>(3) Remove the aluminum foils from optical windows in the beam line, APD test box is still wrapped by aluminum foil</a:t>
            </a:r>
            <a:endParaRPr lang="en-US" sz="2000" dirty="0">
              <a:latin typeface="Comic Sans MS" pitchFamily="66" charset="0"/>
            </a:endParaRPr>
          </a:p>
        </p:txBody>
      </p:sp>
      <p:sp>
        <p:nvSpPr>
          <p:cNvPr id="3" name="TextBox 2"/>
          <p:cNvSpPr txBox="1"/>
          <p:nvPr/>
        </p:nvSpPr>
        <p:spPr>
          <a:xfrm>
            <a:off x="533400" y="1734234"/>
            <a:ext cx="3276600" cy="3139321"/>
          </a:xfrm>
          <a:prstGeom prst="rect">
            <a:avLst/>
          </a:prstGeom>
          <a:noFill/>
        </p:spPr>
        <p:txBody>
          <a:bodyPr wrap="square" rtlCol="0">
            <a:spAutoFit/>
          </a:bodyPr>
          <a:lstStyle/>
          <a:p>
            <a:r>
              <a:rPr lang="en-US" dirty="0" smtClean="0">
                <a:latin typeface="Comic Sans MS" pitchFamily="66" charset="0"/>
              </a:rPr>
              <a:t>RF noise keeps same: </a:t>
            </a:r>
          </a:p>
          <a:p>
            <a:r>
              <a:rPr lang="en-US" dirty="0" err="1" smtClean="0">
                <a:latin typeface="Comic Sans MS" pitchFamily="66" charset="0"/>
              </a:rPr>
              <a:t>Vnoise</a:t>
            </a:r>
            <a:r>
              <a:rPr lang="en-US" dirty="0" smtClean="0">
                <a:latin typeface="Comic Sans MS" pitchFamily="66" charset="0"/>
              </a:rPr>
              <a:t> </a:t>
            </a:r>
            <a:r>
              <a:rPr lang="en-US" sz="1200" dirty="0" err="1" smtClean="0">
                <a:latin typeface="Comic Sans MS" pitchFamily="66" charset="0"/>
              </a:rPr>
              <a:t>rms</a:t>
            </a:r>
            <a:r>
              <a:rPr lang="en-US" dirty="0" smtClean="0">
                <a:latin typeface="Comic Sans MS" pitchFamily="66" charset="0"/>
              </a:rPr>
              <a:t> </a:t>
            </a:r>
            <a:r>
              <a:rPr lang="en-US" dirty="0" smtClean="0">
                <a:latin typeface="Comic Sans MS" pitchFamily="66" charset="0"/>
                <a:sym typeface="Symbol"/>
              </a:rPr>
              <a:t></a:t>
            </a:r>
            <a:r>
              <a:rPr lang="en-US" dirty="0" smtClean="0">
                <a:latin typeface="Comic Sans MS" pitchFamily="66" charset="0"/>
              </a:rPr>
              <a:t> </a:t>
            </a:r>
            <a:r>
              <a:rPr lang="en-US" dirty="0" smtClean="0">
                <a:latin typeface="Comic Sans MS" pitchFamily="66" charset="0"/>
              </a:rPr>
              <a:t>0.28 mV</a:t>
            </a:r>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endParaRPr lang="en-US" dirty="0">
              <a:latin typeface="Comic Sans MS" pitchFamily="66" charset="0"/>
            </a:endParaRPr>
          </a:p>
          <a:p>
            <a:endParaRPr lang="en-US" dirty="0" smtClean="0">
              <a:latin typeface="Comic Sans MS" pitchFamily="66" charset="0"/>
            </a:endParaRPr>
          </a:p>
          <a:p>
            <a:r>
              <a:rPr lang="en-US" dirty="0" smtClean="0">
                <a:latin typeface="Comic Sans MS" pitchFamily="66" charset="0"/>
              </a:rPr>
              <a:t>Passing the data thru FFT filtering @ </a:t>
            </a:r>
            <a:r>
              <a:rPr lang="en-US" dirty="0" smtClean="0">
                <a:latin typeface="Comic Sans MS" pitchFamily="66" charset="0"/>
              </a:rPr>
              <a:t>0.5 GHz </a:t>
            </a:r>
            <a:r>
              <a:rPr lang="en-US" dirty="0" smtClean="0">
                <a:latin typeface="Comic Sans MS" pitchFamily="66" charset="0"/>
              </a:rPr>
              <a:t>cutoff frequency, it further reduces the RF pickup: </a:t>
            </a:r>
          </a:p>
          <a:p>
            <a:r>
              <a:rPr lang="en-US" dirty="0" err="1" smtClean="0">
                <a:latin typeface="Comic Sans MS" pitchFamily="66" charset="0"/>
              </a:rPr>
              <a:t>Vnoise</a:t>
            </a:r>
            <a:r>
              <a:rPr lang="en-US" dirty="0" smtClean="0">
                <a:latin typeface="Comic Sans MS" pitchFamily="66" charset="0"/>
              </a:rPr>
              <a:t> </a:t>
            </a:r>
            <a:r>
              <a:rPr lang="en-US" sz="1200" dirty="0" err="1" smtClean="0">
                <a:latin typeface="Comic Sans MS" pitchFamily="66" charset="0"/>
              </a:rPr>
              <a:t>rms</a:t>
            </a:r>
            <a:r>
              <a:rPr lang="en-US" dirty="0" smtClean="0">
                <a:latin typeface="Comic Sans MS" pitchFamily="66" charset="0"/>
              </a:rPr>
              <a:t> </a:t>
            </a:r>
            <a:r>
              <a:rPr lang="en-US" dirty="0" smtClean="0">
                <a:latin typeface="Comic Sans MS" pitchFamily="66" charset="0"/>
                <a:sym typeface="Symbol"/>
              </a:rPr>
              <a:t> </a:t>
            </a:r>
            <a:r>
              <a:rPr lang="en-US" dirty="0" smtClean="0">
                <a:solidFill>
                  <a:srgbClr val="FF0000"/>
                </a:solidFill>
                <a:latin typeface="Comic Sans MS" pitchFamily="66" charset="0"/>
                <a:sym typeface="Symbol"/>
              </a:rPr>
              <a:t>0.132 mV</a:t>
            </a:r>
            <a:endParaRPr lang="en-US" dirty="0">
              <a:solidFill>
                <a:srgbClr val="FF0000"/>
              </a:solidFill>
              <a:latin typeface="Comic Sans MS" pitchFamily="66" charset="0"/>
            </a:endParaRPr>
          </a:p>
        </p:txBody>
      </p:sp>
      <p:cxnSp>
        <p:nvCxnSpPr>
          <p:cNvPr id="6" name="Straight Arrow Connector 5"/>
          <p:cNvCxnSpPr/>
          <p:nvPr/>
        </p:nvCxnSpPr>
        <p:spPr>
          <a:xfrm flipV="1">
            <a:off x="2819400" y="2057400"/>
            <a:ext cx="20574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19400" y="4343400"/>
            <a:ext cx="2286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00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13</a:t>
            </a:fld>
            <a:endParaRPr lang="en-US"/>
          </a:p>
        </p:txBody>
      </p:sp>
      <p:sp>
        <p:nvSpPr>
          <p:cNvPr id="5" name="TextBox 4"/>
          <p:cNvSpPr txBox="1"/>
          <p:nvPr/>
        </p:nvSpPr>
        <p:spPr>
          <a:xfrm>
            <a:off x="895350" y="369976"/>
            <a:ext cx="7315200" cy="461665"/>
          </a:xfrm>
          <a:prstGeom prst="rect">
            <a:avLst/>
          </a:prstGeom>
          <a:noFill/>
        </p:spPr>
        <p:txBody>
          <a:bodyPr wrap="square" rtlCol="0">
            <a:spAutoFit/>
          </a:bodyPr>
          <a:lstStyle/>
          <a:p>
            <a:pPr algn="ctr"/>
            <a:r>
              <a:rPr lang="en-US" sz="2400" dirty="0" smtClean="0">
                <a:latin typeface="Comic Sans MS" pitchFamily="66" charset="0"/>
              </a:rPr>
              <a:t>Summary of ATF beam test (2)</a:t>
            </a:r>
            <a:endParaRPr lang="en-US" sz="2400" dirty="0">
              <a:latin typeface="Comic Sans MS" pitchFamily="66" charset="0"/>
            </a:endParaRPr>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95350" y="1005840"/>
            <a:ext cx="7486650" cy="5355312"/>
          </a:xfrm>
          <a:prstGeom prst="rect">
            <a:avLst/>
          </a:prstGeom>
          <a:noFill/>
        </p:spPr>
        <p:txBody>
          <a:bodyPr wrap="square" rtlCol="0">
            <a:spAutoFit/>
          </a:bodyPr>
          <a:lstStyle/>
          <a:p>
            <a:r>
              <a:rPr lang="en-US" dirty="0" smtClean="0">
                <a:latin typeface="Comic Sans MS" pitchFamily="66" charset="0"/>
              </a:rPr>
              <a:t>RF pickup noise can be effectively reduced by the following techniques: </a:t>
            </a:r>
            <a:endParaRPr lang="en-US" dirty="0">
              <a:latin typeface="Comic Sans MS" pitchFamily="66" charset="0"/>
            </a:endParaRPr>
          </a:p>
          <a:p>
            <a:pPr marL="342900" indent="-342900">
              <a:buAutoNum type="arabicParenBoth"/>
            </a:pPr>
            <a:r>
              <a:rPr lang="en-US" dirty="0" smtClean="0">
                <a:latin typeface="Comic Sans MS" pitchFamily="66" charset="0"/>
              </a:rPr>
              <a:t>Place the amplifier inside the metal APD test box, both of them are housed in a single metal box; </a:t>
            </a:r>
          </a:p>
          <a:p>
            <a:pPr marL="342900" indent="-342900">
              <a:buAutoNum type="arabicParenBoth"/>
            </a:pPr>
            <a:r>
              <a:rPr lang="en-US" dirty="0">
                <a:latin typeface="Comic Sans MS" pitchFamily="66" charset="0"/>
              </a:rPr>
              <a:t> </a:t>
            </a:r>
            <a:r>
              <a:rPr lang="en-US" dirty="0" smtClean="0">
                <a:latin typeface="Comic Sans MS" pitchFamily="66" charset="0"/>
              </a:rPr>
              <a:t>Use double shielded cable to connect the APD test box output to the scope; </a:t>
            </a:r>
          </a:p>
          <a:p>
            <a:pPr marL="342900" indent="-342900">
              <a:buAutoNum type="arabicParenBoth"/>
            </a:pPr>
            <a:r>
              <a:rPr lang="en-US" dirty="0">
                <a:latin typeface="Comic Sans MS" pitchFamily="66" charset="0"/>
              </a:rPr>
              <a:t> </a:t>
            </a:r>
            <a:r>
              <a:rPr lang="en-US" dirty="0" smtClean="0">
                <a:latin typeface="Comic Sans MS" pitchFamily="66" charset="0"/>
              </a:rPr>
              <a:t>Reduce the DAQ system bandwidth to below 1GHz, which can be implemented either by scope bandwidth reduction or FFT filtering algorithm in the data analysis. </a:t>
            </a:r>
          </a:p>
          <a:p>
            <a:pPr marL="342900" indent="-342900">
              <a:buAutoNum type="arabicParenBoth"/>
            </a:pPr>
            <a:r>
              <a:rPr lang="en-US" dirty="0" smtClean="0">
                <a:latin typeface="Comic Sans MS" pitchFamily="66" charset="0"/>
              </a:rPr>
              <a:t> Measured </a:t>
            </a:r>
            <a:r>
              <a:rPr lang="en-US" dirty="0" err="1" smtClean="0">
                <a:latin typeface="Comic Sans MS" pitchFamily="66" charset="0"/>
              </a:rPr>
              <a:t>Vnoise</a:t>
            </a:r>
            <a:r>
              <a:rPr lang="en-US" dirty="0" smtClean="0">
                <a:latin typeface="Comic Sans MS" pitchFamily="66" charset="0"/>
              </a:rPr>
              <a:t> </a:t>
            </a:r>
            <a:r>
              <a:rPr lang="en-US" sz="1400" dirty="0" err="1" smtClean="0">
                <a:latin typeface="Comic Sans MS" pitchFamily="66" charset="0"/>
              </a:rPr>
              <a:t>rms</a:t>
            </a:r>
            <a:r>
              <a:rPr lang="en-US" dirty="0" smtClean="0">
                <a:latin typeface="Comic Sans MS" pitchFamily="66" charset="0"/>
              </a:rPr>
              <a:t> ~ </a:t>
            </a:r>
            <a:r>
              <a:rPr lang="en-US" dirty="0" smtClean="0">
                <a:latin typeface="Comic Sans MS" pitchFamily="66" charset="0"/>
              </a:rPr>
              <a:t>0.132 mV </a:t>
            </a:r>
            <a:r>
              <a:rPr lang="en-US" dirty="0" smtClean="0">
                <a:latin typeface="Comic Sans MS" pitchFamily="66" charset="0"/>
              </a:rPr>
              <a:t>@ </a:t>
            </a:r>
            <a:r>
              <a:rPr lang="en-US" dirty="0" smtClean="0">
                <a:latin typeface="Comic Sans MS" pitchFamily="66" charset="0"/>
              </a:rPr>
              <a:t>500 MHz </a:t>
            </a:r>
            <a:r>
              <a:rPr lang="en-US" dirty="0" smtClean="0">
                <a:latin typeface="Comic Sans MS" pitchFamily="66" charset="0"/>
              </a:rPr>
              <a:t>bandwidth, cosmic ray test shows </a:t>
            </a:r>
            <a:r>
              <a:rPr lang="en-US" dirty="0" err="1" smtClean="0">
                <a:latin typeface="Comic Sans MS" pitchFamily="66" charset="0"/>
              </a:rPr>
              <a:t>V</a:t>
            </a:r>
            <a:r>
              <a:rPr lang="en-US" sz="1200" dirty="0" err="1" smtClean="0">
                <a:latin typeface="Comic Sans MS" pitchFamily="66" charset="0"/>
              </a:rPr>
              <a:t>average</a:t>
            </a:r>
            <a:r>
              <a:rPr lang="en-US" dirty="0" smtClean="0">
                <a:latin typeface="Comic Sans MS" pitchFamily="66" charset="0"/>
              </a:rPr>
              <a:t> ~ </a:t>
            </a:r>
            <a:r>
              <a:rPr lang="en-US" dirty="0" smtClean="0">
                <a:latin typeface="Comic Sans MS" pitchFamily="66" charset="0"/>
              </a:rPr>
              <a:t>23 mV</a:t>
            </a:r>
            <a:r>
              <a:rPr lang="en-US" dirty="0" smtClean="0">
                <a:latin typeface="Comic Sans MS" pitchFamily="66" charset="0"/>
              </a:rPr>
              <a:t>, </a:t>
            </a:r>
          </a:p>
          <a:p>
            <a:r>
              <a:rPr lang="en-US" dirty="0">
                <a:latin typeface="Comic Sans MS" pitchFamily="66" charset="0"/>
              </a:rPr>
              <a:t> </a:t>
            </a:r>
            <a:r>
              <a:rPr lang="en-US" dirty="0" smtClean="0">
                <a:latin typeface="Comic Sans MS" pitchFamily="66" charset="0"/>
              </a:rPr>
              <a:t>     </a:t>
            </a:r>
            <a:r>
              <a:rPr lang="en-US" dirty="0" smtClean="0">
                <a:latin typeface="Comic Sans MS" pitchFamily="66" charset="0"/>
                <a:sym typeface="Symbol"/>
              </a:rPr>
              <a:t> </a:t>
            </a:r>
            <a:r>
              <a:rPr lang="en-US" dirty="0" smtClean="0">
                <a:latin typeface="Comic Sans MS" pitchFamily="66" charset="0"/>
              </a:rPr>
              <a:t>S/N ~ 170, </a:t>
            </a:r>
          </a:p>
          <a:p>
            <a:r>
              <a:rPr lang="en-US" dirty="0">
                <a:latin typeface="Comic Sans MS" pitchFamily="66" charset="0"/>
              </a:rPr>
              <a:t> </a:t>
            </a:r>
            <a:r>
              <a:rPr lang="en-US" dirty="0" smtClean="0">
                <a:latin typeface="Comic Sans MS" pitchFamily="66" charset="0"/>
              </a:rPr>
              <a:t>     Leading edge slope ~ </a:t>
            </a:r>
            <a:r>
              <a:rPr lang="en-US" dirty="0" smtClean="0">
                <a:latin typeface="Comic Sans MS" pitchFamily="66" charset="0"/>
              </a:rPr>
              <a:t>1.25 ns</a:t>
            </a:r>
            <a:endParaRPr lang="en-US" dirty="0" smtClean="0">
              <a:latin typeface="Comic Sans MS" pitchFamily="66" charset="0"/>
            </a:endParaRPr>
          </a:p>
          <a:p>
            <a:r>
              <a:rPr lang="en-US" dirty="0">
                <a:latin typeface="Comic Sans MS" pitchFamily="66" charset="0"/>
              </a:rPr>
              <a:t> </a:t>
            </a:r>
            <a:r>
              <a:rPr lang="en-US" dirty="0" smtClean="0">
                <a:latin typeface="Comic Sans MS" pitchFamily="66" charset="0"/>
              </a:rPr>
              <a:t>     </a:t>
            </a:r>
            <a:r>
              <a:rPr lang="en-US" dirty="0" smtClean="0">
                <a:latin typeface="Comic Sans MS" pitchFamily="66" charset="0"/>
                <a:sym typeface="Symbol"/>
              </a:rPr>
              <a:t> </a:t>
            </a:r>
            <a:r>
              <a:rPr lang="en-US" dirty="0" err="1" smtClean="0">
                <a:latin typeface="Comic Sans MS" pitchFamily="66" charset="0"/>
              </a:rPr>
              <a:t>dt</a:t>
            </a:r>
            <a:r>
              <a:rPr lang="en-US" dirty="0" smtClean="0">
                <a:latin typeface="Comic Sans MS" pitchFamily="66" charset="0"/>
              </a:rPr>
              <a:t> ~ </a:t>
            </a:r>
            <a:r>
              <a:rPr lang="en-US" dirty="0" smtClean="0">
                <a:latin typeface="Comic Sans MS" pitchFamily="66" charset="0"/>
              </a:rPr>
              <a:t>1.25 ns/170 </a:t>
            </a:r>
            <a:r>
              <a:rPr lang="en-US" dirty="0" smtClean="0">
                <a:latin typeface="Comic Sans MS" pitchFamily="66" charset="0"/>
              </a:rPr>
              <a:t>~ </a:t>
            </a:r>
            <a:r>
              <a:rPr lang="en-US" dirty="0" smtClean="0">
                <a:solidFill>
                  <a:srgbClr val="FF0000"/>
                </a:solidFill>
                <a:latin typeface="Comic Sans MS" pitchFamily="66" charset="0"/>
              </a:rPr>
              <a:t>7.5 </a:t>
            </a:r>
            <a:r>
              <a:rPr lang="en-US" dirty="0" err="1" smtClean="0">
                <a:solidFill>
                  <a:srgbClr val="FF0000"/>
                </a:solidFill>
                <a:latin typeface="Comic Sans MS" pitchFamily="66" charset="0"/>
              </a:rPr>
              <a:t>ps</a:t>
            </a:r>
            <a:endParaRPr lang="en-US" dirty="0" smtClean="0">
              <a:solidFill>
                <a:srgbClr val="FF0000"/>
              </a:solidFill>
              <a:latin typeface="Comic Sans MS" pitchFamily="66" charset="0"/>
            </a:endParaRPr>
          </a:p>
          <a:p>
            <a:r>
              <a:rPr lang="en-US" dirty="0" smtClean="0">
                <a:solidFill>
                  <a:srgbClr val="FF0000"/>
                </a:solidFill>
                <a:latin typeface="Comic Sans MS" pitchFamily="66" charset="0"/>
              </a:rPr>
              <a:t>If there were no time walk for </a:t>
            </a:r>
          </a:p>
          <a:p>
            <a:r>
              <a:rPr lang="en-US" dirty="0" smtClean="0">
                <a:solidFill>
                  <a:srgbClr val="FF0000"/>
                </a:solidFill>
                <a:latin typeface="Comic Sans MS" pitchFamily="66" charset="0"/>
              </a:rPr>
              <a:t>64mm</a:t>
            </a:r>
            <a:r>
              <a:rPr lang="en-US" baseline="30000" dirty="0" smtClean="0">
                <a:solidFill>
                  <a:srgbClr val="FF0000"/>
                </a:solidFill>
                <a:latin typeface="Comic Sans MS" pitchFamily="66" charset="0"/>
              </a:rPr>
              <a:t>2</a:t>
            </a:r>
            <a:r>
              <a:rPr lang="en-US" dirty="0" smtClean="0">
                <a:solidFill>
                  <a:srgbClr val="FF0000"/>
                </a:solidFill>
                <a:latin typeface="Comic Sans MS" pitchFamily="66" charset="0"/>
              </a:rPr>
              <a:t> APD</a:t>
            </a:r>
            <a:r>
              <a:rPr lang="en-US" smtClean="0">
                <a:solidFill>
                  <a:srgbClr val="FF0000"/>
                </a:solidFill>
                <a:latin typeface="Comic Sans MS" pitchFamily="66" charset="0"/>
              </a:rPr>
              <a:t>, </a:t>
            </a:r>
            <a:r>
              <a:rPr lang="en-US" smtClean="0">
                <a:solidFill>
                  <a:srgbClr val="FF0000"/>
                </a:solidFill>
                <a:latin typeface="Comic Sans MS" pitchFamily="66" charset="0"/>
              </a:rPr>
              <a:t>10 ps</a:t>
            </a:r>
            <a:r>
              <a:rPr lang="en-US" dirty="0" smtClean="0">
                <a:solidFill>
                  <a:srgbClr val="FF0000"/>
                </a:solidFill>
                <a:latin typeface="Comic Sans MS" pitchFamily="66" charset="0"/>
              </a:rPr>
              <a:t> </a:t>
            </a:r>
            <a:r>
              <a:rPr lang="en-US" dirty="0" smtClean="0">
                <a:solidFill>
                  <a:srgbClr val="FF0000"/>
                </a:solidFill>
                <a:latin typeface="Comic Sans MS" pitchFamily="66" charset="0"/>
              </a:rPr>
              <a:t>time resolution</a:t>
            </a:r>
          </a:p>
          <a:p>
            <a:r>
              <a:rPr lang="en-US" dirty="0">
                <a:solidFill>
                  <a:srgbClr val="FF0000"/>
                </a:solidFill>
                <a:latin typeface="Comic Sans MS" pitchFamily="66" charset="0"/>
              </a:rPr>
              <a:t>w</a:t>
            </a:r>
            <a:r>
              <a:rPr lang="en-US" dirty="0" smtClean="0">
                <a:solidFill>
                  <a:srgbClr val="FF0000"/>
                </a:solidFill>
                <a:latin typeface="Comic Sans MS" pitchFamily="66" charset="0"/>
              </a:rPr>
              <a:t>ould be reachable! W/o tracking </a:t>
            </a:r>
          </a:p>
          <a:p>
            <a:r>
              <a:rPr lang="en-US" dirty="0">
                <a:solidFill>
                  <a:srgbClr val="FF0000"/>
                </a:solidFill>
                <a:latin typeface="Comic Sans MS" pitchFamily="66" charset="0"/>
              </a:rPr>
              <a:t>i</a:t>
            </a:r>
            <a:r>
              <a:rPr lang="en-US" dirty="0" smtClean="0">
                <a:solidFill>
                  <a:srgbClr val="FF0000"/>
                </a:solidFill>
                <a:latin typeface="Comic Sans MS" pitchFamily="66" charset="0"/>
              </a:rPr>
              <a:t>nformation, we can expect the time resolution would be dominated by time walk. </a:t>
            </a:r>
            <a:r>
              <a:rPr lang="en-US" dirty="0" smtClean="0">
                <a:latin typeface="Comic Sans MS" pitchFamily="66" charset="0"/>
              </a:rPr>
              <a:t>  </a:t>
            </a:r>
          </a:p>
        </p:txBody>
      </p:sp>
      <p:cxnSp>
        <p:nvCxnSpPr>
          <p:cNvPr id="16" name="Straight Connector 15"/>
          <p:cNvCxnSpPr/>
          <p:nvPr/>
        </p:nvCxnSpPr>
        <p:spPr>
          <a:xfrm>
            <a:off x="914400" y="6353621"/>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664505023"/>
              </p:ext>
            </p:extLst>
          </p:nvPr>
        </p:nvGraphicFramePr>
        <p:xfrm>
          <a:off x="4594860" y="3784699"/>
          <a:ext cx="3705225" cy="200650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a:off x="4572000" y="3962400"/>
            <a:ext cx="2057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48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b="10300"/>
          <a:stretch>
            <a:fillRect/>
          </a:stretch>
        </p:blipFill>
        <p:spPr bwMode="auto">
          <a:xfrm>
            <a:off x="152400" y="3733800"/>
            <a:ext cx="8839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Oval 5"/>
          <p:cNvSpPr>
            <a:spLocks noChangeArrowheads="1"/>
          </p:cNvSpPr>
          <p:nvPr/>
        </p:nvSpPr>
        <p:spPr bwMode="auto">
          <a:xfrm>
            <a:off x="162253" y="5105400"/>
            <a:ext cx="8229600" cy="914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Oval 8"/>
          <p:cNvSpPr>
            <a:spLocks noChangeArrowheads="1"/>
          </p:cNvSpPr>
          <p:nvPr/>
        </p:nvSpPr>
        <p:spPr bwMode="auto">
          <a:xfrm>
            <a:off x="5029200" y="5295900"/>
            <a:ext cx="990600" cy="571500"/>
          </a:xfrm>
          <a:prstGeom prst="ellipse">
            <a:avLst/>
          </a:prstGeom>
          <a:noFill/>
          <a:ln w="2857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Text Box 15"/>
          <p:cNvSpPr txBox="1">
            <a:spLocks noChangeArrowheads="1"/>
          </p:cNvSpPr>
          <p:nvPr/>
        </p:nvSpPr>
        <p:spPr bwMode="auto">
          <a:xfrm>
            <a:off x="2209800" y="457200"/>
            <a:ext cx="166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bg1"/>
                </a:solidFill>
                <a:latin typeface="Comic Sans MS" pitchFamily="66" charset="0"/>
              </a:rPr>
              <a:t>Location #2</a:t>
            </a:r>
          </a:p>
        </p:txBody>
      </p:sp>
      <p:sp>
        <p:nvSpPr>
          <p:cNvPr id="2064" name="Text Box 16"/>
          <p:cNvSpPr txBox="1">
            <a:spLocks noChangeArrowheads="1"/>
          </p:cNvSpPr>
          <p:nvPr/>
        </p:nvSpPr>
        <p:spPr bwMode="auto">
          <a:xfrm>
            <a:off x="91001" y="367992"/>
            <a:ext cx="69910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latin typeface="Comic Sans MS" pitchFamily="66" charset="0"/>
              </a:rPr>
              <a:t>Second ATF beam test is at beam line #2 on 3/29/2013.</a:t>
            </a:r>
          </a:p>
        </p:txBody>
      </p:sp>
      <p:sp>
        <p:nvSpPr>
          <p:cNvPr id="17" name="Oval 8"/>
          <p:cNvSpPr>
            <a:spLocks noChangeArrowheads="1"/>
          </p:cNvSpPr>
          <p:nvPr/>
        </p:nvSpPr>
        <p:spPr bwMode="auto">
          <a:xfrm>
            <a:off x="2590800" y="6172200"/>
            <a:ext cx="838200" cy="838200"/>
          </a:xfrm>
          <a:prstGeom prst="ellipse">
            <a:avLst/>
          </a:prstGeom>
          <a:noFill/>
          <a:ln w="28575">
            <a:solidFill>
              <a:srgbClr val="33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Box 17"/>
          <p:cNvSpPr txBox="1"/>
          <p:nvPr/>
        </p:nvSpPr>
        <p:spPr>
          <a:xfrm>
            <a:off x="914400" y="5867400"/>
            <a:ext cx="2382896" cy="369332"/>
          </a:xfrm>
          <a:prstGeom prst="rect">
            <a:avLst/>
          </a:prstGeom>
          <a:noFill/>
        </p:spPr>
        <p:txBody>
          <a:bodyPr wrap="none" rtlCol="0">
            <a:spAutoFit/>
          </a:bodyPr>
          <a:lstStyle/>
          <a:p>
            <a:r>
              <a:rPr lang="en-US" dirty="0" smtClean="0">
                <a:solidFill>
                  <a:srgbClr val="0070C0"/>
                </a:solidFill>
              </a:rPr>
              <a:t>Location of test in 2010</a:t>
            </a:r>
            <a:endParaRPr lang="en-US" dirty="0">
              <a:solidFill>
                <a:srgbClr val="0070C0"/>
              </a:solidFill>
            </a:endParaRPr>
          </a:p>
        </p:txBody>
      </p:sp>
      <p:sp>
        <p:nvSpPr>
          <p:cNvPr id="24" name="Line 13"/>
          <p:cNvSpPr>
            <a:spLocks noChangeShapeType="1"/>
          </p:cNvSpPr>
          <p:nvPr/>
        </p:nvSpPr>
        <p:spPr bwMode="auto">
          <a:xfrm flipH="1">
            <a:off x="3276600" y="6019800"/>
            <a:ext cx="0" cy="228600"/>
          </a:xfrm>
          <a:prstGeom prst="line">
            <a:avLst/>
          </a:prstGeom>
          <a:noFill/>
          <a:ln w="2857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749036"/>
            <a:ext cx="3979685" cy="298476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749036"/>
            <a:ext cx="2687696" cy="3583595"/>
          </a:xfrm>
          <a:prstGeom prst="rect">
            <a:avLst/>
          </a:prstGeom>
        </p:spPr>
      </p:pic>
      <p:sp>
        <p:nvSpPr>
          <p:cNvPr id="4" name="Oval 3"/>
          <p:cNvSpPr/>
          <p:nvPr/>
        </p:nvSpPr>
        <p:spPr>
          <a:xfrm>
            <a:off x="2590801" y="1219200"/>
            <a:ext cx="451644"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638800" y="2241418"/>
            <a:ext cx="1142999" cy="1187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87016" y="3019875"/>
            <a:ext cx="381000" cy="369332"/>
          </a:xfrm>
          <a:prstGeom prst="rect">
            <a:avLst/>
          </a:prstGeom>
          <a:solidFill>
            <a:srgbClr val="F7FDAD"/>
          </a:solidFill>
        </p:spPr>
        <p:txBody>
          <a:bodyPr wrap="square" rtlCol="0">
            <a:spAutoFit/>
          </a:bodyPr>
          <a:lstStyle/>
          <a:p>
            <a:r>
              <a:rPr lang="en-US" dirty="0" smtClean="0"/>
              <a:t>A</a:t>
            </a:r>
            <a:endParaRPr lang="en-US" dirty="0"/>
          </a:p>
        </p:txBody>
      </p:sp>
      <p:sp>
        <p:nvSpPr>
          <p:cNvPr id="16" name="TextBox 15"/>
          <p:cNvSpPr txBox="1"/>
          <p:nvPr/>
        </p:nvSpPr>
        <p:spPr>
          <a:xfrm>
            <a:off x="2647508" y="1796534"/>
            <a:ext cx="381000" cy="369332"/>
          </a:xfrm>
          <a:prstGeom prst="rect">
            <a:avLst/>
          </a:prstGeom>
          <a:solidFill>
            <a:srgbClr val="F7FDAD"/>
          </a:solidFill>
        </p:spPr>
        <p:txBody>
          <a:bodyPr wrap="square" rtlCol="0">
            <a:spAutoFit/>
          </a:bodyPr>
          <a:lstStyle/>
          <a:p>
            <a:r>
              <a:rPr lang="en-US" dirty="0" smtClean="0"/>
              <a:t>A</a:t>
            </a:r>
            <a:endParaRPr lang="en-US" dirty="0"/>
          </a:p>
        </p:txBody>
      </p:sp>
    </p:spTree>
    <p:extLst>
      <p:ext uri="{BB962C8B-B14F-4D97-AF65-F5344CB8AC3E}">
        <p14:creationId xmlns:p14="http://schemas.microsoft.com/office/powerpoint/2010/main" val="30910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3</a:t>
            </a:fld>
            <a:endParaRPr lang="en-US" dirty="0"/>
          </a:p>
        </p:txBody>
      </p:sp>
      <p:sp>
        <p:nvSpPr>
          <p:cNvPr id="5" name="TextBox 4"/>
          <p:cNvSpPr txBox="1"/>
          <p:nvPr/>
        </p:nvSpPr>
        <p:spPr>
          <a:xfrm>
            <a:off x="1371600" y="459432"/>
            <a:ext cx="6553200" cy="461665"/>
          </a:xfrm>
          <a:prstGeom prst="rect">
            <a:avLst/>
          </a:prstGeom>
          <a:noFill/>
        </p:spPr>
        <p:txBody>
          <a:bodyPr wrap="square" rtlCol="0">
            <a:spAutoFit/>
          </a:bodyPr>
          <a:lstStyle/>
          <a:p>
            <a:pPr algn="ctr"/>
            <a:r>
              <a:rPr lang="en-US" sz="2400" dirty="0" smtClean="0">
                <a:latin typeface="Comic Sans MS" pitchFamily="66" charset="0"/>
              </a:rPr>
              <a:t>APD test box</a:t>
            </a:r>
            <a:endParaRPr lang="en-US" sz="2400" dirty="0">
              <a:latin typeface="Comic Sans MS" pitchFamily="66" charset="0"/>
            </a:endParaRPr>
          </a:p>
        </p:txBody>
      </p:sp>
      <p:pic>
        <p:nvPicPr>
          <p:cNvPr id="13"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14" name="Straight Connector 13"/>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1066800"/>
            <a:ext cx="7772400" cy="923330"/>
          </a:xfrm>
          <a:prstGeom prst="rect">
            <a:avLst/>
          </a:prstGeom>
          <a:noFill/>
        </p:spPr>
        <p:txBody>
          <a:bodyPr wrap="square" rtlCol="0">
            <a:spAutoFit/>
          </a:bodyPr>
          <a:lstStyle/>
          <a:p>
            <a:r>
              <a:rPr lang="en-US" dirty="0" smtClean="0">
                <a:latin typeface="Comic Sans MS" pitchFamily="66" charset="0"/>
              </a:rPr>
              <a:t>The APD test box includes a </a:t>
            </a:r>
            <a:r>
              <a:rPr lang="en-US" dirty="0" smtClean="0">
                <a:latin typeface="Comic Sans MS" pitchFamily="66" charset="0"/>
              </a:rPr>
              <a:t>64 mm</a:t>
            </a:r>
            <a:r>
              <a:rPr lang="en-US" baseline="30000" dirty="0" smtClean="0">
                <a:latin typeface="Comic Sans MS" pitchFamily="66" charset="0"/>
              </a:rPr>
              <a:t>2</a:t>
            </a:r>
            <a:r>
              <a:rPr lang="en-US" dirty="0" smtClean="0">
                <a:latin typeface="Comic Sans MS" pitchFamily="66" charset="0"/>
              </a:rPr>
              <a:t> </a:t>
            </a:r>
            <a:r>
              <a:rPr lang="en-US" dirty="0" smtClean="0">
                <a:latin typeface="Comic Sans MS" pitchFamily="66" charset="0"/>
              </a:rPr>
              <a:t>mesh APD, a ZX-60 amplifier. 5V power is provided by Agilent scope’s USB port via a </a:t>
            </a:r>
            <a:r>
              <a:rPr lang="en-US" dirty="0" smtClean="0">
                <a:latin typeface="Comic Sans MS" pitchFamily="66" charset="0"/>
              </a:rPr>
              <a:t>6-ft-long </a:t>
            </a:r>
            <a:r>
              <a:rPr lang="en-US" dirty="0" smtClean="0">
                <a:latin typeface="Comic Sans MS" pitchFamily="66" charset="0"/>
              </a:rPr>
              <a:t>LEMO cable. </a:t>
            </a:r>
            <a:endParaRPr lang="en-US" dirty="0">
              <a:latin typeface="Comic Sans MS"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144916"/>
            <a:ext cx="2944368" cy="21305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2144916"/>
            <a:ext cx="2593848" cy="2944368"/>
          </a:xfrm>
          <a:prstGeom prst="rect">
            <a:avLst/>
          </a:prstGeom>
        </p:spPr>
      </p:pic>
      <p:sp>
        <p:nvSpPr>
          <p:cNvPr id="7" name="TextBox 6"/>
          <p:cNvSpPr txBox="1"/>
          <p:nvPr/>
        </p:nvSpPr>
        <p:spPr>
          <a:xfrm>
            <a:off x="1295400" y="5257800"/>
            <a:ext cx="1752600" cy="646331"/>
          </a:xfrm>
          <a:prstGeom prst="rect">
            <a:avLst/>
          </a:prstGeom>
          <a:noFill/>
        </p:spPr>
        <p:txBody>
          <a:bodyPr wrap="square" rtlCol="0">
            <a:spAutoFit/>
          </a:bodyPr>
          <a:lstStyle/>
          <a:p>
            <a:r>
              <a:rPr lang="en-US" dirty="0" smtClean="0">
                <a:latin typeface="Comic Sans MS" pitchFamily="66" charset="0"/>
              </a:rPr>
              <a:t>64 mm</a:t>
            </a:r>
            <a:r>
              <a:rPr lang="en-US" baseline="30000" dirty="0" smtClean="0">
                <a:latin typeface="Comic Sans MS" pitchFamily="66" charset="0"/>
              </a:rPr>
              <a:t>2</a:t>
            </a:r>
            <a:r>
              <a:rPr lang="en-US" dirty="0" smtClean="0">
                <a:latin typeface="Comic Sans MS" pitchFamily="66" charset="0"/>
              </a:rPr>
              <a:t> </a:t>
            </a:r>
            <a:r>
              <a:rPr lang="en-US" dirty="0" smtClean="0">
                <a:latin typeface="Comic Sans MS" pitchFamily="66" charset="0"/>
              </a:rPr>
              <a:t>mesh APD</a:t>
            </a:r>
            <a:endParaRPr lang="en-US" dirty="0">
              <a:latin typeface="Comic Sans MS" pitchFamily="66" charset="0"/>
            </a:endParaRPr>
          </a:p>
        </p:txBody>
      </p:sp>
      <p:cxnSp>
        <p:nvCxnSpPr>
          <p:cNvPr id="9" name="Straight Arrow Connector 8"/>
          <p:cNvCxnSpPr/>
          <p:nvPr/>
        </p:nvCxnSpPr>
        <p:spPr>
          <a:xfrm flipV="1">
            <a:off x="2514600" y="4275468"/>
            <a:ext cx="1676400" cy="10585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68254" y="5410199"/>
            <a:ext cx="1141476" cy="646331"/>
          </a:xfrm>
          <a:prstGeom prst="rect">
            <a:avLst/>
          </a:prstGeom>
          <a:noFill/>
        </p:spPr>
        <p:txBody>
          <a:bodyPr wrap="square" rtlCol="0">
            <a:spAutoFit/>
          </a:bodyPr>
          <a:lstStyle/>
          <a:p>
            <a:r>
              <a:rPr lang="en-US" dirty="0" smtClean="0">
                <a:latin typeface="Comic Sans MS" pitchFamily="66" charset="0"/>
              </a:rPr>
              <a:t>ZX60 amplifier</a:t>
            </a:r>
            <a:endParaRPr lang="en-US" dirty="0">
              <a:latin typeface="Comic Sans MS" pitchFamily="66" charset="0"/>
            </a:endParaRPr>
          </a:p>
        </p:txBody>
      </p:sp>
      <p:sp>
        <p:nvSpPr>
          <p:cNvPr id="17" name="TextBox 16"/>
          <p:cNvSpPr txBox="1"/>
          <p:nvPr/>
        </p:nvSpPr>
        <p:spPr>
          <a:xfrm>
            <a:off x="6629400" y="3213940"/>
            <a:ext cx="1295400" cy="646331"/>
          </a:xfrm>
          <a:prstGeom prst="rect">
            <a:avLst/>
          </a:prstGeom>
          <a:noFill/>
        </p:spPr>
        <p:txBody>
          <a:bodyPr wrap="square" rtlCol="0">
            <a:spAutoFit/>
          </a:bodyPr>
          <a:lstStyle/>
          <a:p>
            <a:r>
              <a:rPr lang="en-US" dirty="0" smtClean="0">
                <a:latin typeface="Comic Sans MS" pitchFamily="66" charset="0"/>
              </a:rPr>
              <a:t>HV connector</a:t>
            </a:r>
            <a:endParaRPr lang="en-US" dirty="0">
              <a:latin typeface="Comic Sans MS" pitchFamily="66" charset="0"/>
            </a:endParaRPr>
          </a:p>
        </p:txBody>
      </p:sp>
      <p:sp>
        <p:nvSpPr>
          <p:cNvPr id="18" name="TextBox 17"/>
          <p:cNvSpPr txBox="1"/>
          <p:nvPr/>
        </p:nvSpPr>
        <p:spPr>
          <a:xfrm>
            <a:off x="6629400" y="3952302"/>
            <a:ext cx="1752600" cy="923330"/>
          </a:xfrm>
          <a:prstGeom prst="rect">
            <a:avLst/>
          </a:prstGeom>
          <a:noFill/>
        </p:spPr>
        <p:txBody>
          <a:bodyPr wrap="square" rtlCol="0">
            <a:spAutoFit/>
          </a:bodyPr>
          <a:lstStyle/>
          <a:p>
            <a:r>
              <a:rPr lang="en-US" dirty="0" smtClean="0">
                <a:latin typeface="Comic Sans MS" pitchFamily="66" charset="0"/>
              </a:rPr>
              <a:t>5V DC power from scope USB port</a:t>
            </a:r>
            <a:endParaRPr lang="en-US" dirty="0">
              <a:latin typeface="Comic Sans MS" pitchFamily="66" charset="0"/>
            </a:endParaRPr>
          </a:p>
        </p:txBody>
      </p:sp>
      <p:sp>
        <p:nvSpPr>
          <p:cNvPr id="19" name="TextBox 18"/>
          <p:cNvSpPr txBox="1"/>
          <p:nvPr/>
        </p:nvSpPr>
        <p:spPr>
          <a:xfrm>
            <a:off x="6400800" y="5409062"/>
            <a:ext cx="2057400" cy="646331"/>
          </a:xfrm>
          <a:prstGeom prst="rect">
            <a:avLst/>
          </a:prstGeom>
          <a:noFill/>
        </p:spPr>
        <p:txBody>
          <a:bodyPr wrap="square" rtlCol="0">
            <a:spAutoFit/>
          </a:bodyPr>
          <a:lstStyle/>
          <a:p>
            <a:r>
              <a:rPr lang="en-US" dirty="0" smtClean="0">
                <a:latin typeface="Comic Sans MS" pitchFamily="66" charset="0"/>
              </a:rPr>
              <a:t>Amplifier output SMA connector</a:t>
            </a:r>
            <a:endParaRPr lang="en-US" dirty="0">
              <a:latin typeface="Comic Sans MS" pitchFamily="66" charset="0"/>
            </a:endParaRPr>
          </a:p>
        </p:txBody>
      </p:sp>
      <p:cxnSp>
        <p:nvCxnSpPr>
          <p:cNvPr id="11" name="Straight Arrow Connector 10"/>
          <p:cNvCxnSpPr/>
          <p:nvPr/>
        </p:nvCxnSpPr>
        <p:spPr>
          <a:xfrm flipV="1">
            <a:off x="4648200" y="4343400"/>
            <a:ext cx="661530" cy="1143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943600" y="4413967"/>
            <a:ext cx="838200" cy="10724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019800" y="4191000"/>
            <a:ext cx="762000" cy="844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791200" y="3537105"/>
            <a:ext cx="1143000" cy="2728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09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4</a:t>
            </a:fld>
            <a:endParaRPr lang="en-US"/>
          </a:p>
        </p:txBody>
      </p:sp>
      <p:sp>
        <p:nvSpPr>
          <p:cNvPr id="5" name="TextBox 4"/>
          <p:cNvSpPr txBox="1"/>
          <p:nvPr/>
        </p:nvSpPr>
        <p:spPr>
          <a:xfrm>
            <a:off x="914400" y="152400"/>
            <a:ext cx="7315200" cy="461665"/>
          </a:xfrm>
          <a:prstGeom prst="rect">
            <a:avLst/>
          </a:prstGeom>
          <a:noFill/>
        </p:spPr>
        <p:txBody>
          <a:bodyPr wrap="square" rtlCol="0">
            <a:spAutoFit/>
          </a:bodyPr>
          <a:lstStyle/>
          <a:p>
            <a:pPr algn="ctr"/>
            <a:r>
              <a:rPr lang="en-US" sz="2400" dirty="0" smtClean="0">
                <a:latin typeface="Comic Sans MS" pitchFamily="66" charset="0"/>
              </a:rPr>
              <a:t>RF pickup noise in various test situations</a:t>
            </a:r>
            <a:endParaRPr lang="en-US" sz="2400" dirty="0">
              <a:latin typeface="Comic Sans MS" pitchFamily="66" charset="0"/>
            </a:endParaRPr>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95350" y="1219200"/>
            <a:ext cx="7486650" cy="1477328"/>
          </a:xfrm>
          <a:prstGeom prst="rect">
            <a:avLst/>
          </a:prstGeom>
          <a:noFill/>
        </p:spPr>
        <p:txBody>
          <a:bodyPr wrap="square" rtlCol="0">
            <a:spAutoFit/>
          </a:bodyPr>
          <a:lstStyle/>
          <a:p>
            <a:pPr algn="ctr"/>
            <a:r>
              <a:rPr lang="en-US" dirty="0" smtClean="0">
                <a:latin typeface="Comic Sans MS" pitchFamily="66" charset="0"/>
              </a:rPr>
              <a:t>(1) Test box w/o aluminum foil wrap </a:t>
            </a:r>
            <a:endParaRPr lang="en-US" dirty="0">
              <a:latin typeface="Comic Sans MS" pitchFamily="66" charset="0"/>
            </a:endParaRPr>
          </a:p>
          <a:p>
            <a:r>
              <a:rPr lang="en-US" dirty="0" smtClean="0">
                <a:latin typeface="Comic Sans MS" pitchFamily="66" charset="0"/>
              </a:rPr>
              <a:t>Clamp the test box at the location A (slide #2, red circle), connect a </a:t>
            </a:r>
            <a:r>
              <a:rPr lang="en-US" dirty="0" smtClean="0">
                <a:latin typeface="Comic Sans MS" pitchFamily="66" charset="0"/>
              </a:rPr>
              <a:t>5-ft-long </a:t>
            </a:r>
            <a:r>
              <a:rPr lang="en-US" dirty="0" smtClean="0">
                <a:latin typeface="Comic Sans MS" pitchFamily="66" charset="0"/>
              </a:rPr>
              <a:t>double shielded cable between the test box and Agilent scope channel #3. Scope ch#1 and #2 are connected to strip line horizontal &amp; vertical ports. </a:t>
            </a:r>
            <a:endParaRPr lang="en-US"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713098"/>
            <a:ext cx="4114801" cy="210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010" y="2713675"/>
            <a:ext cx="3996047" cy="2113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5715000" y="2684653"/>
            <a:ext cx="457200" cy="2010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799" y="5078681"/>
            <a:ext cx="3821257" cy="923330"/>
          </a:xfrm>
          <a:prstGeom prst="rect">
            <a:avLst/>
          </a:prstGeom>
          <a:noFill/>
        </p:spPr>
        <p:txBody>
          <a:bodyPr wrap="square" rtlCol="0">
            <a:spAutoFit/>
          </a:bodyPr>
          <a:lstStyle/>
          <a:p>
            <a:r>
              <a:rPr lang="en-US" dirty="0" smtClean="0">
                <a:latin typeface="Comic Sans MS" pitchFamily="66" charset="0"/>
              </a:rPr>
              <a:t>Beam related RF pickup noise, </a:t>
            </a:r>
          </a:p>
          <a:p>
            <a:r>
              <a:rPr lang="en-US" dirty="0" err="1" smtClean="0">
                <a:latin typeface="Comic Sans MS" pitchFamily="66" charset="0"/>
              </a:rPr>
              <a:t>Vrms</a:t>
            </a:r>
            <a:r>
              <a:rPr lang="en-US" dirty="0" smtClean="0">
                <a:latin typeface="Comic Sans MS" pitchFamily="66" charset="0"/>
              </a:rPr>
              <a:t> = 5.5mV, still having serious RF pickup for the new test box!</a:t>
            </a:r>
            <a:endParaRPr lang="en-US" dirty="0">
              <a:latin typeface="Comic Sans MS" pitchFamily="66" charset="0"/>
            </a:endParaRPr>
          </a:p>
        </p:txBody>
      </p:sp>
      <p:cxnSp>
        <p:nvCxnSpPr>
          <p:cNvPr id="14" name="Straight Arrow Connector 13"/>
          <p:cNvCxnSpPr/>
          <p:nvPr/>
        </p:nvCxnSpPr>
        <p:spPr>
          <a:xfrm flipH="1" flipV="1">
            <a:off x="5943600" y="4572000"/>
            <a:ext cx="228600" cy="506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0436" y="5231081"/>
            <a:ext cx="3851564" cy="646331"/>
          </a:xfrm>
          <a:prstGeom prst="rect">
            <a:avLst/>
          </a:prstGeom>
          <a:noFill/>
        </p:spPr>
        <p:txBody>
          <a:bodyPr wrap="square" rtlCol="0">
            <a:spAutoFit/>
          </a:bodyPr>
          <a:lstStyle/>
          <a:p>
            <a:r>
              <a:rPr lang="en-US" dirty="0" smtClean="0">
                <a:latin typeface="Comic Sans MS" pitchFamily="66" charset="0"/>
              </a:rPr>
              <a:t>Overlap of beam related RF pickup noise and a particle signal.  </a:t>
            </a:r>
          </a:p>
        </p:txBody>
      </p:sp>
      <p:cxnSp>
        <p:nvCxnSpPr>
          <p:cNvPr id="16" name="Straight Connector 15"/>
          <p:cNvCxnSpPr/>
          <p:nvPr/>
        </p:nvCxnSpPr>
        <p:spPr>
          <a:xfrm>
            <a:off x="914400" y="619125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72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5</a:t>
            </a:fld>
            <a:endParaRPr lang="en-US"/>
          </a:p>
        </p:txBody>
      </p:sp>
      <p:sp>
        <p:nvSpPr>
          <p:cNvPr id="5" name="TextBox 4"/>
          <p:cNvSpPr txBox="1"/>
          <p:nvPr/>
        </p:nvSpPr>
        <p:spPr>
          <a:xfrm>
            <a:off x="914400" y="152400"/>
            <a:ext cx="7315200" cy="461665"/>
          </a:xfrm>
          <a:prstGeom prst="rect">
            <a:avLst/>
          </a:prstGeom>
          <a:noFill/>
        </p:spPr>
        <p:txBody>
          <a:bodyPr wrap="square" rtlCol="0">
            <a:spAutoFit/>
          </a:bodyPr>
          <a:lstStyle/>
          <a:p>
            <a:pPr algn="ctr"/>
            <a:r>
              <a:rPr lang="en-US" sz="2400" dirty="0" smtClean="0">
                <a:latin typeface="Comic Sans MS" pitchFamily="66" charset="0"/>
              </a:rPr>
              <a:t>Test box only – FFT filtering</a:t>
            </a:r>
            <a:endParaRPr lang="en-US" sz="2400" dirty="0">
              <a:latin typeface="Comic Sans MS" pitchFamily="66" charset="0"/>
            </a:endParaRPr>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38800" y="1143000"/>
            <a:ext cx="3505200" cy="4770537"/>
          </a:xfrm>
          <a:prstGeom prst="rect">
            <a:avLst/>
          </a:prstGeom>
          <a:noFill/>
        </p:spPr>
        <p:txBody>
          <a:bodyPr wrap="square" rtlCol="0">
            <a:spAutoFit/>
          </a:bodyPr>
          <a:lstStyle/>
          <a:p>
            <a:r>
              <a:rPr lang="en-US" sz="1600" dirty="0" smtClean="0">
                <a:latin typeface="Comic Sans MS" pitchFamily="66" charset="0"/>
              </a:rPr>
              <a:t>Use </a:t>
            </a:r>
            <a:r>
              <a:rPr lang="en-US" sz="1600" dirty="0" err="1" smtClean="0">
                <a:latin typeface="Comic Sans MS" pitchFamily="66" charset="0"/>
              </a:rPr>
              <a:t>Matlab</a:t>
            </a:r>
            <a:r>
              <a:rPr lang="en-US" sz="1600" dirty="0" smtClean="0">
                <a:latin typeface="Comic Sans MS" pitchFamily="66" charset="0"/>
              </a:rPr>
              <a:t> Fast Fourier Transform Filtering (FFTF) technique to filter out higher frequency components (&gt; cutoff frequency) and reconstruct the remaining signal. </a:t>
            </a:r>
            <a:endParaRPr lang="en-US" sz="1600" dirty="0">
              <a:latin typeface="Comic Sans MS" pitchFamily="66" charset="0"/>
            </a:endParaRPr>
          </a:p>
          <a:p>
            <a:pPr marL="342900" indent="-342900">
              <a:buAutoNum type="arabicParenBoth"/>
            </a:pPr>
            <a:r>
              <a:rPr lang="en-US" sz="1600" dirty="0" smtClean="0">
                <a:latin typeface="Comic Sans MS" pitchFamily="66" charset="0"/>
              </a:rPr>
              <a:t>Original signal out of APD box in time domain; </a:t>
            </a:r>
          </a:p>
          <a:p>
            <a:pPr marL="342900" indent="-342900">
              <a:buAutoNum type="arabicParenBoth"/>
            </a:pPr>
            <a:r>
              <a:rPr lang="en-US" sz="1600" dirty="0" smtClean="0">
                <a:latin typeface="Comic Sans MS" pitchFamily="66" charset="0"/>
              </a:rPr>
              <a:t>Frequency domain spectrum of the signal; </a:t>
            </a:r>
          </a:p>
          <a:p>
            <a:pPr marL="342900" indent="-342900">
              <a:buAutoNum type="arabicParenBoth"/>
            </a:pPr>
            <a:r>
              <a:rPr lang="en-US" sz="1600" dirty="0" smtClean="0">
                <a:latin typeface="Comic Sans MS" pitchFamily="66" charset="0"/>
              </a:rPr>
              <a:t>Only select the </a:t>
            </a:r>
            <a:r>
              <a:rPr lang="en-US" sz="1600" dirty="0" smtClean="0">
                <a:latin typeface="Comic Sans MS" pitchFamily="66" charset="0"/>
              </a:rPr>
              <a:t>frequencies     </a:t>
            </a:r>
            <a:r>
              <a:rPr lang="en-US" sz="1600" dirty="0" smtClean="0">
                <a:latin typeface="Comic Sans MS" pitchFamily="66" charset="0"/>
              </a:rPr>
              <a:t>&lt; </a:t>
            </a:r>
            <a:r>
              <a:rPr lang="en-US" sz="1600" dirty="0" smtClean="0">
                <a:latin typeface="Comic Sans MS" pitchFamily="66" charset="0"/>
              </a:rPr>
              <a:t>1 GHz </a:t>
            </a:r>
            <a:r>
              <a:rPr lang="en-US" sz="1600" dirty="0" smtClean="0">
                <a:latin typeface="Comic Sans MS" pitchFamily="66" charset="0"/>
              </a:rPr>
              <a:t>(in red color part), remove the higher frequency components, reconstruct the signal. We can clearly see the RF noise has been greatly reduced, and the fidelity of the signal due to particle is well preserved.  </a:t>
            </a:r>
            <a:endParaRPr lang="en-US" sz="1600" dirty="0">
              <a:latin typeface="Comic Sans MS" pitchFamily="66" charset="0"/>
            </a:endParaRPr>
          </a:p>
        </p:txBody>
      </p:sp>
      <p:cxnSp>
        <p:nvCxnSpPr>
          <p:cNvPr id="16" name="Straight Connector 15"/>
          <p:cNvCxnSpPr/>
          <p:nvPr/>
        </p:nvCxnSpPr>
        <p:spPr>
          <a:xfrm>
            <a:off x="914400" y="619125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5332228" cy="494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H="1" flipV="1">
            <a:off x="2286000" y="2514600"/>
            <a:ext cx="3810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95600" y="3405157"/>
            <a:ext cx="3352800" cy="212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066800" y="3511369"/>
            <a:ext cx="5029200" cy="4510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133600" y="5105400"/>
            <a:ext cx="464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447800" y="2057400"/>
            <a:ext cx="533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447800" y="4495800"/>
            <a:ext cx="533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86200" y="44958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endCxn id="22" idx="6"/>
          </p:cNvCxnSpPr>
          <p:nvPr/>
        </p:nvCxnSpPr>
        <p:spPr>
          <a:xfrm flipH="1">
            <a:off x="4572000" y="4038600"/>
            <a:ext cx="1676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76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6</a:t>
            </a:fld>
            <a:endParaRPr lang="en-US"/>
          </a:p>
        </p:txBody>
      </p:sp>
      <p:sp>
        <p:nvSpPr>
          <p:cNvPr id="5" name="TextBox 4"/>
          <p:cNvSpPr txBox="1"/>
          <p:nvPr/>
        </p:nvSpPr>
        <p:spPr>
          <a:xfrm>
            <a:off x="914400" y="152400"/>
            <a:ext cx="7315200" cy="461665"/>
          </a:xfrm>
          <a:prstGeom prst="rect">
            <a:avLst/>
          </a:prstGeom>
          <a:noFill/>
        </p:spPr>
        <p:txBody>
          <a:bodyPr wrap="square" rtlCol="0">
            <a:spAutoFit/>
          </a:bodyPr>
          <a:lstStyle/>
          <a:p>
            <a:pPr algn="ctr"/>
            <a:r>
              <a:rPr lang="en-US" sz="2400" dirty="0" smtClean="0">
                <a:latin typeface="Comic Sans MS" pitchFamily="66" charset="0"/>
              </a:rPr>
              <a:t>FFT filtering (cont’d)</a:t>
            </a:r>
            <a:endParaRPr lang="en-US" sz="2400" dirty="0">
              <a:latin typeface="Comic Sans MS" pitchFamily="66" charset="0"/>
            </a:endParaRPr>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0" y="1219199"/>
            <a:ext cx="3048000" cy="4801314"/>
          </a:xfrm>
          <a:prstGeom prst="rect">
            <a:avLst/>
          </a:prstGeom>
          <a:noFill/>
        </p:spPr>
        <p:txBody>
          <a:bodyPr wrap="square" rtlCol="0">
            <a:spAutoFit/>
          </a:bodyPr>
          <a:lstStyle/>
          <a:p>
            <a:r>
              <a:rPr lang="en-US" dirty="0" smtClean="0">
                <a:latin typeface="Comic Sans MS" pitchFamily="66" charset="0"/>
              </a:rPr>
              <a:t>Reduce the cutoff frequency further down to </a:t>
            </a:r>
            <a:r>
              <a:rPr lang="en-US" dirty="0" smtClean="0">
                <a:solidFill>
                  <a:srgbClr val="FF0000"/>
                </a:solidFill>
                <a:latin typeface="Comic Sans MS" pitchFamily="66" charset="0"/>
              </a:rPr>
              <a:t>500 MHz</a:t>
            </a:r>
            <a:r>
              <a:rPr lang="en-US" dirty="0" smtClean="0">
                <a:latin typeface="Comic Sans MS" pitchFamily="66" charset="0"/>
              </a:rPr>
              <a:t>, the reconstructed signal looks even better. Serious RF pickup noise almost completely disappeared! </a:t>
            </a:r>
          </a:p>
          <a:p>
            <a:endParaRPr lang="en-US" dirty="0">
              <a:latin typeface="Comic Sans MS" pitchFamily="66" charset="0"/>
            </a:endParaRPr>
          </a:p>
          <a:p>
            <a:r>
              <a:rPr lang="en-US" dirty="0" smtClean="0">
                <a:latin typeface="Comic Sans MS" pitchFamily="66" charset="0"/>
              </a:rPr>
              <a:t>By eliminating the waveform’s bandwidth we can achieve noise reduction and preserve the signal’s shape with high fidelity.  </a:t>
            </a:r>
          </a:p>
          <a:p>
            <a:r>
              <a:rPr lang="en-US" dirty="0" smtClean="0">
                <a:solidFill>
                  <a:srgbClr val="FF0000"/>
                </a:solidFill>
                <a:latin typeface="Comic Sans MS" pitchFamily="66" charset="0"/>
                <a:sym typeface="Symbol"/>
              </a:rPr>
              <a:t> Can we change scope’s bandwidth to reach same result? </a:t>
            </a:r>
            <a:endParaRPr lang="en-US" dirty="0">
              <a:solidFill>
                <a:srgbClr val="FF0000"/>
              </a:solidFill>
              <a:latin typeface="Comic Sans MS" pitchFamily="66" charset="0"/>
            </a:endParaRPr>
          </a:p>
        </p:txBody>
      </p:sp>
      <p:cxnSp>
        <p:nvCxnSpPr>
          <p:cNvPr id="16" name="Straight Connector 15"/>
          <p:cNvCxnSpPr/>
          <p:nvPr/>
        </p:nvCxnSpPr>
        <p:spPr>
          <a:xfrm>
            <a:off x="914400" y="619125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130595"/>
            <a:ext cx="5383619" cy="500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342514" y="44958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endCxn id="3" idx="7"/>
          </p:cNvCxnSpPr>
          <p:nvPr/>
        </p:nvCxnSpPr>
        <p:spPr>
          <a:xfrm flipH="1">
            <a:off x="4927881" y="2057400"/>
            <a:ext cx="2387319" cy="2483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371600" y="2057400"/>
            <a:ext cx="59436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676400" y="4777563"/>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83488" y="2057400"/>
            <a:ext cx="685800" cy="7114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rved Right Arrow 11"/>
          <p:cNvSpPr/>
          <p:nvPr/>
        </p:nvSpPr>
        <p:spPr>
          <a:xfrm>
            <a:off x="685800" y="2514600"/>
            <a:ext cx="990600" cy="2567763"/>
          </a:xfrm>
          <a:prstGeom prst="curvedRightArrow">
            <a:avLst/>
          </a:prstGeom>
          <a:solidFill>
            <a:srgbClr val="F7FDAD"/>
          </a:solidFill>
          <a:ln>
            <a:solidFill>
              <a:srgbClr val="F7F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763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7</a:t>
            </a:fld>
            <a:endParaRPr lang="en-US"/>
          </a:p>
        </p:txBody>
      </p:sp>
      <p:sp>
        <p:nvSpPr>
          <p:cNvPr id="5" name="TextBox 4"/>
          <p:cNvSpPr txBox="1"/>
          <p:nvPr/>
        </p:nvSpPr>
        <p:spPr>
          <a:xfrm>
            <a:off x="895350" y="386776"/>
            <a:ext cx="7315200" cy="461665"/>
          </a:xfrm>
          <a:prstGeom prst="rect">
            <a:avLst/>
          </a:prstGeom>
          <a:noFill/>
        </p:spPr>
        <p:txBody>
          <a:bodyPr wrap="square" rtlCol="0">
            <a:spAutoFit/>
          </a:bodyPr>
          <a:lstStyle/>
          <a:p>
            <a:pPr algn="ctr"/>
            <a:r>
              <a:rPr lang="en-US" sz="2400" dirty="0" smtClean="0">
                <a:latin typeface="Comic Sans MS" pitchFamily="66" charset="0"/>
              </a:rPr>
              <a:t>Agilent scope bandwidth study</a:t>
            </a:r>
            <a:endParaRPr lang="en-US" sz="2400" dirty="0">
              <a:latin typeface="Comic Sans MS" pitchFamily="66" charset="0"/>
            </a:endParaRPr>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95350" y="1034534"/>
            <a:ext cx="7486650" cy="369332"/>
          </a:xfrm>
          <a:prstGeom prst="rect">
            <a:avLst/>
          </a:prstGeom>
          <a:noFill/>
        </p:spPr>
        <p:txBody>
          <a:bodyPr wrap="square" rtlCol="0">
            <a:spAutoFit/>
          </a:bodyPr>
          <a:lstStyle/>
          <a:p>
            <a:r>
              <a:rPr lang="en-US" dirty="0" smtClean="0">
                <a:latin typeface="Comic Sans MS" pitchFamily="66" charset="0"/>
              </a:rPr>
              <a:t>We set the scope at various bandwidths to check this idea. </a:t>
            </a:r>
            <a:endParaRPr lang="en-US" dirty="0">
              <a:latin typeface="Comic Sans MS" pitchFamily="66" charset="0"/>
            </a:endParaRPr>
          </a:p>
        </p:txBody>
      </p:sp>
      <p:cxnSp>
        <p:nvCxnSpPr>
          <p:cNvPr id="16" name="Straight Connector 15"/>
          <p:cNvCxnSpPr/>
          <p:nvPr/>
        </p:nvCxnSpPr>
        <p:spPr>
          <a:xfrm>
            <a:off x="914400" y="619125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80" y="1561966"/>
            <a:ext cx="5178720" cy="453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343400" y="22098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42672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1447800"/>
            <a:ext cx="3048000" cy="3416320"/>
          </a:xfrm>
          <a:prstGeom prst="rect">
            <a:avLst/>
          </a:prstGeom>
          <a:noFill/>
        </p:spPr>
        <p:txBody>
          <a:bodyPr wrap="square" rtlCol="0">
            <a:spAutoFit/>
          </a:bodyPr>
          <a:lstStyle/>
          <a:p>
            <a:r>
              <a:rPr lang="en-US" dirty="0" smtClean="0">
                <a:latin typeface="Comic Sans MS" pitchFamily="66" charset="0"/>
              </a:rPr>
              <a:t>Sr-90 as the signal source, </a:t>
            </a:r>
            <a:r>
              <a:rPr lang="en-US" dirty="0" err="1" smtClean="0">
                <a:latin typeface="Comic Sans MS" pitchFamily="66" charset="0"/>
              </a:rPr>
              <a:t>LeCroy</a:t>
            </a:r>
            <a:r>
              <a:rPr lang="en-US" dirty="0" smtClean="0">
                <a:latin typeface="Comic Sans MS" pitchFamily="66" charset="0"/>
              </a:rPr>
              <a:t> </a:t>
            </a:r>
            <a:r>
              <a:rPr lang="en-US" dirty="0" err="1" smtClean="0">
                <a:latin typeface="Comic Sans MS" pitchFamily="66" charset="0"/>
              </a:rPr>
              <a:t>pulser</a:t>
            </a:r>
            <a:r>
              <a:rPr lang="en-US" dirty="0" smtClean="0">
                <a:latin typeface="Comic Sans MS" pitchFamily="66" charset="0"/>
              </a:rPr>
              <a:t> set at frequency </a:t>
            </a:r>
            <a:r>
              <a:rPr lang="en-US" dirty="0" smtClean="0">
                <a:latin typeface="Comic Sans MS" pitchFamily="66" charset="0"/>
              </a:rPr>
              <a:t>250 MHz</a:t>
            </a:r>
            <a:r>
              <a:rPr lang="en-US" dirty="0" smtClean="0">
                <a:latin typeface="Comic Sans MS" pitchFamily="66" charset="0"/>
              </a:rPr>
              <a:t>, leading and trailing edge </a:t>
            </a:r>
            <a:r>
              <a:rPr lang="en-US" dirty="0" smtClean="0">
                <a:latin typeface="Comic Sans MS" pitchFamily="66" charset="0"/>
              </a:rPr>
              <a:t>0.25 ns</a:t>
            </a:r>
            <a:r>
              <a:rPr lang="en-US" dirty="0" smtClean="0">
                <a:latin typeface="Comic Sans MS" pitchFamily="66" charset="0"/>
              </a:rPr>
              <a:t>, pulse width 2.5ns, connect a coil to the signal cable and place it in front of APD test box window to mimic the RF noise, thus we can get the RF noise and signal overlapped together as shown on left. </a:t>
            </a:r>
            <a:endParaRPr lang="en-US" dirty="0">
              <a:latin typeface="Comic Sans MS" pitchFamily="66" charset="0"/>
            </a:endParaRPr>
          </a:p>
        </p:txBody>
      </p:sp>
      <p:cxnSp>
        <p:nvCxnSpPr>
          <p:cNvPr id="11" name="Straight Arrow Connector 10"/>
          <p:cNvCxnSpPr/>
          <p:nvPr/>
        </p:nvCxnSpPr>
        <p:spPr>
          <a:xfrm flipH="1" flipV="1">
            <a:off x="5029200" y="3017460"/>
            <a:ext cx="2743200" cy="10211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886200" y="4267200"/>
            <a:ext cx="28956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3" idx="0"/>
          </p:cNvCxnSpPr>
          <p:nvPr/>
        </p:nvCxnSpPr>
        <p:spPr>
          <a:xfrm>
            <a:off x="4267200" y="1295400"/>
            <a:ext cx="3810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552700" y="1295400"/>
            <a:ext cx="1714500" cy="2971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27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8</a:t>
            </a:fld>
            <a:endParaRPr lang="en-US"/>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619125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2"/>
            <a:ext cx="3073884" cy="182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75" y="1143002"/>
            <a:ext cx="3047999" cy="181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5" y="3862390"/>
            <a:ext cx="3054470" cy="18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75" y="3862389"/>
            <a:ext cx="3047999" cy="185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304800"/>
            <a:ext cx="7543800" cy="461665"/>
          </a:xfrm>
          <a:prstGeom prst="rect">
            <a:avLst/>
          </a:prstGeom>
          <a:noFill/>
        </p:spPr>
        <p:txBody>
          <a:bodyPr wrap="square" rtlCol="0">
            <a:spAutoFit/>
          </a:bodyPr>
          <a:lstStyle/>
          <a:p>
            <a:pPr algn="ctr"/>
            <a:r>
              <a:rPr lang="en-US" sz="2400" dirty="0" smtClean="0">
                <a:latin typeface="Comic Sans MS" pitchFamily="66" charset="0"/>
              </a:rPr>
              <a:t>Noise reduction thru scope’s bandwidth limit</a:t>
            </a:r>
            <a:endParaRPr lang="en-US" sz="2400" dirty="0">
              <a:latin typeface="Comic Sans MS" pitchFamily="66" charset="0"/>
            </a:endParaRPr>
          </a:p>
        </p:txBody>
      </p:sp>
      <p:sp>
        <p:nvSpPr>
          <p:cNvPr id="6" name="TextBox 5"/>
          <p:cNvSpPr txBox="1"/>
          <p:nvPr/>
        </p:nvSpPr>
        <p:spPr>
          <a:xfrm>
            <a:off x="228601" y="2967918"/>
            <a:ext cx="8610600" cy="923330"/>
          </a:xfrm>
          <a:prstGeom prst="rect">
            <a:avLst/>
          </a:prstGeom>
          <a:noFill/>
        </p:spPr>
        <p:txBody>
          <a:bodyPr wrap="square" rtlCol="0">
            <a:spAutoFit/>
          </a:bodyPr>
          <a:lstStyle/>
          <a:p>
            <a:r>
              <a:rPr lang="en-US" dirty="0" smtClean="0">
                <a:latin typeface="Comic Sans MS" pitchFamily="66" charset="0"/>
              </a:rPr>
              <a:t>Since the leading and trailing edges of the </a:t>
            </a:r>
            <a:r>
              <a:rPr lang="en-US" dirty="0" err="1" smtClean="0">
                <a:latin typeface="Comic Sans MS" pitchFamily="66" charset="0"/>
              </a:rPr>
              <a:t>LeCroy</a:t>
            </a:r>
            <a:r>
              <a:rPr lang="en-US" dirty="0" smtClean="0">
                <a:latin typeface="Comic Sans MS" pitchFamily="66" charset="0"/>
              </a:rPr>
              <a:t> </a:t>
            </a:r>
            <a:r>
              <a:rPr lang="en-US" dirty="0" err="1" smtClean="0">
                <a:latin typeface="Comic Sans MS" pitchFamily="66" charset="0"/>
              </a:rPr>
              <a:t>pulser</a:t>
            </a:r>
            <a:r>
              <a:rPr lang="en-US" dirty="0" smtClean="0">
                <a:latin typeface="Comic Sans MS" pitchFamily="66" charset="0"/>
              </a:rPr>
              <a:t> were set at </a:t>
            </a:r>
            <a:r>
              <a:rPr lang="en-US" dirty="0" smtClean="0">
                <a:latin typeface="Comic Sans MS" pitchFamily="66" charset="0"/>
              </a:rPr>
              <a:t>0.25 ns</a:t>
            </a:r>
            <a:r>
              <a:rPr lang="en-US" dirty="0" smtClean="0">
                <a:latin typeface="Comic Sans MS" pitchFamily="66" charset="0"/>
              </a:rPr>
              <a:t>, the </a:t>
            </a:r>
            <a:r>
              <a:rPr lang="en-US" dirty="0">
                <a:latin typeface="Comic Sans MS" pitchFamily="66" charset="0"/>
              </a:rPr>
              <a:t>relationship between </a:t>
            </a:r>
            <a:r>
              <a:rPr lang="en-US" dirty="0" err="1">
                <a:latin typeface="Comic Sans MS" pitchFamily="66" charset="0"/>
              </a:rPr>
              <a:t>risetime</a:t>
            </a:r>
            <a:r>
              <a:rPr lang="en-US" dirty="0">
                <a:latin typeface="Comic Sans MS" pitchFamily="66" charset="0"/>
              </a:rPr>
              <a:t> and bandwidth </a:t>
            </a:r>
            <a:r>
              <a:rPr lang="en-US" dirty="0" smtClean="0">
                <a:latin typeface="Comic Sans MS" pitchFamily="66" charset="0"/>
              </a:rPr>
              <a:t>is: </a:t>
            </a:r>
            <a:r>
              <a:rPr lang="en-US" dirty="0" smtClean="0">
                <a:latin typeface="Comic Sans MS" pitchFamily="66" charset="0"/>
              </a:rPr>
              <a:t>0.35/0.25 ns </a:t>
            </a:r>
            <a:r>
              <a:rPr lang="en-US" dirty="0" smtClean="0">
                <a:latin typeface="Comic Sans MS" pitchFamily="66" charset="0"/>
              </a:rPr>
              <a:t>~ </a:t>
            </a:r>
            <a:r>
              <a:rPr lang="en-US" dirty="0" smtClean="0">
                <a:latin typeface="Comic Sans MS" pitchFamily="66" charset="0"/>
              </a:rPr>
              <a:t>1.4 GHz</a:t>
            </a:r>
            <a:r>
              <a:rPr lang="en-US" dirty="0" smtClean="0">
                <a:latin typeface="Comic Sans MS" pitchFamily="66" charset="0"/>
              </a:rPr>
              <a:t>. So cutoff frequency above </a:t>
            </a:r>
            <a:r>
              <a:rPr lang="en-US" dirty="0" smtClean="0">
                <a:latin typeface="Comic Sans MS" pitchFamily="66" charset="0"/>
              </a:rPr>
              <a:t>1.4 GHz </a:t>
            </a:r>
            <a:r>
              <a:rPr lang="en-US" dirty="0" smtClean="0">
                <a:latin typeface="Comic Sans MS" pitchFamily="66" charset="0"/>
              </a:rPr>
              <a:t>has no effect on the RF noise reduction.  </a:t>
            </a:r>
            <a:endParaRPr lang="en-US" dirty="0">
              <a:latin typeface="Comic Sans MS" pitchFamily="66" charset="0"/>
            </a:endParaRPr>
          </a:p>
        </p:txBody>
      </p:sp>
      <p:cxnSp>
        <p:nvCxnSpPr>
          <p:cNvPr id="10" name="Straight Arrow Connector 9"/>
          <p:cNvCxnSpPr/>
          <p:nvPr/>
        </p:nvCxnSpPr>
        <p:spPr>
          <a:xfrm flipV="1">
            <a:off x="5715000" y="1600200"/>
            <a:ext cx="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057400" y="1828800"/>
            <a:ext cx="3657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447800" y="1143002"/>
            <a:ext cx="1013068" cy="380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57800" y="2400301"/>
            <a:ext cx="1013068" cy="380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95400" y="5105400"/>
            <a:ext cx="1013068" cy="380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416306" y="5029200"/>
            <a:ext cx="1013068" cy="3809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3925" y="5716426"/>
            <a:ext cx="7543800" cy="369332"/>
          </a:xfrm>
          <a:prstGeom prst="rect">
            <a:avLst/>
          </a:prstGeom>
        </p:spPr>
        <p:txBody>
          <a:bodyPr wrap="square">
            <a:spAutoFit/>
          </a:bodyPr>
          <a:lstStyle/>
          <a:p>
            <a:r>
              <a:rPr lang="en-US" dirty="0">
                <a:latin typeface="Comic Sans MS" pitchFamily="66" charset="0"/>
              </a:rPr>
              <a:t>C</a:t>
            </a:r>
            <a:r>
              <a:rPr lang="en-US" dirty="0" smtClean="0">
                <a:latin typeface="Comic Sans MS" pitchFamily="66" charset="0"/>
              </a:rPr>
              <a:t>utoff </a:t>
            </a:r>
            <a:r>
              <a:rPr lang="en-US" dirty="0">
                <a:latin typeface="Comic Sans MS" pitchFamily="66" charset="0"/>
              </a:rPr>
              <a:t>frequency </a:t>
            </a:r>
            <a:r>
              <a:rPr lang="en-US" dirty="0" smtClean="0">
                <a:latin typeface="Comic Sans MS" pitchFamily="66" charset="0"/>
              </a:rPr>
              <a:t>below </a:t>
            </a:r>
            <a:r>
              <a:rPr lang="en-US" dirty="0" smtClean="0">
                <a:latin typeface="Comic Sans MS" pitchFamily="66" charset="0"/>
              </a:rPr>
              <a:t>1.4 GHz </a:t>
            </a:r>
            <a:r>
              <a:rPr lang="en-US" dirty="0" smtClean="0">
                <a:latin typeface="Comic Sans MS" pitchFamily="66" charset="0"/>
              </a:rPr>
              <a:t>clearly reduces the </a:t>
            </a:r>
            <a:r>
              <a:rPr lang="en-US" dirty="0">
                <a:latin typeface="Comic Sans MS" pitchFamily="66" charset="0"/>
              </a:rPr>
              <a:t>RF noise. </a:t>
            </a:r>
            <a:endParaRPr lang="en-US" dirty="0"/>
          </a:p>
        </p:txBody>
      </p:sp>
      <p:cxnSp>
        <p:nvCxnSpPr>
          <p:cNvPr id="17" name="Straight Arrow Connector 16"/>
          <p:cNvCxnSpPr/>
          <p:nvPr/>
        </p:nvCxnSpPr>
        <p:spPr>
          <a:xfrm flipV="1">
            <a:off x="5334000" y="4191000"/>
            <a:ext cx="152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954334" y="4267200"/>
            <a:ext cx="3379666"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16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9</a:t>
            </a:fld>
            <a:endParaRPr lang="en-US"/>
          </a:p>
        </p:txBody>
      </p:sp>
      <p:pic>
        <p:nvPicPr>
          <p:cNvPr id="7"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6191250"/>
            <a:ext cx="7467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383232"/>
            <a:ext cx="7772400" cy="461665"/>
          </a:xfrm>
          <a:prstGeom prst="rect">
            <a:avLst/>
          </a:prstGeom>
          <a:noFill/>
        </p:spPr>
        <p:txBody>
          <a:bodyPr wrap="square" rtlCol="0">
            <a:spAutoFit/>
          </a:bodyPr>
          <a:lstStyle/>
          <a:p>
            <a:pPr algn="ctr"/>
            <a:r>
              <a:rPr lang="en-US" sz="2400" dirty="0" smtClean="0">
                <a:latin typeface="Comic Sans MS" pitchFamily="66" charset="0"/>
              </a:rPr>
              <a:t>FFT filtering to limit the bandwidth</a:t>
            </a:r>
            <a:endParaRPr lang="en-US" sz="2400" dirty="0">
              <a:latin typeface="Comic Sans MS" pitchFamily="66" charset="0"/>
            </a:endParaRPr>
          </a:p>
        </p:txBody>
      </p:sp>
      <p:sp>
        <p:nvSpPr>
          <p:cNvPr id="3" name="TextBox 2"/>
          <p:cNvSpPr txBox="1"/>
          <p:nvPr/>
        </p:nvSpPr>
        <p:spPr>
          <a:xfrm>
            <a:off x="685800" y="1143000"/>
            <a:ext cx="7696200" cy="923330"/>
          </a:xfrm>
          <a:prstGeom prst="rect">
            <a:avLst/>
          </a:prstGeom>
          <a:noFill/>
        </p:spPr>
        <p:txBody>
          <a:bodyPr wrap="square" rtlCol="0">
            <a:spAutoFit/>
          </a:bodyPr>
          <a:lstStyle/>
          <a:p>
            <a:r>
              <a:rPr lang="en-US" dirty="0" smtClean="0">
                <a:latin typeface="Comic Sans MS" pitchFamily="66" charset="0"/>
              </a:rPr>
              <a:t>We also can use FFT filtering software to limit the bandwidth and achieve same RF noise reduction result. </a:t>
            </a:r>
            <a:r>
              <a:rPr lang="en-US" dirty="0" smtClean="0">
                <a:latin typeface="Comic Sans MS" pitchFamily="66" charset="0"/>
              </a:rPr>
              <a:t>0.5 GHz </a:t>
            </a:r>
            <a:r>
              <a:rPr lang="en-US" dirty="0" smtClean="0">
                <a:latin typeface="Comic Sans MS" pitchFamily="66" charset="0"/>
              </a:rPr>
              <a:t>and </a:t>
            </a:r>
            <a:r>
              <a:rPr lang="en-US" dirty="0" smtClean="0">
                <a:latin typeface="Comic Sans MS" pitchFamily="66" charset="0"/>
              </a:rPr>
              <a:t>1 GHz </a:t>
            </a:r>
            <a:r>
              <a:rPr lang="en-US" dirty="0" smtClean="0">
                <a:latin typeface="Comic Sans MS" pitchFamily="66" charset="0"/>
              </a:rPr>
              <a:t>cutoff greatly reduced the RF noise.</a:t>
            </a:r>
            <a:endParaRPr lang="en-US" dirty="0">
              <a:latin typeface="Comic Sans MS" pitchFamily="6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3" y="2260707"/>
            <a:ext cx="4448520" cy="340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419" y="1885950"/>
            <a:ext cx="4466386"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3581400" y="4419600"/>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15300" y="4033284"/>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8" idx="0"/>
          </p:cNvCxnSpPr>
          <p:nvPr/>
        </p:nvCxnSpPr>
        <p:spPr>
          <a:xfrm flipH="1">
            <a:off x="3924300" y="1676400"/>
            <a:ext cx="14859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0200" y="1676400"/>
            <a:ext cx="2819400" cy="2356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1975" y="2743200"/>
            <a:ext cx="1952625" cy="307777"/>
          </a:xfrm>
          <a:prstGeom prst="rect">
            <a:avLst/>
          </a:prstGeom>
          <a:noFill/>
        </p:spPr>
        <p:txBody>
          <a:bodyPr wrap="square" rtlCol="0">
            <a:spAutoFit/>
          </a:bodyPr>
          <a:lstStyle/>
          <a:p>
            <a:r>
              <a:rPr lang="en-US" sz="1400" dirty="0" smtClean="0"/>
              <a:t>Original signal</a:t>
            </a:r>
            <a:endParaRPr lang="en-US" sz="1400" dirty="0"/>
          </a:p>
        </p:txBody>
      </p:sp>
      <p:sp>
        <p:nvSpPr>
          <p:cNvPr id="15" name="TextBox 14"/>
          <p:cNvSpPr txBox="1"/>
          <p:nvPr/>
        </p:nvSpPr>
        <p:spPr>
          <a:xfrm>
            <a:off x="551945" y="4890977"/>
            <a:ext cx="1952625" cy="307777"/>
          </a:xfrm>
          <a:prstGeom prst="rect">
            <a:avLst/>
          </a:prstGeom>
          <a:noFill/>
        </p:spPr>
        <p:txBody>
          <a:bodyPr wrap="square" rtlCol="0">
            <a:spAutoFit/>
          </a:bodyPr>
          <a:lstStyle/>
          <a:p>
            <a:r>
              <a:rPr lang="en-US" sz="1400" dirty="0" smtClean="0"/>
              <a:t>Noise filtered signal</a:t>
            </a:r>
            <a:endParaRPr lang="en-US" sz="1400" dirty="0"/>
          </a:p>
        </p:txBody>
      </p:sp>
      <p:sp>
        <p:nvSpPr>
          <p:cNvPr id="17" name="TextBox 16"/>
          <p:cNvSpPr txBox="1"/>
          <p:nvPr/>
        </p:nvSpPr>
        <p:spPr>
          <a:xfrm>
            <a:off x="5029200" y="4569023"/>
            <a:ext cx="1952625" cy="307777"/>
          </a:xfrm>
          <a:prstGeom prst="rect">
            <a:avLst/>
          </a:prstGeom>
          <a:noFill/>
        </p:spPr>
        <p:txBody>
          <a:bodyPr wrap="square" rtlCol="0">
            <a:spAutoFit/>
          </a:bodyPr>
          <a:lstStyle/>
          <a:p>
            <a:r>
              <a:rPr lang="en-US" sz="1400" dirty="0" smtClean="0"/>
              <a:t>Noise filtered signal</a:t>
            </a:r>
            <a:endParaRPr lang="en-US" sz="1400" dirty="0"/>
          </a:p>
        </p:txBody>
      </p:sp>
      <p:sp>
        <p:nvSpPr>
          <p:cNvPr id="18" name="TextBox 17"/>
          <p:cNvSpPr txBox="1"/>
          <p:nvPr/>
        </p:nvSpPr>
        <p:spPr>
          <a:xfrm>
            <a:off x="5064642" y="2362200"/>
            <a:ext cx="1952625" cy="307777"/>
          </a:xfrm>
          <a:prstGeom prst="rect">
            <a:avLst/>
          </a:prstGeom>
          <a:noFill/>
        </p:spPr>
        <p:txBody>
          <a:bodyPr wrap="square" rtlCol="0">
            <a:spAutoFit/>
          </a:bodyPr>
          <a:lstStyle/>
          <a:p>
            <a:r>
              <a:rPr lang="en-US" sz="1400" dirty="0" smtClean="0"/>
              <a:t>Original signal</a:t>
            </a:r>
            <a:endParaRPr lang="en-US" sz="1400" dirty="0"/>
          </a:p>
        </p:txBody>
      </p:sp>
    </p:spTree>
    <p:extLst>
      <p:ext uri="{BB962C8B-B14F-4D97-AF65-F5344CB8AC3E}">
        <p14:creationId xmlns:p14="http://schemas.microsoft.com/office/powerpoint/2010/main" val="4231586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19098</TotalTime>
  <Words>891</Words>
  <Application>Microsoft Office PowerPoint</Application>
  <PresentationFormat>On-screen Show (4:3)</PresentationFormat>
  <Paragraphs>90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ATF Beam test report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122</cp:revision>
  <dcterms:created xsi:type="dcterms:W3CDTF">2012-01-12T18:16:11Z</dcterms:created>
  <dcterms:modified xsi:type="dcterms:W3CDTF">2013-04-04T13:36:29Z</dcterms:modified>
</cp:coreProperties>
</file>