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98" r:id="rId4"/>
    <p:sldId id="300" r:id="rId5"/>
    <p:sldId id="301" r:id="rId6"/>
    <p:sldId id="302" r:id="rId7"/>
    <p:sldId id="30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1DEB967-54E9-4BA8-B4AC-889331689803}">
          <p14:sldIdLst>
            <p14:sldId id="256"/>
            <p14:sldId id="258"/>
            <p14:sldId id="298"/>
            <p14:sldId id="300"/>
            <p14:sldId id="301"/>
            <p14:sldId id="302"/>
            <p14:sldId id="303"/>
          </p14:sldIdLst>
        </p14:section>
        <p14:section name="Untitled Section" id="{40FD1EDC-2169-4BCE-B620-E050C624E04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AD"/>
    <a:srgbClr val="000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523" autoAdjust="0"/>
  </p:normalViewPr>
  <p:slideViewPr>
    <p:cSldViewPr>
      <p:cViewPr varScale="1">
        <p:scale>
          <a:sx n="78" d="100"/>
          <a:sy n="78" d="100"/>
        </p:scale>
        <p:origin x="26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Sheet1!$D$1</c:f>
              <c:strCache>
                <c:ptCount val="1"/>
                <c:pt idx="0">
                  <c:v>V(mV)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>
                <c:manualLayout>
                  <c:x val="-6.0262467191601075E-2"/>
                  <c:y val="1.7509477981918931E-2"/>
                </c:manualLayout>
              </c:layout>
              <c:numFmt formatCode="General" sourceLinked="0"/>
            </c:trendlineLbl>
          </c:trendline>
          <c:xVal>
            <c:numRef>
              <c:f>Sheet1!$C$2:$C$18</c:f>
              <c:numCache>
                <c:formatCode>General</c:formatCode>
                <c:ptCount val="17"/>
                <c:pt idx="1">
                  <c:v>6.1969999999999992</c:v>
                </c:pt>
                <c:pt idx="4">
                  <c:v>26.66</c:v>
                </c:pt>
                <c:pt idx="9">
                  <c:v>113.7</c:v>
                </c:pt>
                <c:pt idx="11">
                  <c:v>445.8</c:v>
                </c:pt>
                <c:pt idx="12">
                  <c:v>700.5</c:v>
                </c:pt>
                <c:pt idx="16">
                  <c:v>2749</c:v>
                </c:pt>
              </c:numCache>
            </c:numRef>
          </c:xVal>
          <c:yVal>
            <c:numRef>
              <c:f>Sheet1!$D$2:$D$18</c:f>
              <c:numCache>
                <c:formatCode>General</c:formatCode>
                <c:ptCount val="17"/>
                <c:pt idx="0">
                  <c:v>3</c:v>
                </c:pt>
                <c:pt idx="1">
                  <c:v>4.34</c:v>
                </c:pt>
                <c:pt idx="2">
                  <c:v>5.3199999999999994</c:v>
                </c:pt>
                <c:pt idx="3">
                  <c:v>9.52</c:v>
                </c:pt>
                <c:pt idx="4">
                  <c:v>13.53</c:v>
                </c:pt>
                <c:pt idx="5">
                  <c:v>21.6</c:v>
                </c:pt>
                <c:pt idx="6">
                  <c:v>30.6</c:v>
                </c:pt>
                <c:pt idx="7">
                  <c:v>41.08</c:v>
                </c:pt>
                <c:pt idx="8">
                  <c:v>54.7</c:v>
                </c:pt>
                <c:pt idx="9">
                  <c:v>73.7</c:v>
                </c:pt>
                <c:pt idx="10">
                  <c:v>88.7</c:v>
                </c:pt>
                <c:pt idx="11">
                  <c:v>312.3</c:v>
                </c:pt>
                <c:pt idx="12">
                  <c:v>440</c:v>
                </c:pt>
                <c:pt idx="13">
                  <c:v>666.2</c:v>
                </c:pt>
                <c:pt idx="14">
                  <c:v>912</c:v>
                </c:pt>
                <c:pt idx="15">
                  <c:v>1232</c:v>
                </c:pt>
                <c:pt idx="16">
                  <c:v>1528.5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0489696"/>
        <c:axId val="650489136"/>
      </c:scatterChart>
      <c:valAx>
        <c:axId val="6504896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Laser beam power (nW)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0489136"/>
        <c:crosses val="autoZero"/>
        <c:crossBetween val="midCat"/>
      </c:valAx>
      <c:valAx>
        <c:axId val="650489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APD/ZX60 signal amplitude (mV)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65048969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dt(ps)'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Sheet1!$E$2:$E$18</c:f>
              <c:numCache>
                <c:formatCode>General</c:formatCode>
                <c:ptCount val="17"/>
                <c:pt idx="0">
                  <c:v>0.33333333333333331</c:v>
                </c:pt>
                <c:pt idx="1">
                  <c:v>0.23041474654377883</c:v>
                </c:pt>
                <c:pt idx="2">
                  <c:v>0.18796992481203012</c:v>
                </c:pt>
                <c:pt idx="3">
                  <c:v>0.10504201680672268</c:v>
                </c:pt>
                <c:pt idx="4">
                  <c:v>7.3909830007390986E-2</c:v>
                </c:pt>
                <c:pt idx="5">
                  <c:v>4.6296296296296301E-2</c:v>
                </c:pt>
                <c:pt idx="6">
                  <c:v>3.2679738562091512E-2</c:v>
                </c:pt>
                <c:pt idx="7">
                  <c:v>2.4342745861733208E-2</c:v>
                </c:pt>
                <c:pt idx="8">
                  <c:v>1.8281535648994523E-2</c:v>
                </c:pt>
                <c:pt idx="9">
                  <c:v>1.3568521031207603E-2</c:v>
                </c:pt>
                <c:pt idx="10">
                  <c:v>1.1273957158962797E-2</c:v>
                </c:pt>
                <c:pt idx="11">
                  <c:v>3.2020493115593987E-3</c:v>
                </c:pt>
                <c:pt idx="12">
                  <c:v>2.2727272727272739E-3</c:v>
                </c:pt>
                <c:pt idx="13">
                  <c:v>1.5010507355148605E-3</c:v>
                </c:pt>
                <c:pt idx="14">
                  <c:v>1.0964912280701754E-3</c:v>
                </c:pt>
                <c:pt idx="15">
                  <c:v>8.1168831168831196E-4</c:v>
                </c:pt>
                <c:pt idx="16">
                  <c:v>6.5423617926071336E-4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5008736"/>
        <c:axId val="307833344"/>
      </c:scatterChart>
      <c:valAx>
        <c:axId val="3050087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1/V(mV)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7833344"/>
        <c:crosses val="autoZero"/>
        <c:crossBetween val="midCat"/>
      </c:valAx>
      <c:valAx>
        <c:axId val="307833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3050087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ly"/>
            <c:order val="2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Sheet1!$F$2:$F$18</c:f>
              <c:numCache>
                <c:formatCode>General</c:formatCode>
                <c:ptCount val="17"/>
                <c:pt idx="0">
                  <c:v>0.57735026918962573</c:v>
                </c:pt>
                <c:pt idx="1">
                  <c:v>0.48001536073731932</c:v>
                </c:pt>
                <c:pt idx="2">
                  <c:v>0.43355498476206006</c:v>
                </c:pt>
                <c:pt idx="3">
                  <c:v>0.3241018617760823</c:v>
                </c:pt>
                <c:pt idx="4">
                  <c:v>0.27186362391351848</c:v>
                </c:pt>
                <c:pt idx="5">
                  <c:v>0.21516574145596762</c:v>
                </c:pt>
                <c:pt idx="6">
                  <c:v>0.18077538151554681</c:v>
                </c:pt>
                <c:pt idx="7">
                  <c:v>0.15602161985357416</c:v>
                </c:pt>
                <c:pt idx="8">
                  <c:v>0.13520922915612871</c:v>
                </c:pt>
                <c:pt idx="9">
                  <c:v>0.11648399474265811</c:v>
                </c:pt>
                <c:pt idx="10">
                  <c:v>0.10617889224776642</c:v>
                </c:pt>
                <c:pt idx="11">
                  <c:v>5.6586653122086994E-2</c:v>
                </c:pt>
                <c:pt idx="12">
                  <c:v>4.7673129462279612E-2</c:v>
                </c:pt>
                <c:pt idx="13">
                  <c:v>3.874339602454669E-2</c:v>
                </c:pt>
                <c:pt idx="14">
                  <c:v>3.3113308926626096E-2</c:v>
                </c:pt>
                <c:pt idx="15">
                  <c:v>2.849014411490949E-2</c:v>
                </c:pt>
                <c:pt idx="16">
                  <c:v>2.5578040958226519E-2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27172720"/>
        <c:axId val="232324816"/>
      </c:scatterChart>
      <c:valAx>
        <c:axId val="227172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err="1" smtClean="0"/>
                  <a:t>Sqrt</a:t>
                </a:r>
                <a:r>
                  <a:rPr lang="en-US" dirty="0" smtClean="0"/>
                  <a:t>(1/V(mV))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32324816"/>
        <c:crosses val="autoZero"/>
        <c:crossBetween val="midCat"/>
      </c:valAx>
      <c:valAx>
        <c:axId val="232324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71727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Sheet1!$J$1</c:f>
              <c:strCache>
                <c:ptCount val="1"/>
                <c:pt idx="0">
                  <c:v>1/# of MIPs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0"/>
            <c:dispEq val="1"/>
            <c:trendlineLbl>
              <c:layout/>
              <c:numFmt formatCode="General" sourceLinked="0"/>
            </c:trendlineLbl>
          </c:trendline>
          <c:xVal>
            <c:numRef>
              <c:f>Sheet1!$J$2:$J$18</c:f>
              <c:numCache>
                <c:formatCode>0.00E+00</c:formatCode>
                <c:ptCount val="17"/>
                <c:pt idx="1">
                  <c:v>5.6156204615136369</c:v>
                </c:pt>
                <c:pt idx="4">
                  <c:v>1.3053263315828958</c:v>
                </c:pt>
                <c:pt idx="9">
                  <c:v>0.3060686015831135</c:v>
                </c:pt>
                <c:pt idx="11">
                  <c:v>7.8061911170928699E-2</c:v>
                </c:pt>
                <c:pt idx="12">
                  <c:v>4.9678800856531077E-2</c:v>
                </c:pt>
                <c:pt idx="16">
                  <c:v>1.2659148781375047E-2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96726320"/>
        <c:axId val="296726880"/>
      </c:scatterChart>
      <c:valAx>
        <c:axId val="29672632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1/# of MIPs</a:t>
                </a:r>
              </a:p>
            </c:rich>
          </c:tx>
          <c:layout/>
          <c:overlay val="0"/>
        </c:title>
        <c:numFmt formatCode="0.00E+00" sourceLinked="1"/>
        <c:majorTickMark val="out"/>
        <c:minorTickMark val="none"/>
        <c:tickLblPos val="nextTo"/>
        <c:crossAx val="296726880"/>
        <c:crosses val="autoZero"/>
        <c:crossBetween val="midCat"/>
      </c:valAx>
      <c:valAx>
        <c:axId val="296726880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67263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Sheet1!$K$1</c:f>
              <c:strCache>
                <c:ptCount val="1"/>
                <c:pt idx="0">
                  <c:v>1/sqrt(# of MIPs)</c:v>
                </c:pt>
              </c:strCache>
            </c:strRef>
          </c:tx>
          <c:spPr>
            <a:ln w="28575">
              <a:noFill/>
            </a:ln>
          </c:spPr>
          <c:trendline>
            <c:trendlineType val="poly"/>
            <c:order val="2"/>
            <c:dispRSqr val="0"/>
            <c:dispEq val="1"/>
            <c:trendlineLbl>
              <c:layout>
                <c:manualLayout>
                  <c:x val="-4.88254593175853E-2"/>
                  <c:y val="2.1962306794983965E-2"/>
                </c:manualLayout>
              </c:layout>
              <c:numFmt formatCode="General" sourceLinked="0"/>
            </c:trendlineLbl>
          </c:trendline>
          <c:xVal>
            <c:numRef>
              <c:f>Sheet1!$K$2:$K$18</c:f>
              <c:numCache>
                <c:formatCode>General</c:formatCode>
                <c:ptCount val="17"/>
                <c:pt idx="1">
                  <c:v>2.3697300397964396</c:v>
                </c:pt>
                <c:pt idx="4">
                  <c:v>1.1425087884051028</c:v>
                </c:pt>
                <c:pt idx="9">
                  <c:v>0.55323467134943161</c:v>
                </c:pt>
                <c:pt idx="11">
                  <c:v>0.27939561766593385</c:v>
                </c:pt>
                <c:pt idx="12">
                  <c:v>0.22288741744775781</c:v>
                </c:pt>
                <c:pt idx="16">
                  <c:v>0.11251288273515636</c:v>
                </c:pt>
              </c:numCache>
            </c:numRef>
          </c:xVal>
          <c:yVal>
            <c:numRef>
              <c:f>Sheet1!$H$2:$H$18</c:f>
              <c:numCache>
                <c:formatCode>General</c:formatCode>
                <c:ptCount val="17"/>
                <c:pt idx="0">
                  <c:v>57.262545350342222</c:v>
                </c:pt>
                <c:pt idx="1">
                  <c:v>39.601503759327109</c:v>
                </c:pt>
                <c:pt idx="2">
                  <c:v>32.861057499721447</c:v>
                </c:pt>
                <c:pt idx="3">
                  <c:v>19.724439155524799</c:v>
                </c:pt>
                <c:pt idx="4">
                  <c:v>15.448029000490642</c:v>
                </c:pt>
                <c:pt idx="5">
                  <c:v>11.239461730883733</c:v>
                </c:pt>
                <c:pt idx="6">
                  <c:v>9.4174041009186826</c:v>
                </c:pt>
                <c:pt idx="7">
                  <c:v>8.5094770697146842</c:v>
                </c:pt>
                <c:pt idx="8">
                  <c:v>8.1883514824413801</c:v>
                </c:pt>
                <c:pt idx="9">
                  <c:v>7.5498344352707489</c:v>
                </c:pt>
                <c:pt idx="10">
                  <c:v>7.5385343403078009</c:v>
                </c:pt>
                <c:pt idx="11">
                  <c:v>6.9799713466460576</c:v>
                </c:pt>
                <c:pt idx="12">
                  <c:v>6.6209893520530594</c:v>
                </c:pt>
                <c:pt idx="13">
                  <c:v>6.9454373512400212</c:v>
                </c:pt>
                <c:pt idx="14">
                  <c:v>6.6093267433226517</c:v>
                </c:pt>
                <c:pt idx="15">
                  <c:v>6.398437309218556</c:v>
                </c:pt>
                <c:pt idx="16">
                  <c:v>6.2212137079512075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9871344"/>
        <c:axId val="549871904"/>
      </c:scatterChart>
      <c:valAx>
        <c:axId val="54987134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1/sqrt(# of MIPs)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49871904"/>
        <c:crosses val="autoZero"/>
        <c:crossBetween val="midCat"/>
      </c:valAx>
      <c:valAx>
        <c:axId val="549871904"/>
        <c:scaling>
          <c:orientation val="minMax"/>
          <c:max val="5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5498713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9215173397503E-2"/>
          <c:y val="5.1400554097404488E-2"/>
          <c:w val="0.85781083070886177"/>
          <c:h val="0.80852216389617959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dt(ps)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trendlineType val="linear"/>
            <c:dispRSqr val="0"/>
            <c:dispEq val="1"/>
            <c:trendlineLbl>
              <c:numFmt formatCode="General" sourceLinked="0"/>
            </c:trendlineLbl>
          </c:trendline>
          <c:xVal>
            <c:numRef>
              <c:f>Sheet1!$B$2:$B$6</c:f>
              <c:numCache>
                <c:formatCode>General</c:formatCode>
                <c:ptCount val="5"/>
                <c:pt idx="0">
                  <c:v>9.0000000000000011E-2</c:v>
                </c:pt>
                <c:pt idx="1">
                  <c:v>0.21622500000000006</c:v>
                </c:pt>
                <c:pt idx="2">
                  <c:v>0.5625</c:v>
                </c:pt>
                <c:pt idx="3">
                  <c:v>1.0815999999999999</c:v>
                </c:pt>
                <c:pt idx="4">
                  <c:v>2.4649000000000001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33</c:v>
                </c:pt>
                <c:pt idx="3">
                  <c:v>40.5</c:v>
                </c:pt>
                <c:pt idx="4">
                  <c:v>70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9874144"/>
        <c:axId val="549874704"/>
      </c:scatterChart>
      <c:valAx>
        <c:axId val="549874144"/>
        <c:scaling>
          <c:orientation val="minMax"/>
        </c:scaling>
        <c:delete val="0"/>
        <c:axPos val="b"/>
        <c:majorGridlines>
          <c:spPr>
            <a:ln w="25400"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1/# of MIP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549874704"/>
        <c:crosses val="autoZero"/>
        <c:crossBetween val="midCat"/>
        <c:majorUnit val="1"/>
        <c:minorUnit val="0.5"/>
      </c:valAx>
      <c:valAx>
        <c:axId val="549874704"/>
        <c:scaling>
          <c:orientation val="minMax"/>
          <c:max val="80"/>
          <c:min val="1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 w="25400">
              <a:solidFill>
                <a:schemeClr val="tx1"/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549874144"/>
        <c:crosses val="autoZero"/>
        <c:crossBetween val="midCat"/>
        <c:majorUnit val="20"/>
        <c:min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31490731138311"/>
          <c:y val="5.6503010653080131E-2"/>
          <c:w val="0.83608894921202237"/>
          <c:h val="0.7979276671298442"/>
        </c:manualLayout>
      </c:layout>
      <c:scatterChart>
        <c:scatterStyle val="lineMarker"/>
        <c:varyColors val="0"/>
        <c:ser>
          <c:idx val="0"/>
          <c:order val="0"/>
          <c:spPr>
            <a:ln w="25400">
              <a:noFill/>
            </a:ln>
          </c:spPr>
          <c:marker>
            <c:symbol val="square"/>
            <c:size val="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trendlineType val="linear"/>
            <c:dispRSqr val="0"/>
            <c:dispEq val="1"/>
            <c:trendlineLbl>
              <c:numFmt formatCode="General" sourceLinked="0"/>
            </c:trendlineLbl>
          </c:trendline>
          <c:xVal>
            <c:numRef>
              <c:f>Sheet1!$A$2:$A$6</c:f>
              <c:numCache>
                <c:formatCode>General</c:formatCode>
                <c:ptCount val="5"/>
                <c:pt idx="0">
                  <c:v>0.30000000000000004</c:v>
                </c:pt>
                <c:pt idx="1">
                  <c:v>0.46500000000000002</c:v>
                </c:pt>
                <c:pt idx="2">
                  <c:v>0.75000000000000011</c:v>
                </c:pt>
                <c:pt idx="3">
                  <c:v>1.04</c:v>
                </c:pt>
                <c:pt idx="4">
                  <c:v>1.57</c:v>
                </c:pt>
              </c:numCache>
            </c:numRef>
          </c:xVal>
          <c:yVal>
            <c:numRef>
              <c:f>Sheet1!$C$2:$C$6</c:f>
              <c:numCache>
                <c:formatCode>General</c:formatCode>
                <c:ptCount val="5"/>
                <c:pt idx="0">
                  <c:v>21</c:v>
                </c:pt>
                <c:pt idx="1">
                  <c:v>25</c:v>
                </c:pt>
                <c:pt idx="2">
                  <c:v>33</c:v>
                </c:pt>
                <c:pt idx="3">
                  <c:v>40.5</c:v>
                </c:pt>
                <c:pt idx="4">
                  <c:v>70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1324976"/>
        <c:axId val="301325536"/>
      </c:scatterChart>
      <c:valAx>
        <c:axId val="301324976"/>
        <c:scaling>
          <c:orientation val="minMax"/>
          <c:max val="1.7500000000000002"/>
          <c:min val="0"/>
        </c:scaling>
        <c:delete val="0"/>
        <c:axPos val="b"/>
        <c:majorGridlines>
          <c:spPr>
            <a:ln w="25400">
              <a:solidFill>
                <a:schemeClr val="tx1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1/sqrt(# of MIP)</a:t>
                </a:r>
              </a:p>
            </c:rich>
          </c:tx>
          <c:layout>
            <c:manualLayout>
              <c:xMode val="edge"/>
              <c:yMode val="edge"/>
              <c:x val="0.39513196998895717"/>
              <c:y val="0.91566157171530027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spPr>
          <a:ln w="25400">
            <a:solidFill>
              <a:schemeClr val="tx1"/>
            </a:solidFill>
          </a:ln>
        </c:spPr>
        <c:crossAx val="301325536"/>
        <c:crosses val="autoZero"/>
        <c:crossBetween val="midCat"/>
        <c:minorUnit val="0.25"/>
      </c:valAx>
      <c:valAx>
        <c:axId val="301325536"/>
        <c:scaling>
          <c:orientation val="minMax"/>
          <c:max val="80"/>
          <c:min val="10"/>
        </c:scaling>
        <c:delete val="0"/>
        <c:axPos val="l"/>
        <c:majorGridlines>
          <c:spPr>
            <a:ln>
              <a:noFill/>
            </a:ln>
          </c:spPr>
        </c:majorGridlines>
        <c:minorGridlines>
          <c:spPr>
            <a:ln w="25400">
              <a:solidFill>
                <a:schemeClr val="tx1"/>
              </a:solidFill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dt(ps)</a:t>
                </a:r>
              </a:p>
            </c:rich>
          </c:tx>
          <c:overlay val="0"/>
        </c:title>
        <c:numFmt formatCode="General" sourceLinked="1"/>
        <c:majorTickMark val="out"/>
        <c:minorTickMark val="out"/>
        <c:tickLblPos val="nextTo"/>
        <c:spPr>
          <a:ln w="25400"/>
        </c:spPr>
        <c:crossAx val="301324976"/>
        <c:crosses val="autoZero"/>
        <c:crossBetween val="midCat"/>
        <c:majorUnit val="20"/>
        <c:minorUnit val="10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AEB50-1157-4040-AD41-68B598E6C4C2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9081E-E026-4CA0-BA8B-7077302483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0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79081E-E026-4CA0-BA8B-7077302483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4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6A3F-78C2-47D3-A940-D02912B675D0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84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85F8-BE8F-48BB-9101-074DFA705E30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9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C8B5E-29B1-4F09-9752-A752CAE0E7AE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C1965-A0AE-40FF-8524-45F5731B9C9B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4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7AF5-869E-48B9-A880-CB18C1C26FDA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28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CDD7-F274-4D0A-AB50-2C15432CD5B1}" type="datetime1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45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A8F37-D7D9-4F7B-ABFB-7E1EEF94A3BC}" type="datetime1">
              <a:rPr lang="en-US" smtClean="0"/>
              <a:t>9/15/2015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4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1367F-7F89-43CD-8809-45F50093B322}" type="datetime1">
              <a:rPr lang="en-US" smtClean="0"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8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54C7D-DA10-4F9E-946E-D48917EB083A}" type="datetime1">
              <a:rPr lang="en-US" smtClean="0"/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5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0E0622-D2BE-43E8-8DB0-9BD0BEF62AB6}" type="datetime1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CDA1F-F104-4E2F-B8D1-97FC479AB72C}" type="datetime1">
              <a:rPr lang="en-US" smtClean="0"/>
              <a:t>9/15/2015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81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0EAE3-61F3-4B5A-AC18-66C0C94D12A4}" type="datetime1">
              <a:rPr lang="en-US" smtClean="0"/>
              <a:t>9/15/2015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825B-3D2B-4FB7-970B-0A73A0E61A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uhep1.princeton.edu/~mcdonald/LHC/Tsang/time_jitter_dependence_on_MIP.ppt" TargetMode="Externa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1242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>VCSEL-980nm Test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for 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RMD 4 mm</a:t>
            </a:r>
            <a:r>
              <a:rPr lang="en-US" sz="3600" baseline="30000" dirty="0" smtClean="0">
                <a:latin typeface="Comic Sans MS" pitchFamily="66" charset="0"/>
              </a:rPr>
              <a:t>2</a:t>
            </a:r>
            <a:r>
              <a:rPr lang="en-US" sz="3600" dirty="0" smtClean="0">
                <a:latin typeface="Comic Sans MS" pitchFamily="66" charset="0"/>
              </a:rPr>
              <a:t> APD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100" dirty="0" err="1" smtClean="0">
                <a:latin typeface="Comic Sans MS" pitchFamily="66" charset="0"/>
              </a:rPr>
              <a:t>Changguo</a:t>
            </a:r>
            <a:r>
              <a:rPr lang="en-US" sz="3100" dirty="0" smtClean="0">
                <a:latin typeface="Comic Sans MS" pitchFamily="66" charset="0"/>
              </a:rPr>
              <a:t> Lu</a:t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>Princeton U</a:t>
            </a:r>
            <a:br>
              <a:rPr lang="en-US" sz="3100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>Feb 8, 2013</a:t>
            </a:r>
            <a:endParaRPr lang="en-US" sz="3100" dirty="0">
              <a:latin typeface="Comic Sans MS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</p:spPr>
      </p:pic>
      <p:cxnSp>
        <p:nvCxnSpPr>
          <p:cNvPr id="8" name="Straight Connector 7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5791200"/>
            <a:ext cx="666750" cy="8001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857065" y="1219200"/>
            <a:ext cx="2058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66800" y="437178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Test setup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639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 environmental chamber (EC) is employed to create a temperature controlled test environment. </a:t>
            </a:r>
          </a:p>
          <a:p>
            <a:r>
              <a:rPr lang="en-US" dirty="0" smtClean="0">
                <a:latin typeface="Comic Sans MS" pitchFamily="66" charset="0"/>
              </a:rPr>
              <a:t>In this test, the temperature was controlled to be close to 20</a:t>
            </a:r>
            <a:r>
              <a:rPr lang="en-US" dirty="0" smtClean="0">
                <a:latin typeface="Comic Sans MS" pitchFamily="66" charset="0"/>
                <a:sym typeface="Symbol"/>
              </a:rPr>
              <a:t>C</a:t>
            </a:r>
            <a:r>
              <a:rPr lang="en-US" dirty="0" smtClean="0">
                <a:latin typeface="Comic Sans MS" pitchFamily="66" charset="0"/>
              </a:rPr>
              <a:t>. </a:t>
            </a:r>
          </a:p>
          <a:p>
            <a:r>
              <a:rPr lang="en-US" dirty="0" smtClean="0">
                <a:latin typeface="Comic Sans MS" pitchFamily="66" charset="0"/>
              </a:rPr>
              <a:t>The APD and VCSEL(980nm) laser diode are placed inside of the EC.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899" y="2419529"/>
            <a:ext cx="3815301" cy="2543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75" y="2419529"/>
            <a:ext cx="3815301" cy="254353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" y="2514600"/>
            <a:ext cx="2514600" cy="369332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Internal view of the EC.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151952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APD test box (4mm^2 APD)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561975" y="3810000"/>
            <a:ext cx="962025" cy="1600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24200" y="5332395"/>
            <a:ext cx="15959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Optical fiber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133600" y="57150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Collimation lens (</a:t>
            </a:r>
            <a:r>
              <a:rPr lang="en-US" dirty="0" err="1" smtClean="0"/>
              <a:t>Thorlabs</a:t>
            </a:r>
            <a:r>
              <a:rPr lang="en-US" dirty="0" smtClean="0"/>
              <a:t> CFC-11X-B)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1752601" y="3810000"/>
            <a:ext cx="380999" cy="20574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469625" y="3810000"/>
            <a:ext cx="1013088" cy="163538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482713" y="4419600"/>
            <a:ext cx="327287" cy="102578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LU\Fast Timing\photos\TemperatureTest\DCP_197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899" y="5086888"/>
            <a:ext cx="2443701" cy="1628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7467600" y="5410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VCSEL laser diode box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1"/>
          </p:cNvCxnSpPr>
          <p:nvPr/>
        </p:nvCxnSpPr>
        <p:spPr>
          <a:xfrm flipH="1">
            <a:off x="6324600" y="5733366"/>
            <a:ext cx="1143000" cy="5783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315200" y="4610100"/>
            <a:ext cx="1600200" cy="369332"/>
          </a:xfrm>
          <a:prstGeom prst="rect">
            <a:avLst/>
          </a:prstGeom>
          <a:solidFill>
            <a:srgbClr val="F7FDAD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EC chamber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H="1" flipV="1">
            <a:off x="7620000" y="3429000"/>
            <a:ext cx="183626" cy="125569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257800" y="4892933"/>
            <a:ext cx="2568313" cy="6307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62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5800" y="2286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Screen Capture of the Instrument Response Test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9712" y="1119187"/>
            <a:ext cx="6124575" cy="4619625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886200" y="5181600"/>
            <a:ext cx="762000" cy="228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667000" y="5738812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dt</a:t>
            </a:r>
            <a:r>
              <a:rPr lang="en-US" baseline="-25000" dirty="0" err="1" smtClean="0"/>
              <a:t>inst</a:t>
            </a:r>
            <a:r>
              <a:rPr lang="en-US" baseline="-25000" dirty="0" smtClean="0"/>
              <a:t> </a:t>
            </a:r>
            <a:r>
              <a:rPr lang="en-US" dirty="0" smtClean="0"/>
              <a:t>= 3.97 </a:t>
            </a:r>
            <a:r>
              <a:rPr lang="en-US" dirty="0" err="1" smtClean="0"/>
              <a:t>ps</a:t>
            </a:r>
            <a:r>
              <a:rPr lang="en-US" dirty="0" smtClean="0"/>
              <a:t> = combined resolution of scope and </a:t>
            </a:r>
            <a:r>
              <a:rPr lang="en-US" dirty="0" err="1" smtClean="0"/>
              <a:t>MiniCircuits</a:t>
            </a:r>
            <a:r>
              <a:rPr lang="en-US" dirty="0" smtClean="0"/>
              <a:t> ZX60 amplifier.</a:t>
            </a:r>
            <a:endParaRPr lang="en-US" dirty="0"/>
          </a:p>
        </p:txBody>
      </p:sp>
      <p:cxnSp>
        <p:nvCxnSpPr>
          <p:cNvPr id="10" name="Straight Arrow Connector 9"/>
          <p:cNvCxnSpPr>
            <a:endCxn id="4" idx="3"/>
          </p:cNvCxnSpPr>
          <p:nvPr/>
        </p:nvCxnSpPr>
        <p:spPr>
          <a:xfrm flipV="1">
            <a:off x="3390900" y="5376722"/>
            <a:ext cx="606892" cy="49067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266" y="1905000"/>
            <a:ext cx="1958686" cy="17954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6096000" y="2667000"/>
            <a:ext cx="129540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6096000" y="2209800"/>
            <a:ext cx="16764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65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Linearity of Laser-Diode Beam Power vs. APD/ZX60 Signal Amplitude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1027794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219200" y="1143000"/>
            <a:ext cx="6934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Use </a:t>
            </a:r>
            <a:r>
              <a:rPr lang="en-US" dirty="0" err="1" smtClean="0">
                <a:latin typeface="Comic Sans MS" pitchFamily="66" charset="0"/>
              </a:rPr>
              <a:t>Thorlabs</a:t>
            </a:r>
            <a:r>
              <a:rPr lang="en-US" dirty="0" smtClean="0">
                <a:latin typeface="Comic Sans MS" pitchFamily="66" charset="0"/>
              </a:rPr>
              <a:t> PM100USB  power/energy meter to measure the beam power.</a:t>
            </a:r>
          </a:p>
          <a:p>
            <a:r>
              <a:rPr lang="en-US" dirty="0" smtClean="0">
                <a:latin typeface="Comic Sans MS" pitchFamily="66" charset="0"/>
              </a:rPr>
              <a:t>The APD/ZX60 signal vs. power shows good linearity: </a:t>
            </a: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The neutral filters were employed to change the beam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03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76400" y="1524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Dependence of RMS Timing Jitter </a:t>
            </a:r>
            <a:r>
              <a:rPr lang="en-US" sz="2400" dirty="0" err="1" smtClean="0">
                <a:latin typeface="Comic Sans MS" pitchFamily="66" charset="0"/>
              </a:rPr>
              <a:t>dt</a:t>
            </a:r>
            <a:r>
              <a:rPr lang="en-US" sz="2400" dirty="0" smtClean="0">
                <a:latin typeface="Comic Sans MS" pitchFamily="66" charset="0"/>
              </a:rPr>
              <a:t> on APD Signal Amplitude (</a:t>
            </a:r>
            <a:r>
              <a:rPr lang="en-US" sz="2400" dirty="0" smtClean="0">
                <a:latin typeface="Comic Sans MS" pitchFamily="66" charset="0"/>
                <a:sym typeface="Symbol"/>
              </a:rPr>
              <a:t> V)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451651"/>
              </p:ext>
            </p:extLst>
          </p:nvPr>
        </p:nvGraphicFramePr>
        <p:xfrm>
          <a:off x="19050" y="1219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538475"/>
              </p:ext>
            </p:extLst>
          </p:nvPr>
        </p:nvGraphicFramePr>
        <p:xfrm>
          <a:off x="4419600" y="1219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33400" y="3962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Plots of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vs. 1/V and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vs.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(V) show that better linearity in the former than the later. </a:t>
            </a:r>
          </a:p>
          <a:p>
            <a:r>
              <a:rPr lang="en-US" dirty="0" smtClean="0">
                <a:latin typeface="Comic Sans MS" pitchFamily="66" charset="0"/>
              </a:rPr>
              <a:t>The instrument response contribution (3.97 </a:t>
            </a:r>
            <a:r>
              <a:rPr lang="en-US" dirty="0" err="1" smtClean="0">
                <a:latin typeface="Comic Sans MS" pitchFamily="66" charset="0"/>
              </a:rPr>
              <a:t>ps</a:t>
            </a:r>
            <a:r>
              <a:rPr lang="en-US" dirty="0" smtClean="0">
                <a:latin typeface="Comic Sans MS" pitchFamily="66" charset="0"/>
              </a:rPr>
              <a:t>) to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has been subtracted in quadrature.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01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Comic Sans MS" pitchFamily="66" charset="0"/>
              </a:rPr>
              <a:t>d</a:t>
            </a:r>
            <a:r>
              <a:rPr lang="en-US" sz="2400" dirty="0" err="1" smtClean="0">
                <a:latin typeface="Comic Sans MS" pitchFamily="66" charset="0"/>
              </a:rPr>
              <a:t>t</a:t>
            </a:r>
            <a:r>
              <a:rPr lang="en-US" sz="2400" dirty="0" smtClean="0">
                <a:latin typeface="Comic Sans MS" pitchFamily="66" charset="0"/>
              </a:rPr>
              <a:t> Dependence on # of MIPs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3900" y="1066800"/>
            <a:ext cx="769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Since we already calibrated the laser beam power, we can convert the signal amplitude unit to equivalent MIPs: </a:t>
            </a:r>
          </a:p>
          <a:p>
            <a:r>
              <a:rPr lang="en-US" dirty="0">
                <a:latin typeface="Comic Sans MS" pitchFamily="66" charset="0"/>
              </a:rPr>
              <a:t>R</a:t>
            </a:r>
            <a:r>
              <a:rPr lang="en-US" dirty="0" smtClean="0">
                <a:latin typeface="Comic Sans MS" pitchFamily="66" charset="0"/>
              </a:rPr>
              <a:t>epetition rate of laser diode is R = 10 MHz,  980nm photon energy is E</a:t>
            </a:r>
            <a:r>
              <a:rPr lang="en-US" baseline="-25000" dirty="0" smtClean="0">
                <a:latin typeface="Comic Sans MS" pitchFamily="66" charset="0"/>
              </a:rPr>
              <a:t>980</a:t>
            </a:r>
            <a:r>
              <a:rPr lang="en-US" dirty="0" smtClean="0">
                <a:latin typeface="Comic Sans MS" pitchFamily="66" charset="0"/>
              </a:rPr>
              <a:t> = 2.03E-19 J, MIP equivalent # of photo-electron = 6000,  and we assume that Q.E. of APD = 35%;</a:t>
            </a:r>
          </a:p>
          <a:p>
            <a:r>
              <a:rPr lang="en-US" dirty="0" smtClean="0">
                <a:latin typeface="Comic Sans MS" pitchFamily="66" charset="0"/>
              </a:rPr>
              <a:t>Therefore the conversion from laser beam power P(W) to # of MIP is: </a:t>
            </a:r>
          </a:p>
          <a:p>
            <a:r>
              <a:rPr lang="en-US" dirty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# of MIPs = P(W)/R(Hz)/E</a:t>
            </a:r>
            <a:r>
              <a:rPr lang="en-US" baseline="-25000" dirty="0" smtClean="0">
                <a:latin typeface="Comic Sans MS" pitchFamily="66" charset="0"/>
              </a:rPr>
              <a:t>980</a:t>
            </a:r>
            <a:r>
              <a:rPr lang="en-US" dirty="0" smtClean="0">
                <a:latin typeface="Comic Sans MS" pitchFamily="66" charset="0"/>
              </a:rPr>
              <a:t> (J)*QE/6000 = P(W)*2.88E+7</a:t>
            </a:r>
          </a:p>
          <a:p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943189"/>
              </p:ext>
            </p:extLst>
          </p:nvPr>
        </p:nvGraphicFramePr>
        <p:xfrm>
          <a:off x="-38100" y="3581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387934"/>
              </p:ext>
            </p:extLst>
          </p:nvPr>
        </p:nvGraphicFramePr>
        <p:xfrm>
          <a:off x="4515173" y="357269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H="1" flipV="1">
            <a:off x="1219200" y="5260032"/>
            <a:ext cx="7620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51054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omic Sans MS" pitchFamily="66" charset="0"/>
              </a:rPr>
              <a:t>1 MIP equivalent time resolution ~12ps</a:t>
            </a:r>
            <a:endParaRPr lang="en-US" sz="1200" dirty="0">
              <a:latin typeface="Comic Sans MS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167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66800" y="6324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85800" y="990600"/>
            <a:ext cx="7772400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66800" y="228600"/>
            <a:ext cx="6909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Comic Sans MS" pitchFamily="66" charset="0"/>
              </a:rPr>
              <a:t>Thomas’ 12/5/2013 Test Result</a:t>
            </a:r>
            <a:endParaRPr lang="en-US" sz="2400" dirty="0">
              <a:latin typeface="Comic Sans MS" pitchFamily="66" charset="0"/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2794829"/>
              </p:ext>
            </p:extLst>
          </p:nvPr>
        </p:nvGraphicFramePr>
        <p:xfrm>
          <a:off x="381000" y="3352800"/>
          <a:ext cx="4167188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6112079"/>
              </p:ext>
            </p:extLst>
          </p:nvPr>
        </p:nvGraphicFramePr>
        <p:xfrm>
          <a:off x="4953000" y="3352800"/>
          <a:ext cx="3748087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85800" y="1066800"/>
            <a:ext cx="7543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Below is T. Tsang’s test result of 12/5/2012. </a:t>
            </a:r>
          </a:p>
          <a:p>
            <a:r>
              <a:rPr lang="en-US" sz="1200" dirty="0">
                <a:latin typeface="Comic Sans MS" pitchFamily="66" charset="0"/>
                <a:hlinkClick r:id="rId5"/>
              </a:rPr>
              <a:t>http://puhep1.princeton.edu/~</a:t>
            </a:r>
            <a:r>
              <a:rPr lang="en-US" sz="1200" dirty="0" smtClean="0">
                <a:latin typeface="Comic Sans MS" pitchFamily="66" charset="0"/>
                <a:hlinkClick r:id="rId5"/>
              </a:rPr>
              <a:t>mcdonald/LHC/Tsang/time_jitter_dependence_on_MIP.ppt</a:t>
            </a:r>
            <a:r>
              <a:rPr lang="en-US" sz="1200" dirty="0" smtClean="0">
                <a:latin typeface="Comic Sans MS" pitchFamily="66" charset="0"/>
              </a:rPr>
              <a:t> </a:t>
            </a:r>
          </a:p>
          <a:p>
            <a:r>
              <a:rPr lang="en-US" dirty="0" smtClean="0">
                <a:latin typeface="Comic Sans MS" pitchFamily="66" charset="0"/>
              </a:rPr>
              <a:t>In the two scenarios,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  <a:sym typeface="Symbol"/>
              </a:rPr>
              <a:t> </a:t>
            </a:r>
            <a:r>
              <a:rPr lang="en-US" dirty="0" smtClean="0">
                <a:latin typeface="Comic Sans MS" pitchFamily="66" charset="0"/>
              </a:rPr>
              <a:t>1/MIP  and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(MIP), neither shows good linearity for the entire tested range 0.4 ~ 11 MIP. </a:t>
            </a:r>
          </a:p>
          <a:p>
            <a:r>
              <a:rPr lang="en-US" dirty="0" smtClean="0">
                <a:latin typeface="Comic Sans MS" pitchFamily="66" charset="0"/>
              </a:rPr>
              <a:t>Probably above 1 MIP the linearity between </a:t>
            </a:r>
            <a:r>
              <a:rPr lang="en-US" dirty="0" err="1" smtClean="0">
                <a:latin typeface="Comic Sans MS" pitchFamily="66" charset="0"/>
              </a:rPr>
              <a:t>dt</a:t>
            </a:r>
            <a:r>
              <a:rPr lang="en-US" dirty="0" smtClean="0">
                <a:latin typeface="Comic Sans MS" pitchFamily="66" charset="0"/>
              </a:rPr>
              <a:t> and 1/</a:t>
            </a:r>
            <a:r>
              <a:rPr lang="en-US" dirty="0" err="1" smtClean="0">
                <a:latin typeface="Comic Sans MS" pitchFamily="66" charset="0"/>
              </a:rPr>
              <a:t>sqrt</a:t>
            </a:r>
            <a:r>
              <a:rPr lang="en-US" dirty="0" smtClean="0">
                <a:latin typeface="Comic Sans MS" pitchFamily="66" charset="0"/>
              </a:rPr>
              <a:t>(MIP) is better and below 1.7 MIP, 1/MIP is better.  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423988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62800" y="4343400"/>
            <a:ext cx="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423988" y="51054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6629400" y="4343400"/>
            <a:ext cx="533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185988" y="495151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&lt; 1.7 MIP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91200" y="41910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omic Sans MS" pitchFamily="66" charset="0"/>
              </a:rPr>
              <a:t>&gt; 1 MIP</a:t>
            </a:r>
            <a:endParaRPr lang="en-US" sz="1400" dirty="0">
              <a:latin typeface="Comic Sans MS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825B-3D2B-4FB7-970B-0A73A0E61A3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08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24895</TotalTime>
  <Words>427</Words>
  <Application>Microsoft Office PowerPoint</Application>
  <PresentationFormat>On-screen Show (4:3)</PresentationFormat>
  <Paragraphs>67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Symbol</vt:lpstr>
      <vt:lpstr>Office Theme</vt:lpstr>
      <vt:lpstr>VCSEL-980nm Test  for  RMD 4 mm2 APD   Changguo Lu Princeton U Feb 8, 2013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 timing test setup</dc:title>
  <dc:creator>Princeton Affiliate</dc:creator>
  <cp:lastModifiedBy>Kirk</cp:lastModifiedBy>
  <cp:revision>138</cp:revision>
  <dcterms:created xsi:type="dcterms:W3CDTF">2012-01-12T18:16:11Z</dcterms:created>
  <dcterms:modified xsi:type="dcterms:W3CDTF">2015-09-15T22:02:00Z</dcterms:modified>
</cp:coreProperties>
</file>