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257" r:id="rId2"/>
    <p:sldId id="277" r:id="rId3"/>
    <p:sldId id="262" r:id="rId4"/>
    <p:sldId id="275" r:id="rId5"/>
    <p:sldId id="276" r:id="rId6"/>
    <p:sldId id="267" r:id="rId7"/>
    <p:sldId id="263" r:id="rId8"/>
    <p:sldId id="272" r:id="rId9"/>
    <p:sldId id="264" r:id="rId10"/>
    <p:sldId id="265" r:id="rId11"/>
    <p:sldId id="268" r:id="rId12"/>
    <p:sldId id="266" r:id="rId13"/>
    <p:sldId id="270" r:id="rId14"/>
    <p:sldId id="269" r:id="rId15"/>
    <p:sldId id="271"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0AE"/>
    <a:srgbClr val="3333FF"/>
    <a:srgbClr val="F2EC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8" autoAdjust="0"/>
    <p:restoredTop sz="94107" autoAdjust="0"/>
  </p:normalViewPr>
  <p:slideViewPr>
    <p:cSldViewPr>
      <p:cViewPr>
        <p:scale>
          <a:sx n="80" d="100"/>
          <a:sy n="80" d="100"/>
        </p:scale>
        <p:origin x="-398" y="-2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54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B9A6A5-A11C-47B8-8E0A-1F9F04FC6006}" type="datetimeFigureOut">
              <a:rPr lang="en-US" smtClean="0"/>
              <a:t>3/15/2012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3367E7-E371-4FC4-91DA-38570E87F77D}" type="slidenum">
              <a:rPr lang="en-US" smtClean="0"/>
              <a:t>‹#›</a:t>
            </a:fld>
            <a:endParaRPr lang="en-US"/>
          </a:p>
        </p:txBody>
      </p:sp>
    </p:spTree>
    <p:extLst>
      <p:ext uri="{BB962C8B-B14F-4D97-AF65-F5344CB8AC3E}">
        <p14:creationId xmlns:p14="http://schemas.microsoft.com/office/powerpoint/2010/main" val="1486547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A5109E-098C-4ED5-9944-271E2CDBE14B}" type="datetimeFigureOut">
              <a:rPr lang="en-US" smtClean="0"/>
              <a:pPr/>
              <a:t>3/15/2012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CD1A73-27BB-46DE-8D6E-B9A7EF919411}" type="slidenum">
              <a:rPr lang="en-US" smtClean="0"/>
              <a:pPr/>
              <a:t>‹#›</a:t>
            </a:fld>
            <a:endParaRPr lang="en-US"/>
          </a:p>
        </p:txBody>
      </p:sp>
    </p:spTree>
    <p:extLst>
      <p:ext uri="{BB962C8B-B14F-4D97-AF65-F5344CB8AC3E}">
        <p14:creationId xmlns:p14="http://schemas.microsoft.com/office/powerpoint/2010/main" val="2343862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D1A73-27BB-46DE-8D6E-B9A7EF919411}" type="slidenum">
              <a:rPr lang="en-US" smtClean="0"/>
              <a:pPr/>
              <a:t>1</a:t>
            </a:fld>
            <a:endParaRPr lang="en-US" dirty="0"/>
          </a:p>
        </p:txBody>
      </p:sp>
    </p:spTree>
    <p:extLst>
      <p:ext uri="{BB962C8B-B14F-4D97-AF65-F5344CB8AC3E}">
        <p14:creationId xmlns:p14="http://schemas.microsoft.com/office/powerpoint/2010/main" val="954458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incetonDoEMaster">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90600" y="6324600"/>
            <a:ext cx="1752600" cy="365125"/>
          </a:xfrm>
        </p:spPr>
        <p:txBody>
          <a:bodyPr/>
          <a:lstStyle>
            <a:lvl1pPr>
              <a:defRPr/>
            </a:lvl1pPr>
          </a:lstStyle>
          <a:p>
            <a:r>
              <a:rPr lang="en-US" smtClean="0"/>
              <a:t>October 22, 2011</a:t>
            </a:r>
            <a:endParaRPr lang="en-US" dirty="0"/>
          </a:p>
        </p:txBody>
      </p:sp>
      <p:sp>
        <p:nvSpPr>
          <p:cNvPr id="4" name="Footer Placeholder 3"/>
          <p:cNvSpPr>
            <a:spLocks noGrp="1"/>
          </p:cNvSpPr>
          <p:nvPr>
            <p:ph type="ftr" sz="quarter" idx="11"/>
          </p:nvPr>
        </p:nvSpPr>
        <p:spPr>
          <a:xfrm>
            <a:off x="2819400" y="6324600"/>
            <a:ext cx="3657600" cy="365125"/>
          </a:xfrm>
        </p:spPr>
        <p:txBody>
          <a:bodyPr/>
          <a:lstStyle/>
          <a:p>
            <a:r>
              <a:rPr lang="en-US" dirty="0" smtClean="0"/>
              <a:t>Presentation to the </a:t>
            </a:r>
            <a:r>
              <a:rPr lang="en-US" dirty="0" err="1" smtClean="0"/>
              <a:t>DoE</a:t>
            </a:r>
            <a:endParaRPr lang="en-US" dirty="0"/>
          </a:p>
        </p:txBody>
      </p:sp>
      <p:sp>
        <p:nvSpPr>
          <p:cNvPr id="5" name="Slide Number Placeholder 4"/>
          <p:cNvSpPr>
            <a:spLocks noGrp="1"/>
          </p:cNvSpPr>
          <p:nvPr>
            <p:ph type="sldNum" sz="quarter" idx="12"/>
          </p:nvPr>
        </p:nvSpPr>
        <p:spPr>
          <a:xfrm>
            <a:off x="7010400" y="6356350"/>
            <a:ext cx="1143000" cy="273050"/>
          </a:xfrm>
        </p:spPr>
        <p:txBody>
          <a:bodyPr/>
          <a:lstStyle/>
          <a:p>
            <a:fld id="{19594348-F1B5-4584-B01E-5F2EA7B87068}"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66800" y="6356350"/>
            <a:ext cx="1905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October 22, 2011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Presentation to the </a:t>
            </a:r>
            <a:r>
              <a:rPr lang="en-US" dirty="0" err="1" smtClean="0"/>
              <a:t>DoE</a:t>
            </a:r>
            <a:endParaRPr lang="en-US" dirty="0"/>
          </a:p>
        </p:txBody>
      </p:sp>
      <p:sp>
        <p:nvSpPr>
          <p:cNvPr id="6" name="Slide Number Placeholder 5"/>
          <p:cNvSpPr>
            <a:spLocks noGrp="1"/>
          </p:cNvSpPr>
          <p:nvPr>
            <p:ph type="sldNum" sz="quarter" idx="4"/>
          </p:nvPr>
        </p:nvSpPr>
        <p:spPr>
          <a:xfrm>
            <a:off x="6553200" y="6356350"/>
            <a:ext cx="1447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94348-F1B5-4584-B01E-5F2EA7B87068}" type="slidenum">
              <a:rPr lang="en-US" smtClean="0"/>
              <a:pPr/>
              <a:t>‹#›</a:t>
            </a:fld>
            <a:endParaRPr lang="en-US"/>
          </a:p>
        </p:txBody>
      </p:sp>
      <p:cxnSp>
        <p:nvCxnSpPr>
          <p:cNvPr id="8" name="Straight Connector 7"/>
          <p:cNvCxnSpPr/>
          <p:nvPr/>
        </p:nvCxnSpPr>
        <p:spPr>
          <a:xfrm>
            <a:off x="457200" y="838200"/>
            <a:ext cx="8229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66800" y="6248400"/>
            <a:ext cx="70104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descr="princeton.jpg"/>
          <p:cNvPicPr>
            <a:picLocks noChangeAspect="1"/>
          </p:cNvPicPr>
          <p:nvPr/>
        </p:nvPicPr>
        <p:blipFill>
          <a:blip r:embed="rId3" cstate="print"/>
          <a:stretch>
            <a:fillRect/>
          </a:stretch>
        </p:blipFill>
        <p:spPr>
          <a:xfrm>
            <a:off x="228600" y="5890260"/>
            <a:ext cx="685800" cy="777240"/>
          </a:xfrm>
          <a:prstGeom prst="rect">
            <a:avLst/>
          </a:prstGeom>
        </p:spPr>
      </p:pic>
    </p:spTree>
  </p:cSld>
  <p:clrMap bg1="lt1" tx1="dk1" bg2="lt2" tx2="dk2" accent1="accent1" accent2="accent2" accent3="accent3" accent4="accent4" accent5="accent5" accent6="accent6" hlink="hlink" folHlink="folHlink"/>
  <p:sldLayoutIdLst>
    <p:sldLayoutId id="2147483678" r:id="rId1"/>
  </p:sldLayoutIdLst>
  <p:timing>
    <p:tnLst>
      <p:par>
        <p:cTn id="1" dur="indefinite" restart="never" nodeType="tmRoot"/>
      </p:par>
    </p:tnLst>
  </p:timing>
  <p:hf hdr="0" ftr="0" dt="0"/>
  <p:txStyles>
    <p:titleStyle>
      <a:lvl1pPr algn="ctr" defTabSz="914400" rtl="0" eaLnBrk="1" latinLnBrk="0" hangingPunct="1">
        <a:spcBef>
          <a:spcPct val="0"/>
        </a:spcBef>
        <a:buNone/>
        <a:defRPr sz="2400" b="1" i="0" kern="1200" baseline="0">
          <a:solidFill>
            <a:schemeClr val="tx1"/>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baseline="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1</a:t>
            </a:fld>
            <a:endParaRPr lang="en-US" dirty="0"/>
          </a:p>
        </p:txBody>
      </p:sp>
      <p:sp>
        <p:nvSpPr>
          <p:cNvPr id="2" name="Title 1"/>
          <p:cNvSpPr>
            <a:spLocks noGrp="1"/>
          </p:cNvSpPr>
          <p:nvPr>
            <p:ph type="ctrTitle" idx="4294967295"/>
          </p:nvPr>
        </p:nvSpPr>
        <p:spPr>
          <a:xfrm>
            <a:off x="533400" y="2209800"/>
            <a:ext cx="7772400" cy="1143000"/>
          </a:xfrm>
          <a:prstGeom prst="rect">
            <a:avLst/>
          </a:prstGeom>
        </p:spPr>
        <p:txBody>
          <a:bodyPr/>
          <a:lstStyle/>
          <a:p>
            <a:r>
              <a:rPr lang="en-US" sz="3200" dirty="0" smtClean="0"/>
              <a:t>RMD APDs Test </a:t>
            </a:r>
            <a:br>
              <a:rPr lang="en-US" sz="3200" dirty="0" smtClean="0"/>
            </a:br>
            <a:r>
              <a:rPr lang="en-US" b="0" dirty="0" smtClean="0"/>
              <a:t>Preliminary Results</a:t>
            </a:r>
            <a:endParaRPr lang="en-US" b="0" dirty="0"/>
          </a:p>
        </p:txBody>
      </p:sp>
      <p:sp>
        <p:nvSpPr>
          <p:cNvPr id="3" name="TextBox 2"/>
          <p:cNvSpPr txBox="1"/>
          <p:nvPr/>
        </p:nvSpPr>
        <p:spPr>
          <a:xfrm>
            <a:off x="2362200" y="3733800"/>
            <a:ext cx="4038600" cy="1200329"/>
          </a:xfrm>
          <a:prstGeom prst="rect">
            <a:avLst/>
          </a:prstGeom>
          <a:noFill/>
        </p:spPr>
        <p:txBody>
          <a:bodyPr wrap="square" rtlCol="0">
            <a:spAutoFit/>
          </a:bodyPr>
          <a:lstStyle/>
          <a:p>
            <a:pPr algn="ctr"/>
            <a:r>
              <a:rPr lang="en-US" dirty="0" smtClean="0">
                <a:latin typeface="Comic Sans MS" pitchFamily="66" charset="0"/>
              </a:rPr>
              <a:t>Changguo Lu</a:t>
            </a:r>
          </a:p>
          <a:p>
            <a:pPr algn="ctr"/>
            <a:r>
              <a:rPr lang="en-US" dirty="0" smtClean="0">
                <a:latin typeface="Comic Sans MS" pitchFamily="66" charset="0"/>
              </a:rPr>
              <a:t>Princeton University</a:t>
            </a:r>
          </a:p>
          <a:p>
            <a:pPr algn="ctr"/>
            <a:endParaRPr lang="en-US" dirty="0">
              <a:latin typeface="Comic Sans MS" pitchFamily="66" charset="0"/>
            </a:endParaRPr>
          </a:p>
          <a:p>
            <a:pPr algn="ctr"/>
            <a:r>
              <a:rPr lang="en-US" dirty="0" smtClean="0">
                <a:latin typeface="Comic Sans MS" pitchFamily="66" charset="0"/>
              </a:rPr>
              <a:t>March 15, 2012</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10</a:t>
            </a:fld>
            <a:endParaRPr lang="en-US"/>
          </a:p>
        </p:txBody>
      </p:sp>
      <p:sp>
        <p:nvSpPr>
          <p:cNvPr id="5" name="TextBox 4"/>
          <p:cNvSpPr txBox="1"/>
          <p:nvPr/>
        </p:nvSpPr>
        <p:spPr>
          <a:xfrm>
            <a:off x="457200" y="152400"/>
            <a:ext cx="8153400" cy="461665"/>
          </a:xfrm>
          <a:prstGeom prst="rect">
            <a:avLst/>
          </a:prstGeom>
          <a:noFill/>
        </p:spPr>
        <p:txBody>
          <a:bodyPr wrap="square" rtlCol="0">
            <a:spAutoFit/>
          </a:bodyPr>
          <a:lstStyle/>
          <a:p>
            <a:pPr algn="ctr"/>
            <a:r>
              <a:rPr lang="en-US" sz="2400" dirty="0" smtClean="0">
                <a:latin typeface="Comic Sans MS" pitchFamily="66" charset="0"/>
              </a:rPr>
              <a:t>APD test with Co-60 source: time resolution</a:t>
            </a:r>
            <a:endParaRPr lang="en-US" sz="2400" dirty="0">
              <a:latin typeface="Comic Sans MS" pitchFamily="66" charset="0"/>
            </a:endParaRPr>
          </a:p>
        </p:txBody>
      </p:sp>
      <p:sp>
        <p:nvSpPr>
          <p:cNvPr id="6" name="TextBox 5"/>
          <p:cNvSpPr txBox="1"/>
          <p:nvPr/>
        </p:nvSpPr>
        <p:spPr>
          <a:xfrm>
            <a:off x="457200" y="990600"/>
            <a:ext cx="8153400" cy="1477328"/>
          </a:xfrm>
          <a:prstGeom prst="rect">
            <a:avLst/>
          </a:prstGeom>
          <a:noFill/>
        </p:spPr>
        <p:txBody>
          <a:bodyPr wrap="square" rtlCol="0">
            <a:spAutoFit/>
          </a:bodyPr>
          <a:lstStyle/>
          <a:p>
            <a:r>
              <a:rPr lang="en-US" dirty="0" smtClean="0">
                <a:latin typeface="Comic Sans MS" pitchFamily="66" charset="0"/>
              </a:rPr>
              <a:t>We also can use the scope to measure the time resolution of the APDs. We measure two channels from edge (channel 2) to edge (channel 1) on their leading falling edges at 50% amplitude. Accumulate for more than 3800 events, on the screen image of the scope we can see the typical pulse and accumulated histogram. ZA60 amplifiers were used in this test.</a:t>
            </a:r>
            <a:endParaRPr lang="en-US" dirty="0">
              <a:latin typeface="Comic Sans MS"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412040"/>
            <a:ext cx="5839320" cy="441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086600" y="2590800"/>
            <a:ext cx="1981200" cy="2585323"/>
          </a:xfrm>
          <a:prstGeom prst="rect">
            <a:avLst/>
          </a:prstGeom>
          <a:noFill/>
        </p:spPr>
        <p:txBody>
          <a:bodyPr wrap="square" rtlCol="0">
            <a:spAutoFit/>
          </a:bodyPr>
          <a:lstStyle/>
          <a:p>
            <a:r>
              <a:rPr lang="en-US" dirty="0" smtClean="0">
                <a:latin typeface="Comic Sans MS" pitchFamily="66" charset="0"/>
              </a:rPr>
              <a:t>Measure the time at 50% of leading edges. Brown curve is channel #1 (back APD), green curve is channel #2 (front APD). </a:t>
            </a:r>
            <a:endParaRPr lang="en-US" dirty="0">
              <a:latin typeface="Comic Sans MS" pitchFamily="66" charset="0"/>
            </a:endParaRPr>
          </a:p>
        </p:txBody>
      </p:sp>
      <p:cxnSp>
        <p:nvCxnSpPr>
          <p:cNvPr id="9" name="Straight Arrow Connector 8"/>
          <p:cNvCxnSpPr/>
          <p:nvPr/>
        </p:nvCxnSpPr>
        <p:spPr>
          <a:xfrm flipH="1">
            <a:off x="4191000" y="3124200"/>
            <a:ext cx="3962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986460" y="3124200"/>
            <a:ext cx="416694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184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11</a:t>
            </a:fld>
            <a:endParaRPr lang="en-US"/>
          </a:p>
        </p:txBody>
      </p:sp>
      <p:sp>
        <p:nvSpPr>
          <p:cNvPr id="5" name="TextBox 4"/>
          <p:cNvSpPr txBox="1"/>
          <p:nvPr/>
        </p:nvSpPr>
        <p:spPr>
          <a:xfrm>
            <a:off x="533400" y="152400"/>
            <a:ext cx="8077200" cy="461665"/>
          </a:xfrm>
          <a:prstGeom prst="rect">
            <a:avLst/>
          </a:prstGeom>
          <a:noFill/>
        </p:spPr>
        <p:txBody>
          <a:bodyPr wrap="square" rtlCol="0">
            <a:spAutoFit/>
          </a:bodyPr>
          <a:lstStyle/>
          <a:p>
            <a:pPr algn="ctr"/>
            <a:r>
              <a:rPr lang="en-US" sz="2400" dirty="0" smtClean="0">
                <a:latin typeface="Comic Sans MS" pitchFamily="66" charset="0"/>
              </a:rPr>
              <a:t>Fitted time resolution</a:t>
            </a:r>
            <a:endParaRPr lang="en-US" sz="2400" dirty="0">
              <a:latin typeface="Comic Sans MS"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90600"/>
            <a:ext cx="5943600" cy="351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14400" y="4800600"/>
            <a:ext cx="7315200" cy="646331"/>
          </a:xfrm>
          <a:prstGeom prst="rect">
            <a:avLst/>
          </a:prstGeom>
          <a:noFill/>
        </p:spPr>
        <p:txBody>
          <a:bodyPr wrap="square" rtlCol="0">
            <a:spAutoFit/>
          </a:bodyPr>
          <a:lstStyle/>
          <a:p>
            <a:r>
              <a:rPr lang="en-US" dirty="0" smtClean="0">
                <a:latin typeface="Comic Sans MS" pitchFamily="66" charset="0"/>
              </a:rPr>
              <a:t>The event’s trigger thresholds are set at -100mV for both channels. The fitted time resolution is 80ps. </a:t>
            </a:r>
            <a:endParaRPr lang="en-US" dirty="0">
              <a:latin typeface="Comic Sans MS" pitchFamily="66" charset="0"/>
            </a:endParaRPr>
          </a:p>
        </p:txBody>
      </p:sp>
    </p:spTree>
    <p:extLst>
      <p:ext uri="{BB962C8B-B14F-4D97-AF65-F5344CB8AC3E}">
        <p14:creationId xmlns:p14="http://schemas.microsoft.com/office/powerpoint/2010/main" val="285515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12</a:t>
            </a:fld>
            <a:endParaRPr lang="en-US"/>
          </a:p>
        </p:txBody>
      </p:sp>
      <p:sp>
        <p:nvSpPr>
          <p:cNvPr id="5" name="TextBox 4"/>
          <p:cNvSpPr txBox="1"/>
          <p:nvPr/>
        </p:nvSpPr>
        <p:spPr>
          <a:xfrm>
            <a:off x="457200" y="152400"/>
            <a:ext cx="8153400" cy="461665"/>
          </a:xfrm>
          <a:prstGeom prst="rect">
            <a:avLst/>
          </a:prstGeom>
          <a:noFill/>
        </p:spPr>
        <p:txBody>
          <a:bodyPr wrap="square" rtlCol="0">
            <a:spAutoFit/>
          </a:bodyPr>
          <a:lstStyle/>
          <a:p>
            <a:pPr algn="ctr"/>
            <a:r>
              <a:rPr lang="en-US" sz="2400" dirty="0" smtClean="0">
                <a:latin typeface="Comic Sans MS" pitchFamily="66" charset="0"/>
              </a:rPr>
              <a:t>APD test with cosmic ray: signal amplitude spectrum</a:t>
            </a:r>
            <a:endParaRPr lang="en-US" sz="2400" dirty="0">
              <a:latin typeface="Comic Sans MS" pitchFamily="66" charset="0"/>
            </a:endParaRPr>
          </a:p>
        </p:txBody>
      </p:sp>
      <p:sp>
        <p:nvSpPr>
          <p:cNvPr id="6" name="TextBox 5"/>
          <p:cNvSpPr txBox="1"/>
          <p:nvPr/>
        </p:nvSpPr>
        <p:spPr>
          <a:xfrm>
            <a:off x="342900" y="854057"/>
            <a:ext cx="8382000" cy="923330"/>
          </a:xfrm>
          <a:prstGeom prst="rect">
            <a:avLst/>
          </a:prstGeom>
          <a:noFill/>
        </p:spPr>
        <p:txBody>
          <a:bodyPr wrap="square" rtlCol="0">
            <a:spAutoFit/>
          </a:bodyPr>
          <a:lstStyle/>
          <a:p>
            <a:r>
              <a:rPr lang="en-US" dirty="0" smtClean="0">
                <a:latin typeface="Comic Sans MS" pitchFamily="66" charset="0"/>
              </a:rPr>
              <a:t>We also used cosmic ray to accumulate the signal amplitude spectrum. In 66 hours we obtained 431 events. Trigger on channel #1, threshold = -30mV, measure channel #2 amplitude. </a:t>
            </a:r>
            <a:endParaRPr lang="en-US" dirty="0">
              <a:latin typeface="Comic Sans MS"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1" y="1799833"/>
            <a:ext cx="5867400" cy="441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367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13</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82" y="1066800"/>
            <a:ext cx="7316455" cy="430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52400"/>
            <a:ext cx="7315200" cy="461665"/>
          </a:xfrm>
          <a:prstGeom prst="rect">
            <a:avLst/>
          </a:prstGeom>
          <a:noFill/>
        </p:spPr>
        <p:txBody>
          <a:bodyPr wrap="square" rtlCol="0">
            <a:spAutoFit/>
          </a:bodyPr>
          <a:lstStyle/>
          <a:p>
            <a:pPr algn="ctr"/>
            <a:r>
              <a:rPr lang="en-US" sz="2400" dirty="0" smtClean="0">
                <a:latin typeface="Comic Sans MS" pitchFamily="66" charset="0"/>
              </a:rPr>
              <a:t>Mini Circuits fast amplifiers</a:t>
            </a:r>
            <a:endParaRPr lang="en-US" sz="2400" dirty="0">
              <a:latin typeface="Comic Sans MS" pitchFamily="66" charset="0"/>
            </a:endParaRPr>
          </a:p>
        </p:txBody>
      </p:sp>
      <p:sp>
        <p:nvSpPr>
          <p:cNvPr id="6" name="Oval 5"/>
          <p:cNvSpPr/>
          <p:nvPr/>
        </p:nvSpPr>
        <p:spPr>
          <a:xfrm>
            <a:off x="7010400" y="2971800"/>
            <a:ext cx="1066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726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14</a:t>
            </a:fld>
            <a:endParaRPr lang="en-US"/>
          </a:p>
        </p:txBody>
      </p:sp>
      <p:sp>
        <p:nvSpPr>
          <p:cNvPr id="5" name="TextBox 4"/>
          <p:cNvSpPr txBox="1"/>
          <p:nvPr/>
        </p:nvSpPr>
        <p:spPr>
          <a:xfrm>
            <a:off x="609600" y="152400"/>
            <a:ext cx="8001000" cy="461665"/>
          </a:xfrm>
          <a:prstGeom prst="rect">
            <a:avLst/>
          </a:prstGeom>
          <a:noFill/>
        </p:spPr>
        <p:txBody>
          <a:bodyPr wrap="square" rtlCol="0">
            <a:spAutoFit/>
          </a:bodyPr>
          <a:lstStyle/>
          <a:p>
            <a:pPr algn="ctr"/>
            <a:r>
              <a:rPr lang="en-US" sz="2400" dirty="0" smtClean="0">
                <a:latin typeface="Comic Sans MS" pitchFamily="66" charset="0"/>
              </a:rPr>
              <a:t>Fast amplifier (cont’d)</a:t>
            </a:r>
            <a:endParaRPr lang="en-US" sz="2400" dirty="0">
              <a:latin typeface="Comic Sans MS" pitchFamily="66" charset="0"/>
            </a:endParaRPr>
          </a:p>
        </p:txBody>
      </p:sp>
      <p:sp>
        <p:nvSpPr>
          <p:cNvPr id="6" name="TextBox 5"/>
          <p:cNvSpPr txBox="1"/>
          <p:nvPr/>
        </p:nvSpPr>
        <p:spPr>
          <a:xfrm>
            <a:off x="838200" y="990600"/>
            <a:ext cx="7620000" cy="369332"/>
          </a:xfrm>
          <a:prstGeom prst="rect">
            <a:avLst/>
          </a:prstGeom>
          <a:noFill/>
        </p:spPr>
        <p:txBody>
          <a:bodyPr wrap="square" rtlCol="0">
            <a:spAutoFit/>
          </a:bodyPr>
          <a:lstStyle/>
          <a:p>
            <a:pPr algn="ctr"/>
            <a:r>
              <a:rPr lang="en-US" dirty="0" smtClean="0">
                <a:latin typeface="Comic Sans MS" pitchFamily="66" charset="0"/>
              </a:rPr>
              <a:t>ZVA-213:  Under microscope</a:t>
            </a:r>
            <a:endParaRPr lang="en-US" dirty="0">
              <a:latin typeface="Comic Sans MS" pitchFamily="66" charset="0"/>
            </a:endParaRPr>
          </a:p>
        </p:txBody>
      </p:sp>
      <p:pic>
        <p:nvPicPr>
          <p:cNvPr id="1026" name="Picture 2" descr="C:\Users\LU\Fast Timing\Nikon image\03142012\ZVA-2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354984"/>
            <a:ext cx="5410200" cy="39952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3080266"/>
            <a:ext cx="1219200" cy="369332"/>
          </a:xfrm>
          <a:prstGeom prst="rect">
            <a:avLst/>
          </a:prstGeom>
          <a:noFill/>
        </p:spPr>
        <p:txBody>
          <a:bodyPr wrap="square" rtlCol="0">
            <a:spAutoFit/>
          </a:bodyPr>
          <a:lstStyle/>
          <a:p>
            <a:r>
              <a:rPr lang="en-US" dirty="0" smtClean="0"/>
              <a:t>Input SMA</a:t>
            </a:r>
            <a:endParaRPr lang="en-US" dirty="0"/>
          </a:p>
        </p:txBody>
      </p:sp>
      <p:sp>
        <p:nvSpPr>
          <p:cNvPr id="10" name="TextBox 9"/>
          <p:cNvSpPr txBox="1"/>
          <p:nvPr/>
        </p:nvSpPr>
        <p:spPr>
          <a:xfrm>
            <a:off x="7086600" y="3084041"/>
            <a:ext cx="1371600" cy="369332"/>
          </a:xfrm>
          <a:prstGeom prst="rect">
            <a:avLst/>
          </a:prstGeom>
          <a:noFill/>
        </p:spPr>
        <p:txBody>
          <a:bodyPr wrap="square" rtlCol="0">
            <a:spAutoFit/>
          </a:bodyPr>
          <a:lstStyle/>
          <a:p>
            <a:r>
              <a:rPr lang="en-US" dirty="0" smtClean="0"/>
              <a:t>Output SMA</a:t>
            </a:r>
            <a:endParaRPr lang="en-US" dirty="0"/>
          </a:p>
        </p:txBody>
      </p:sp>
      <p:sp>
        <p:nvSpPr>
          <p:cNvPr id="8" name="TextBox 7"/>
          <p:cNvSpPr txBox="1"/>
          <p:nvPr/>
        </p:nvSpPr>
        <p:spPr>
          <a:xfrm>
            <a:off x="270164" y="3657599"/>
            <a:ext cx="1558636" cy="646331"/>
          </a:xfrm>
          <a:prstGeom prst="rect">
            <a:avLst/>
          </a:prstGeom>
          <a:solidFill>
            <a:srgbClr val="FFFF00"/>
          </a:solidFill>
        </p:spPr>
        <p:txBody>
          <a:bodyPr wrap="square" rtlCol="0">
            <a:spAutoFit/>
          </a:bodyPr>
          <a:lstStyle/>
          <a:p>
            <a:r>
              <a:rPr lang="en-US" dirty="0" smtClean="0"/>
              <a:t>Input stage amplifier chip</a:t>
            </a:r>
            <a:endParaRPr lang="en-US" dirty="0"/>
          </a:p>
        </p:txBody>
      </p:sp>
      <p:sp>
        <p:nvSpPr>
          <p:cNvPr id="12" name="TextBox 11"/>
          <p:cNvSpPr txBox="1"/>
          <p:nvPr/>
        </p:nvSpPr>
        <p:spPr>
          <a:xfrm>
            <a:off x="6781800" y="3657598"/>
            <a:ext cx="1499260" cy="646331"/>
          </a:xfrm>
          <a:prstGeom prst="rect">
            <a:avLst/>
          </a:prstGeom>
          <a:solidFill>
            <a:srgbClr val="FFFF00"/>
          </a:solidFill>
        </p:spPr>
        <p:txBody>
          <a:bodyPr wrap="square" rtlCol="0">
            <a:spAutoFit/>
          </a:bodyPr>
          <a:lstStyle/>
          <a:p>
            <a:r>
              <a:rPr lang="en-US" dirty="0" smtClean="0"/>
              <a:t>Output stage amplifier chip</a:t>
            </a:r>
            <a:endParaRPr lang="en-US" dirty="0"/>
          </a:p>
        </p:txBody>
      </p:sp>
      <p:cxnSp>
        <p:nvCxnSpPr>
          <p:cNvPr id="11" name="Straight Arrow Connector 10"/>
          <p:cNvCxnSpPr/>
          <p:nvPr/>
        </p:nvCxnSpPr>
        <p:spPr>
          <a:xfrm flipV="1">
            <a:off x="1524000" y="3657598"/>
            <a:ext cx="1828800" cy="3231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1"/>
          </p:cNvCxnSpPr>
          <p:nvPr/>
        </p:nvCxnSpPr>
        <p:spPr>
          <a:xfrm flipH="1" flipV="1">
            <a:off x="4953000" y="3453375"/>
            <a:ext cx="1828800" cy="52738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0" y="54864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81800" y="551114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524000" y="5739740"/>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5765470"/>
            <a:ext cx="1981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86200" y="5511140"/>
            <a:ext cx="762000" cy="461665"/>
          </a:xfrm>
          <a:prstGeom prst="rect">
            <a:avLst/>
          </a:prstGeom>
          <a:noFill/>
        </p:spPr>
        <p:txBody>
          <a:bodyPr wrap="square" rtlCol="0">
            <a:spAutoFit/>
          </a:bodyPr>
          <a:lstStyle/>
          <a:p>
            <a:r>
              <a:rPr lang="en-US" sz="2400" dirty="0" smtClean="0"/>
              <a:t>¾”</a:t>
            </a:r>
            <a:endParaRPr lang="en-US" sz="2400" dirty="0"/>
          </a:p>
        </p:txBody>
      </p:sp>
      <p:cxnSp>
        <p:nvCxnSpPr>
          <p:cNvPr id="23" name="Straight Arrow Connector 22"/>
          <p:cNvCxnSpPr/>
          <p:nvPr/>
        </p:nvCxnSpPr>
        <p:spPr>
          <a:xfrm flipH="1" flipV="1">
            <a:off x="8610600" y="990600"/>
            <a:ext cx="51460" cy="23619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8662060" y="3980764"/>
            <a:ext cx="0" cy="20362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281060" y="3426765"/>
            <a:ext cx="762000" cy="369332"/>
          </a:xfrm>
          <a:prstGeom prst="rect">
            <a:avLst/>
          </a:prstGeom>
          <a:noFill/>
        </p:spPr>
        <p:txBody>
          <a:bodyPr wrap="square" rtlCol="0">
            <a:spAutoFit/>
          </a:bodyPr>
          <a:lstStyle/>
          <a:p>
            <a:r>
              <a:rPr lang="en-US" dirty="0" smtClean="0"/>
              <a:t>2.2”</a:t>
            </a:r>
            <a:endParaRPr lang="en-US" dirty="0"/>
          </a:p>
        </p:txBody>
      </p:sp>
    </p:spTree>
    <p:extLst>
      <p:ext uri="{BB962C8B-B14F-4D97-AF65-F5344CB8AC3E}">
        <p14:creationId xmlns:p14="http://schemas.microsoft.com/office/powerpoint/2010/main" val="1437293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15</a:t>
            </a:fld>
            <a:endParaRPr lang="en-US"/>
          </a:p>
        </p:txBody>
      </p:sp>
      <p:sp>
        <p:nvSpPr>
          <p:cNvPr id="5" name="TextBox 4"/>
          <p:cNvSpPr txBox="1"/>
          <p:nvPr/>
        </p:nvSpPr>
        <p:spPr>
          <a:xfrm>
            <a:off x="914400" y="228600"/>
            <a:ext cx="7239000" cy="461665"/>
          </a:xfrm>
          <a:prstGeom prst="rect">
            <a:avLst/>
          </a:prstGeom>
          <a:noFill/>
        </p:spPr>
        <p:txBody>
          <a:bodyPr wrap="square" rtlCol="0">
            <a:spAutoFit/>
          </a:bodyPr>
          <a:lstStyle/>
          <a:p>
            <a:r>
              <a:rPr lang="en-US" sz="2400" dirty="0" smtClean="0">
                <a:latin typeface="Comic Sans MS" pitchFamily="66" charset="0"/>
              </a:rPr>
              <a:t>Burned fast amplifier chip: HITTITE HMC460  </a:t>
            </a:r>
            <a:endParaRPr lang="en-US" sz="2400" dirty="0">
              <a:latin typeface="Comic Sans MS" pitchFamily="66" charset="0"/>
            </a:endParaRPr>
          </a:p>
        </p:txBody>
      </p:sp>
      <p:pic>
        <p:nvPicPr>
          <p:cNvPr id="3074" name="Picture 2" descr="C:\Users\LU\Fast Timing\Nikon image\03142012\burned di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742178"/>
            <a:ext cx="541020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264" y="906483"/>
            <a:ext cx="7291136" cy="835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3810000" y="3581400"/>
            <a:ext cx="990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2400" y="2743200"/>
            <a:ext cx="2209800" cy="646331"/>
          </a:xfrm>
          <a:prstGeom prst="rect">
            <a:avLst/>
          </a:prstGeom>
          <a:noFill/>
        </p:spPr>
        <p:txBody>
          <a:bodyPr wrap="square" rtlCol="0">
            <a:spAutoFit/>
          </a:bodyPr>
          <a:lstStyle/>
          <a:p>
            <a:r>
              <a:rPr lang="en-US" dirty="0" smtClean="0"/>
              <a:t>Burned first stage of the amplifier chip</a:t>
            </a:r>
            <a:endParaRPr lang="en-US" dirty="0"/>
          </a:p>
        </p:txBody>
      </p:sp>
      <p:cxnSp>
        <p:nvCxnSpPr>
          <p:cNvPr id="9" name="Straight Arrow Connector 8"/>
          <p:cNvCxnSpPr/>
          <p:nvPr/>
        </p:nvCxnSpPr>
        <p:spPr>
          <a:xfrm>
            <a:off x="1905000" y="3066365"/>
            <a:ext cx="1981200" cy="7046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913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16</a:t>
            </a:fld>
            <a:endParaRPr lang="en-US"/>
          </a:p>
        </p:txBody>
      </p:sp>
      <p:sp>
        <p:nvSpPr>
          <p:cNvPr id="5" name="TextBox 4"/>
          <p:cNvSpPr txBox="1"/>
          <p:nvPr/>
        </p:nvSpPr>
        <p:spPr>
          <a:xfrm>
            <a:off x="152400" y="304800"/>
            <a:ext cx="8686800" cy="461665"/>
          </a:xfrm>
          <a:prstGeom prst="rect">
            <a:avLst/>
          </a:prstGeom>
          <a:noFill/>
        </p:spPr>
        <p:txBody>
          <a:bodyPr wrap="square" rtlCol="0">
            <a:spAutoFit/>
          </a:bodyPr>
          <a:lstStyle/>
          <a:p>
            <a:r>
              <a:rPr lang="en-US" sz="2400" dirty="0" smtClean="0">
                <a:latin typeface="Comic Sans MS" pitchFamily="66" charset="0"/>
              </a:rPr>
              <a:t>Time resolution with CO-60 source and ZVA-213 amplifiers</a:t>
            </a:r>
            <a:endParaRPr lang="en-US" sz="2400" dirty="0">
              <a:latin typeface="Comic Sans MS" pitchFamily="66"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80964"/>
            <a:ext cx="615315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610350" y="1524000"/>
            <a:ext cx="2457450" cy="923330"/>
          </a:xfrm>
          <a:prstGeom prst="rect">
            <a:avLst/>
          </a:prstGeom>
          <a:noFill/>
        </p:spPr>
        <p:txBody>
          <a:bodyPr wrap="square" rtlCol="0">
            <a:spAutoFit/>
          </a:bodyPr>
          <a:lstStyle/>
          <a:p>
            <a:r>
              <a:rPr lang="en-US" dirty="0" smtClean="0">
                <a:latin typeface="Comic Sans MS" pitchFamily="66" charset="0"/>
              </a:rPr>
              <a:t>Green trace w/o amplifier, scale 10mV/div. </a:t>
            </a:r>
            <a:endParaRPr lang="en-US" dirty="0">
              <a:latin typeface="Comic Sans MS" pitchFamily="66" charset="0"/>
            </a:endParaRPr>
          </a:p>
        </p:txBody>
      </p:sp>
      <p:sp>
        <p:nvSpPr>
          <p:cNvPr id="8" name="TextBox 7"/>
          <p:cNvSpPr txBox="1"/>
          <p:nvPr/>
        </p:nvSpPr>
        <p:spPr>
          <a:xfrm>
            <a:off x="6655872" y="3400301"/>
            <a:ext cx="2457450" cy="923330"/>
          </a:xfrm>
          <a:prstGeom prst="rect">
            <a:avLst/>
          </a:prstGeom>
          <a:noFill/>
        </p:spPr>
        <p:txBody>
          <a:bodyPr wrap="square" rtlCol="0">
            <a:spAutoFit/>
          </a:bodyPr>
          <a:lstStyle/>
          <a:p>
            <a:r>
              <a:rPr lang="en-US" dirty="0" smtClean="0">
                <a:latin typeface="Comic Sans MS" pitchFamily="66" charset="0"/>
              </a:rPr>
              <a:t>Brown trace w/ amplifier ZVA-213, scale 100mV/div. </a:t>
            </a:r>
            <a:endParaRPr lang="en-US" dirty="0">
              <a:latin typeface="Comic Sans MS" pitchFamily="66" charset="0"/>
            </a:endParaRPr>
          </a:p>
        </p:txBody>
      </p:sp>
      <p:cxnSp>
        <p:nvCxnSpPr>
          <p:cNvPr id="9" name="Straight Arrow Connector 8"/>
          <p:cNvCxnSpPr/>
          <p:nvPr/>
        </p:nvCxnSpPr>
        <p:spPr>
          <a:xfrm flipH="1">
            <a:off x="3200400" y="1985665"/>
            <a:ext cx="3733800" cy="7575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971800" y="3505200"/>
            <a:ext cx="3962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655872" y="4571999"/>
            <a:ext cx="2057400" cy="923330"/>
          </a:xfrm>
          <a:prstGeom prst="rect">
            <a:avLst/>
          </a:prstGeom>
          <a:noFill/>
        </p:spPr>
        <p:txBody>
          <a:bodyPr wrap="square" rtlCol="0">
            <a:spAutoFit/>
          </a:bodyPr>
          <a:lstStyle/>
          <a:p>
            <a:r>
              <a:rPr lang="en-US" dirty="0" smtClean="0">
                <a:latin typeface="Comic Sans MS" pitchFamily="66" charset="0"/>
              </a:rPr>
              <a:t>The gain of ZVA-213 is ~ x10 to x11.</a:t>
            </a:r>
            <a:endParaRPr lang="en-US" dirty="0">
              <a:latin typeface="Comic Sans MS" pitchFamily="66" charset="0"/>
            </a:endParaRPr>
          </a:p>
        </p:txBody>
      </p:sp>
    </p:spTree>
    <p:extLst>
      <p:ext uri="{BB962C8B-B14F-4D97-AF65-F5344CB8AC3E}">
        <p14:creationId xmlns:p14="http://schemas.microsoft.com/office/powerpoint/2010/main" val="2012124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17</a:t>
            </a:fld>
            <a:endParaRPr lang="en-US"/>
          </a:p>
        </p:txBody>
      </p:sp>
      <p:sp>
        <p:nvSpPr>
          <p:cNvPr id="5" name="TextBox 4"/>
          <p:cNvSpPr txBox="1"/>
          <p:nvPr/>
        </p:nvSpPr>
        <p:spPr>
          <a:xfrm>
            <a:off x="152400" y="304800"/>
            <a:ext cx="8686800" cy="461665"/>
          </a:xfrm>
          <a:prstGeom prst="rect">
            <a:avLst/>
          </a:prstGeom>
          <a:noFill/>
        </p:spPr>
        <p:txBody>
          <a:bodyPr wrap="square" rtlCol="0">
            <a:spAutoFit/>
          </a:bodyPr>
          <a:lstStyle/>
          <a:p>
            <a:pPr algn="ctr"/>
            <a:r>
              <a:rPr lang="en-US" sz="2400" dirty="0" smtClean="0">
                <a:latin typeface="Comic Sans MS" pitchFamily="66" charset="0"/>
              </a:rPr>
              <a:t>Time resolution with ZVA-213 amplifiers (cont’d)</a:t>
            </a:r>
            <a:endParaRPr lang="en-US" sz="2400" dirty="0">
              <a:latin typeface="Comic Sans MS"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5868346"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49346" y="1524000"/>
            <a:ext cx="2742254" cy="4247317"/>
          </a:xfrm>
          <a:prstGeom prst="rect">
            <a:avLst/>
          </a:prstGeom>
          <a:noFill/>
        </p:spPr>
        <p:txBody>
          <a:bodyPr wrap="square" rtlCol="0">
            <a:spAutoFit/>
          </a:bodyPr>
          <a:lstStyle/>
          <a:p>
            <a:r>
              <a:rPr lang="en-US" dirty="0" smtClean="0">
                <a:latin typeface="Comic Sans MS" pitchFamily="66" charset="0"/>
              </a:rPr>
              <a:t>The </a:t>
            </a:r>
            <a:r>
              <a:rPr lang="en-US" dirty="0" err="1" smtClean="0">
                <a:latin typeface="Comic Sans MS" pitchFamily="66" charset="0"/>
              </a:rPr>
              <a:t>dT</a:t>
            </a:r>
            <a:r>
              <a:rPr lang="en-US" dirty="0" smtClean="0">
                <a:latin typeface="Comic Sans MS" pitchFamily="66" charset="0"/>
              </a:rPr>
              <a:t> spectrum shows two peaks, fit it with 2 Gaussians the time resolution for two peaks:</a:t>
            </a:r>
          </a:p>
          <a:p>
            <a:r>
              <a:rPr lang="en-US" dirty="0" smtClean="0">
                <a:latin typeface="Comic Sans MS" pitchFamily="66" charset="0"/>
                <a:sym typeface="Symbol"/>
              </a:rPr>
              <a:t>1 = 47.6 </a:t>
            </a:r>
            <a:r>
              <a:rPr lang="en-US" dirty="0" err="1" smtClean="0">
                <a:latin typeface="Comic Sans MS" pitchFamily="66" charset="0"/>
                <a:sym typeface="Symbol"/>
              </a:rPr>
              <a:t>ps</a:t>
            </a:r>
            <a:endParaRPr lang="en-US" dirty="0" smtClean="0">
              <a:latin typeface="Comic Sans MS" pitchFamily="66" charset="0"/>
              <a:sym typeface="Symbol"/>
            </a:endParaRPr>
          </a:p>
          <a:p>
            <a:r>
              <a:rPr lang="en-US" dirty="0" smtClean="0">
                <a:latin typeface="Comic Sans MS" pitchFamily="66" charset="0"/>
                <a:sym typeface="Symbol"/>
              </a:rPr>
              <a:t>2 </a:t>
            </a:r>
            <a:r>
              <a:rPr lang="en-US" dirty="0">
                <a:latin typeface="Comic Sans MS" pitchFamily="66" charset="0"/>
                <a:sym typeface="Symbol"/>
              </a:rPr>
              <a:t>= </a:t>
            </a:r>
            <a:r>
              <a:rPr lang="en-US" dirty="0" smtClean="0">
                <a:latin typeface="Comic Sans MS" pitchFamily="66" charset="0"/>
                <a:sym typeface="Symbol"/>
              </a:rPr>
              <a:t>55.2 </a:t>
            </a:r>
            <a:r>
              <a:rPr lang="en-US" dirty="0" err="1" smtClean="0">
                <a:latin typeface="Comic Sans MS" pitchFamily="66" charset="0"/>
                <a:sym typeface="Symbol"/>
              </a:rPr>
              <a:t>ps</a:t>
            </a:r>
            <a:endParaRPr lang="en-US" dirty="0" smtClean="0">
              <a:latin typeface="Comic Sans MS" pitchFamily="66" charset="0"/>
              <a:sym typeface="Symbol"/>
            </a:endParaRPr>
          </a:p>
          <a:p>
            <a:endParaRPr lang="en-US" dirty="0" smtClean="0">
              <a:latin typeface="Comic Sans MS" pitchFamily="66" charset="0"/>
              <a:sym typeface="Symbol"/>
            </a:endParaRPr>
          </a:p>
          <a:p>
            <a:r>
              <a:rPr lang="en-US" dirty="0" smtClean="0">
                <a:latin typeface="Comic Sans MS" pitchFamily="66" charset="0"/>
                <a:sym typeface="Symbol"/>
              </a:rPr>
              <a:t>Why 2 peaks? Don’t know yet. </a:t>
            </a:r>
            <a:endParaRPr lang="en-US" dirty="0">
              <a:latin typeface="Comic Sans MS" pitchFamily="66" charset="0"/>
              <a:sym typeface="Symbol"/>
            </a:endParaRPr>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788266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2</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908760"/>
            <a:ext cx="6490405" cy="511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905000" y="4800600"/>
            <a:ext cx="3352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40681" y="4706034"/>
            <a:ext cx="3124200" cy="646331"/>
          </a:xfrm>
          <a:prstGeom prst="rect">
            <a:avLst/>
          </a:prstGeom>
          <a:solidFill>
            <a:srgbClr val="EEF0AE"/>
          </a:solidFill>
        </p:spPr>
        <p:txBody>
          <a:bodyPr wrap="square" rtlCol="0">
            <a:spAutoFit/>
          </a:bodyPr>
          <a:lstStyle/>
          <a:p>
            <a:r>
              <a:rPr lang="en-US" dirty="0" smtClean="0"/>
              <a:t>We are testing these two types of APDs.</a:t>
            </a:r>
            <a:endParaRPr lang="en-US" dirty="0"/>
          </a:p>
        </p:txBody>
      </p:sp>
      <p:cxnSp>
        <p:nvCxnSpPr>
          <p:cNvPr id="8" name="Straight Arrow Connector 7"/>
          <p:cNvCxnSpPr>
            <a:stCxn id="6" idx="1"/>
            <a:endCxn id="5" idx="6"/>
          </p:cNvCxnSpPr>
          <p:nvPr/>
        </p:nvCxnSpPr>
        <p:spPr>
          <a:xfrm flipH="1">
            <a:off x="5257800" y="5029200"/>
            <a:ext cx="5828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05000" y="104482"/>
            <a:ext cx="5715000" cy="738664"/>
          </a:xfrm>
          <a:prstGeom prst="rect">
            <a:avLst/>
          </a:prstGeom>
          <a:noFill/>
        </p:spPr>
        <p:txBody>
          <a:bodyPr wrap="square" rtlCol="0">
            <a:spAutoFit/>
          </a:bodyPr>
          <a:lstStyle/>
          <a:p>
            <a:pPr algn="ctr"/>
            <a:r>
              <a:rPr lang="en-US" sz="2400" dirty="0" smtClean="0">
                <a:latin typeface="Comic Sans MS" pitchFamily="66" charset="0"/>
              </a:rPr>
              <a:t>RMD APDs</a:t>
            </a:r>
          </a:p>
          <a:p>
            <a:pPr algn="ctr"/>
            <a:r>
              <a:rPr lang="en-US" dirty="0"/>
              <a:t>Radiation Monitoring Devices, Inc.</a:t>
            </a:r>
            <a:endParaRPr lang="en-US" dirty="0">
              <a:latin typeface="Comic Sans MS" pitchFamily="66" charset="0"/>
            </a:endParaRPr>
          </a:p>
        </p:txBody>
      </p:sp>
    </p:spTree>
    <p:extLst>
      <p:ext uri="{BB962C8B-B14F-4D97-AF65-F5344CB8AC3E}">
        <p14:creationId xmlns:p14="http://schemas.microsoft.com/office/powerpoint/2010/main" val="2872433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3</a:t>
            </a:fld>
            <a:endParaRPr lang="en-US"/>
          </a:p>
        </p:txBody>
      </p:sp>
      <p:sp>
        <p:nvSpPr>
          <p:cNvPr id="5" name="TextBox 4"/>
          <p:cNvSpPr txBox="1"/>
          <p:nvPr/>
        </p:nvSpPr>
        <p:spPr>
          <a:xfrm>
            <a:off x="1371600" y="228600"/>
            <a:ext cx="6553200" cy="461665"/>
          </a:xfrm>
          <a:prstGeom prst="rect">
            <a:avLst/>
          </a:prstGeom>
          <a:noFill/>
        </p:spPr>
        <p:txBody>
          <a:bodyPr wrap="square" rtlCol="0">
            <a:spAutoFit/>
          </a:bodyPr>
          <a:lstStyle/>
          <a:p>
            <a:pPr algn="ctr"/>
            <a:r>
              <a:rPr lang="en-US" sz="2400" dirty="0" smtClean="0">
                <a:latin typeface="Comic Sans MS" pitchFamily="66" charset="0"/>
              </a:rPr>
              <a:t>APD test setup</a:t>
            </a:r>
            <a:endParaRPr lang="en-US" sz="2400" dirty="0">
              <a:latin typeface="Comic Sans MS" pitchFamily="66" charset="0"/>
            </a:endParaRPr>
          </a:p>
        </p:txBody>
      </p:sp>
      <p:sp>
        <p:nvSpPr>
          <p:cNvPr id="7" name="TextBox 6"/>
          <p:cNvSpPr txBox="1"/>
          <p:nvPr/>
        </p:nvSpPr>
        <p:spPr>
          <a:xfrm>
            <a:off x="5281550" y="990600"/>
            <a:ext cx="3786249" cy="2031325"/>
          </a:xfrm>
          <a:prstGeom prst="rect">
            <a:avLst/>
          </a:prstGeom>
          <a:noFill/>
        </p:spPr>
        <p:txBody>
          <a:bodyPr wrap="square" rtlCol="0">
            <a:spAutoFit/>
          </a:bodyPr>
          <a:lstStyle/>
          <a:p>
            <a:r>
              <a:rPr lang="en-US" dirty="0" smtClean="0">
                <a:latin typeface="Comic Sans MS" pitchFamily="66" charset="0"/>
              </a:rPr>
              <a:t>APD test box, mount two APDs face to face, Co-60 source is placed on top of the box. </a:t>
            </a:r>
          </a:p>
          <a:p>
            <a:r>
              <a:rPr lang="en-US" dirty="0" smtClean="0">
                <a:latin typeface="Comic Sans MS" pitchFamily="66" charset="0"/>
              </a:rPr>
              <a:t>APD signal through ZX60-33 (or ZVA-213) Mini-Circuits wideband amplifier connected to Agilent scope. </a:t>
            </a:r>
            <a:endParaRPr lang="en-US" dirty="0">
              <a:latin typeface="Comic Sans MS" pitchFamily="66" charset="0"/>
            </a:endParaRPr>
          </a:p>
        </p:txBody>
      </p:sp>
      <p:sp>
        <p:nvSpPr>
          <p:cNvPr id="8" name="TextBox 7"/>
          <p:cNvSpPr txBox="1"/>
          <p:nvPr/>
        </p:nvSpPr>
        <p:spPr>
          <a:xfrm>
            <a:off x="5562600" y="3352800"/>
            <a:ext cx="3276600" cy="2308324"/>
          </a:xfrm>
          <a:prstGeom prst="rect">
            <a:avLst/>
          </a:prstGeom>
          <a:noFill/>
        </p:spPr>
        <p:txBody>
          <a:bodyPr wrap="square" rtlCol="0">
            <a:spAutoFit/>
          </a:bodyPr>
          <a:lstStyle/>
          <a:p>
            <a:r>
              <a:rPr lang="en-US" dirty="0" smtClean="0">
                <a:latin typeface="Comic Sans MS" pitchFamily="66" charset="0"/>
              </a:rPr>
              <a:t>Agilent MSO9404A digital scope used as the DAQ system. </a:t>
            </a:r>
          </a:p>
          <a:p>
            <a:r>
              <a:rPr lang="en-US" dirty="0" smtClean="0">
                <a:latin typeface="Comic Sans MS" pitchFamily="66" charset="0"/>
              </a:rPr>
              <a:t>Back APD connected to channel#1 with ~0.4ns longer cable than channel#2. Front APD connected to channel#2. </a:t>
            </a:r>
            <a:endParaRPr lang="en-US" dirty="0">
              <a:latin typeface="Comic Sans MS" pitchFamily="66"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600634" y="738246"/>
            <a:ext cx="4419600" cy="4924307"/>
          </a:xfrm>
          <a:prstGeom prst="rect">
            <a:avLst/>
          </a:prstGeom>
        </p:spPr>
      </p:pic>
    </p:spTree>
    <p:extLst>
      <p:ext uri="{BB962C8B-B14F-4D97-AF65-F5344CB8AC3E}">
        <p14:creationId xmlns:p14="http://schemas.microsoft.com/office/powerpoint/2010/main" val="2496009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 y="1600200"/>
            <a:ext cx="5074920" cy="380619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2471" y="2273048"/>
            <a:ext cx="3280657" cy="2460493"/>
          </a:xfrm>
          <a:prstGeom prst="rect">
            <a:avLst/>
          </a:prstGeom>
        </p:spPr>
      </p:pic>
      <p:sp>
        <p:nvSpPr>
          <p:cNvPr id="7" name="TextBox 6"/>
          <p:cNvSpPr txBox="1"/>
          <p:nvPr/>
        </p:nvSpPr>
        <p:spPr>
          <a:xfrm>
            <a:off x="1600200" y="152400"/>
            <a:ext cx="5867400" cy="461665"/>
          </a:xfrm>
          <a:prstGeom prst="rect">
            <a:avLst/>
          </a:prstGeom>
          <a:noFill/>
        </p:spPr>
        <p:txBody>
          <a:bodyPr wrap="square" rtlCol="0">
            <a:spAutoFit/>
          </a:bodyPr>
          <a:lstStyle/>
          <a:p>
            <a:pPr algn="ctr"/>
            <a:r>
              <a:rPr lang="en-US" sz="2400" dirty="0" smtClean="0">
                <a:latin typeface="Comic Sans MS" pitchFamily="66" charset="0"/>
              </a:rPr>
              <a:t>Test setup</a:t>
            </a:r>
            <a:endParaRPr lang="en-US" sz="2400" dirty="0">
              <a:latin typeface="Comic Sans MS" pitchFamily="66" charset="0"/>
            </a:endParaRPr>
          </a:p>
        </p:txBody>
      </p:sp>
      <p:sp>
        <p:nvSpPr>
          <p:cNvPr id="8" name="TextBox 7"/>
          <p:cNvSpPr txBox="1"/>
          <p:nvPr/>
        </p:nvSpPr>
        <p:spPr>
          <a:xfrm>
            <a:off x="1219200" y="5638800"/>
            <a:ext cx="3657600" cy="369332"/>
          </a:xfrm>
          <a:prstGeom prst="rect">
            <a:avLst/>
          </a:prstGeom>
          <a:noFill/>
        </p:spPr>
        <p:txBody>
          <a:bodyPr wrap="square" rtlCol="0">
            <a:spAutoFit/>
          </a:bodyPr>
          <a:lstStyle/>
          <a:p>
            <a:pPr algn="ctr"/>
            <a:r>
              <a:rPr lang="en-US" dirty="0" smtClean="0"/>
              <a:t>Fast amplifiers</a:t>
            </a:r>
            <a:endParaRPr lang="en-US" dirty="0"/>
          </a:p>
        </p:txBody>
      </p:sp>
      <p:cxnSp>
        <p:nvCxnSpPr>
          <p:cNvPr id="10" name="Straight Arrow Connector 9"/>
          <p:cNvCxnSpPr>
            <a:stCxn id="8" idx="0"/>
          </p:cNvCxnSpPr>
          <p:nvPr/>
        </p:nvCxnSpPr>
        <p:spPr>
          <a:xfrm flipH="1" flipV="1">
            <a:off x="2720340" y="4572000"/>
            <a:ext cx="327660" cy="1066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0"/>
          </p:cNvCxnSpPr>
          <p:nvPr/>
        </p:nvCxnSpPr>
        <p:spPr>
          <a:xfrm flipV="1">
            <a:off x="3048000" y="4724400"/>
            <a:ext cx="152400" cy="91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5800" y="1066800"/>
            <a:ext cx="1676400" cy="381000"/>
          </a:xfrm>
          <a:prstGeom prst="rect">
            <a:avLst/>
          </a:prstGeom>
          <a:noFill/>
        </p:spPr>
        <p:txBody>
          <a:bodyPr wrap="square" rtlCol="0">
            <a:spAutoFit/>
          </a:bodyPr>
          <a:lstStyle/>
          <a:p>
            <a:r>
              <a:rPr lang="en-US" dirty="0" smtClean="0"/>
              <a:t>Co-60 source</a:t>
            </a:r>
            <a:endParaRPr lang="en-US" dirty="0"/>
          </a:p>
        </p:txBody>
      </p:sp>
      <p:cxnSp>
        <p:nvCxnSpPr>
          <p:cNvPr id="16" name="Straight Arrow Connector 15"/>
          <p:cNvCxnSpPr>
            <a:stCxn id="14" idx="2"/>
          </p:cNvCxnSpPr>
          <p:nvPr/>
        </p:nvCxnSpPr>
        <p:spPr>
          <a:xfrm flipH="1">
            <a:off x="1371600" y="1447800"/>
            <a:ext cx="152400" cy="1447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867400" y="2273048"/>
            <a:ext cx="2590800" cy="22989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flipV="1">
            <a:off x="1447800" y="3422524"/>
            <a:ext cx="4457205" cy="8077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854536" y="2738629"/>
            <a:ext cx="533400" cy="3139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172200" y="1447800"/>
            <a:ext cx="2286000" cy="369332"/>
          </a:xfrm>
          <a:prstGeom prst="rect">
            <a:avLst/>
          </a:prstGeom>
          <a:noFill/>
        </p:spPr>
        <p:txBody>
          <a:bodyPr wrap="square" rtlCol="0">
            <a:spAutoFit/>
          </a:bodyPr>
          <a:lstStyle/>
          <a:p>
            <a:r>
              <a:rPr lang="en-US" dirty="0" smtClean="0"/>
              <a:t>2 APDs in parallel</a:t>
            </a:r>
            <a:endParaRPr lang="en-US" dirty="0"/>
          </a:p>
        </p:txBody>
      </p:sp>
      <p:cxnSp>
        <p:nvCxnSpPr>
          <p:cNvPr id="22" name="Straight Arrow Connector 21"/>
          <p:cNvCxnSpPr>
            <a:endCxn id="20" idx="0"/>
          </p:cNvCxnSpPr>
          <p:nvPr/>
        </p:nvCxnSpPr>
        <p:spPr>
          <a:xfrm>
            <a:off x="7121236" y="1702234"/>
            <a:ext cx="0" cy="103639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355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037" y="1738312"/>
            <a:ext cx="7019925" cy="3381375"/>
          </a:xfrm>
          <a:prstGeom prst="rect">
            <a:avLst/>
          </a:prstGeom>
        </p:spPr>
      </p:pic>
      <p:sp>
        <p:nvSpPr>
          <p:cNvPr id="6" name="TextBox 5"/>
          <p:cNvSpPr txBox="1"/>
          <p:nvPr/>
        </p:nvSpPr>
        <p:spPr>
          <a:xfrm>
            <a:off x="1524000" y="152400"/>
            <a:ext cx="6324600" cy="461665"/>
          </a:xfrm>
          <a:prstGeom prst="rect">
            <a:avLst/>
          </a:prstGeom>
          <a:noFill/>
        </p:spPr>
        <p:txBody>
          <a:bodyPr wrap="square" rtlCol="0">
            <a:spAutoFit/>
          </a:bodyPr>
          <a:lstStyle/>
          <a:p>
            <a:pPr algn="ctr"/>
            <a:r>
              <a:rPr lang="en-US" sz="2400" dirty="0" smtClean="0">
                <a:latin typeface="Comic Sans MS" pitchFamily="66" charset="0"/>
              </a:rPr>
              <a:t>Co-60 decay chain</a:t>
            </a:r>
            <a:endParaRPr lang="en-US" sz="2400" dirty="0">
              <a:latin typeface="Comic Sans MS" pitchFamily="66" charset="0"/>
            </a:endParaRPr>
          </a:p>
        </p:txBody>
      </p:sp>
      <p:sp>
        <p:nvSpPr>
          <p:cNvPr id="7" name="Oval 6"/>
          <p:cNvSpPr/>
          <p:nvPr/>
        </p:nvSpPr>
        <p:spPr>
          <a:xfrm>
            <a:off x="3581399" y="1905000"/>
            <a:ext cx="1981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0" y="3009899"/>
            <a:ext cx="1981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10200" y="4281487"/>
            <a:ext cx="19812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278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6</a:t>
            </a:fld>
            <a:endParaRPr lang="en-US"/>
          </a:p>
        </p:txBody>
      </p:sp>
      <p:sp>
        <p:nvSpPr>
          <p:cNvPr id="5" name="TextBox 4"/>
          <p:cNvSpPr txBox="1"/>
          <p:nvPr/>
        </p:nvSpPr>
        <p:spPr>
          <a:xfrm>
            <a:off x="457200" y="152400"/>
            <a:ext cx="8153400" cy="461665"/>
          </a:xfrm>
          <a:prstGeom prst="rect">
            <a:avLst/>
          </a:prstGeom>
          <a:noFill/>
        </p:spPr>
        <p:txBody>
          <a:bodyPr wrap="square" rtlCol="0">
            <a:spAutoFit/>
          </a:bodyPr>
          <a:lstStyle/>
          <a:p>
            <a:pPr algn="ctr"/>
            <a:r>
              <a:rPr lang="en-US" sz="2400" dirty="0">
                <a:latin typeface="Comic Sans MS" pitchFamily="66" charset="0"/>
              </a:rPr>
              <a:t>C</a:t>
            </a:r>
            <a:r>
              <a:rPr lang="en-US" sz="2400" dirty="0" smtClean="0">
                <a:latin typeface="Comic Sans MS" pitchFamily="66" charset="0"/>
              </a:rPr>
              <a:t>heaper version Mini-Circuits amplifier </a:t>
            </a:r>
            <a:endParaRPr lang="en-US" sz="2400" dirty="0">
              <a:latin typeface="Comic Sans MS"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152525"/>
            <a:ext cx="7827963" cy="455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021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7</a:t>
            </a:fld>
            <a:endParaRPr lang="en-US"/>
          </a:p>
        </p:txBody>
      </p:sp>
      <p:sp>
        <p:nvSpPr>
          <p:cNvPr id="5" name="TextBox 4"/>
          <p:cNvSpPr txBox="1"/>
          <p:nvPr/>
        </p:nvSpPr>
        <p:spPr>
          <a:xfrm>
            <a:off x="1066800" y="228600"/>
            <a:ext cx="6858000" cy="461665"/>
          </a:xfrm>
          <a:prstGeom prst="rect">
            <a:avLst/>
          </a:prstGeom>
          <a:noFill/>
        </p:spPr>
        <p:txBody>
          <a:bodyPr wrap="square" rtlCol="0">
            <a:spAutoFit/>
          </a:bodyPr>
          <a:lstStyle/>
          <a:p>
            <a:pPr algn="ctr"/>
            <a:r>
              <a:rPr lang="en-US" sz="2400" dirty="0" smtClean="0">
                <a:latin typeface="Comic Sans MS" pitchFamily="66" charset="0"/>
              </a:rPr>
              <a:t>APD current </a:t>
            </a:r>
            <a:r>
              <a:rPr lang="en-US" sz="2400" i="1" dirty="0" smtClean="0">
                <a:latin typeface="Comic Sans MS" pitchFamily="66" charset="0"/>
              </a:rPr>
              <a:t>vs</a:t>
            </a:r>
            <a:r>
              <a:rPr lang="en-US" sz="2400" dirty="0" smtClean="0">
                <a:latin typeface="Comic Sans MS" pitchFamily="66" charset="0"/>
              </a:rPr>
              <a:t>. </a:t>
            </a:r>
            <a:r>
              <a:rPr lang="en-US" sz="2400" dirty="0" smtClean="0">
                <a:latin typeface="Comic Sans MS" pitchFamily="66" charset="0"/>
              </a:rPr>
              <a:t>reversed bias voltage </a:t>
            </a:r>
            <a:endParaRPr lang="en-US" sz="2400" dirty="0">
              <a:latin typeface="Comic Sans MS" pitchFamily="66" charset="0"/>
            </a:endParaRPr>
          </a:p>
        </p:txBody>
      </p:sp>
      <p:sp>
        <p:nvSpPr>
          <p:cNvPr id="6" name="TextBox 5"/>
          <p:cNvSpPr txBox="1"/>
          <p:nvPr/>
        </p:nvSpPr>
        <p:spPr>
          <a:xfrm>
            <a:off x="609600" y="1066800"/>
            <a:ext cx="7924800" cy="923330"/>
          </a:xfrm>
          <a:prstGeom prst="rect">
            <a:avLst/>
          </a:prstGeom>
          <a:noFill/>
        </p:spPr>
        <p:txBody>
          <a:bodyPr wrap="square" rtlCol="0">
            <a:spAutoFit/>
          </a:bodyPr>
          <a:lstStyle/>
          <a:p>
            <a:r>
              <a:rPr lang="en-US" dirty="0" smtClean="0">
                <a:latin typeface="Comic Sans MS" pitchFamily="66" charset="0"/>
              </a:rPr>
              <a:t>Two APDs used in the test are RMD S0223 (S0814), 4mm2 (64mm</a:t>
            </a:r>
            <a:r>
              <a:rPr lang="en-US" baseline="30000" dirty="0" smtClean="0">
                <a:latin typeface="Comic Sans MS" pitchFamily="66" charset="0"/>
              </a:rPr>
              <a:t>2</a:t>
            </a:r>
            <a:r>
              <a:rPr lang="en-US" dirty="0" smtClean="0">
                <a:latin typeface="Comic Sans MS" pitchFamily="66" charset="0"/>
              </a:rPr>
              <a:t>) active area. When we made this test, two APDs were connected </a:t>
            </a:r>
            <a:r>
              <a:rPr lang="en-US" dirty="0" smtClean="0">
                <a:latin typeface="Comic Sans MS" pitchFamily="66" charset="0"/>
              </a:rPr>
              <a:t>in parallel</a:t>
            </a:r>
            <a:r>
              <a:rPr lang="en-US" dirty="0" smtClean="0">
                <a:latin typeface="Comic Sans MS" pitchFamily="66" charset="0"/>
              </a:rPr>
              <a:t>, so the measured current is the sum of two APDs. </a:t>
            </a:r>
            <a:endParaRPr lang="en-US" dirty="0">
              <a:latin typeface="Comic Sans MS"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675" y="2024272"/>
            <a:ext cx="4372395" cy="257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4400" y="5063817"/>
            <a:ext cx="7391400" cy="646331"/>
          </a:xfrm>
          <a:prstGeom prst="rect">
            <a:avLst/>
          </a:prstGeom>
          <a:noFill/>
        </p:spPr>
        <p:txBody>
          <a:bodyPr wrap="square" rtlCol="0">
            <a:spAutoFit/>
          </a:bodyPr>
          <a:lstStyle/>
          <a:p>
            <a:r>
              <a:rPr lang="en-US" dirty="0" smtClean="0">
                <a:latin typeface="Comic Sans MS" pitchFamily="66" charset="0"/>
              </a:rPr>
              <a:t>When the high voltage reaches -1800V (-1750V), the current increases sharply, we set our test at -1800V (-1750V). </a:t>
            </a:r>
            <a:endParaRPr lang="en-US" dirty="0">
              <a:latin typeface="Comic Sans MS" pitchFamily="66"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94" y="2258786"/>
            <a:ext cx="45243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334000" y="2590800"/>
            <a:ext cx="2514600" cy="276999"/>
          </a:xfrm>
          <a:prstGeom prst="rect">
            <a:avLst/>
          </a:prstGeom>
          <a:noFill/>
        </p:spPr>
        <p:txBody>
          <a:bodyPr wrap="square" rtlCol="0">
            <a:spAutoFit/>
          </a:bodyPr>
          <a:lstStyle/>
          <a:p>
            <a:r>
              <a:rPr lang="en-US" sz="1200" dirty="0" smtClean="0"/>
              <a:t>2 </a:t>
            </a:r>
            <a:r>
              <a:rPr lang="en-US" sz="1200" dirty="0" smtClean="0"/>
              <a:t>S0814 </a:t>
            </a:r>
            <a:r>
              <a:rPr lang="en-US" sz="1200" dirty="0" smtClean="0"/>
              <a:t>APDs connected in parallel</a:t>
            </a:r>
            <a:endParaRPr lang="en-US" sz="1200" dirty="0"/>
          </a:p>
        </p:txBody>
      </p:sp>
    </p:spTree>
    <p:extLst>
      <p:ext uri="{BB962C8B-B14F-4D97-AF65-F5344CB8AC3E}">
        <p14:creationId xmlns:p14="http://schemas.microsoft.com/office/powerpoint/2010/main" val="2710129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8</a:t>
            </a:fld>
            <a:endParaRPr lang="en-US"/>
          </a:p>
        </p:txBody>
      </p:sp>
      <p:sp>
        <p:nvSpPr>
          <p:cNvPr id="5" name="TextBox 4"/>
          <p:cNvSpPr txBox="1"/>
          <p:nvPr/>
        </p:nvSpPr>
        <p:spPr>
          <a:xfrm>
            <a:off x="533400" y="228600"/>
            <a:ext cx="8153400" cy="461665"/>
          </a:xfrm>
          <a:prstGeom prst="rect">
            <a:avLst/>
          </a:prstGeom>
          <a:noFill/>
        </p:spPr>
        <p:txBody>
          <a:bodyPr wrap="square" rtlCol="0">
            <a:spAutoFit/>
          </a:bodyPr>
          <a:lstStyle/>
          <a:p>
            <a:r>
              <a:rPr lang="en-US" sz="2400" dirty="0" smtClean="0">
                <a:latin typeface="Comic Sans MS" pitchFamily="66" charset="0"/>
              </a:rPr>
              <a:t>APD test with Co-60 source: signal amplitude spectrum </a:t>
            </a:r>
            <a:endParaRPr lang="en-US" sz="2400" dirty="0">
              <a:latin typeface="Comic Sans MS"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753" y="1066800"/>
            <a:ext cx="6134100"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781800" y="1152585"/>
            <a:ext cx="2133600" cy="4524315"/>
          </a:xfrm>
          <a:prstGeom prst="rect">
            <a:avLst/>
          </a:prstGeom>
          <a:noFill/>
        </p:spPr>
        <p:txBody>
          <a:bodyPr wrap="square" rtlCol="0">
            <a:spAutoFit/>
          </a:bodyPr>
          <a:lstStyle/>
          <a:p>
            <a:r>
              <a:rPr lang="en-US" dirty="0" smtClean="0">
                <a:latin typeface="Comic Sans MS" pitchFamily="66" charset="0"/>
              </a:rPr>
              <a:t>Test S0814 APDs</a:t>
            </a:r>
          </a:p>
          <a:p>
            <a:endParaRPr lang="en-US" dirty="0" smtClean="0">
              <a:latin typeface="Comic Sans MS" pitchFamily="66" charset="0"/>
            </a:endParaRPr>
          </a:p>
          <a:p>
            <a:r>
              <a:rPr lang="en-US" dirty="0" smtClean="0">
                <a:latin typeface="Comic Sans MS" pitchFamily="66" charset="0"/>
              </a:rPr>
              <a:t>Triggered on channel #1 (brown trace) recorded the amplitude histogram of channel #2 (green trace). Notice the output signal shape from ZA60, it has clean falling edge, which can be used to measure the timing.  </a:t>
            </a:r>
            <a:endParaRPr lang="en-US" dirty="0">
              <a:latin typeface="Comic Sans MS" pitchFamily="66" charset="0"/>
            </a:endParaRPr>
          </a:p>
        </p:txBody>
      </p:sp>
    </p:spTree>
    <p:extLst>
      <p:ext uri="{BB962C8B-B14F-4D97-AF65-F5344CB8AC3E}">
        <p14:creationId xmlns:p14="http://schemas.microsoft.com/office/powerpoint/2010/main" val="1568953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9594348-F1B5-4584-B01E-5F2EA7B87068}" type="slidenum">
              <a:rPr lang="en-US" smtClean="0"/>
              <a:pPr/>
              <a:t>9</a:t>
            </a:fld>
            <a:endParaRPr lang="en-US"/>
          </a:p>
        </p:txBody>
      </p:sp>
      <p:sp>
        <p:nvSpPr>
          <p:cNvPr id="5" name="TextBox 4"/>
          <p:cNvSpPr txBox="1"/>
          <p:nvPr/>
        </p:nvSpPr>
        <p:spPr>
          <a:xfrm>
            <a:off x="533400" y="228600"/>
            <a:ext cx="8153400" cy="461665"/>
          </a:xfrm>
          <a:prstGeom prst="rect">
            <a:avLst/>
          </a:prstGeom>
          <a:noFill/>
        </p:spPr>
        <p:txBody>
          <a:bodyPr wrap="square" rtlCol="0">
            <a:spAutoFit/>
          </a:bodyPr>
          <a:lstStyle/>
          <a:p>
            <a:r>
              <a:rPr lang="en-US" sz="2400" dirty="0" smtClean="0">
                <a:latin typeface="Comic Sans MS" pitchFamily="66" charset="0"/>
              </a:rPr>
              <a:t>APD test with Co-60 source: signal amplitude spectrum </a:t>
            </a:r>
            <a:endParaRPr lang="en-US" sz="2400" dirty="0">
              <a:latin typeface="Comic Sans MS" pitchFamily="66" charset="0"/>
            </a:endParaRPr>
          </a:p>
        </p:txBody>
      </p:sp>
      <p:sp>
        <p:nvSpPr>
          <p:cNvPr id="6" name="TextBox 5"/>
          <p:cNvSpPr txBox="1"/>
          <p:nvPr/>
        </p:nvSpPr>
        <p:spPr>
          <a:xfrm>
            <a:off x="533400" y="990600"/>
            <a:ext cx="8153400" cy="923330"/>
          </a:xfrm>
          <a:prstGeom prst="rect">
            <a:avLst/>
          </a:prstGeom>
          <a:noFill/>
        </p:spPr>
        <p:txBody>
          <a:bodyPr wrap="square" rtlCol="0">
            <a:spAutoFit/>
          </a:bodyPr>
          <a:lstStyle/>
          <a:p>
            <a:r>
              <a:rPr lang="en-US" dirty="0" smtClean="0">
                <a:latin typeface="Comic Sans MS" pitchFamily="66" charset="0"/>
              </a:rPr>
              <a:t>Triggered on the back APD, measure the amplitude of the front APD signal under the radiation of Co-60 source. We can change the back APD trigger threshold from -100mV up to -300mV. </a:t>
            </a:r>
            <a:endParaRPr lang="en-US" dirty="0">
              <a:latin typeface="Comic Sans MS"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98" y="1944608"/>
            <a:ext cx="4313302" cy="189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48566"/>
            <a:ext cx="4530990" cy="189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4038599"/>
            <a:ext cx="4286003" cy="188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66800" y="5922256"/>
            <a:ext cx="7010400" cy="369332"/>
          </a:xfrm>
          <a:prstGeom prst="rect">
            <a:avLst/>
          </a:prstGeom>
          <a:noFill/>
        </p:spPr>
        <p:txBody>
          <a:bodyPr wrap="square" rtlCol="0">
            <a:spAutoFit/>
          </a:bodyPr>
          <a:lstStyle/>
          <a:p>
            <a:r>
              <a:rPr lang="en-US" dirty="0" smtClean="0">
                <a:latin typeface="Comic Sans MS" pitchFamily="66" charset="0"/>
              </a:rPr>
              <a:t>The red line represents the efficiency vs. threshold voltage. </a:t>
            </a:r>
            <a:endParaRPr lang="en-US" dirty="0">
              <a:latin typeface="Comic Sans MS" pitchFamily="66" charset="0"/>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4038599"/>
            <a:ext cx="4800600" cy="188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178484"/>
      </p:ext>
    </p:extLst>
  </p:cSld>
  <p:clrMapOvr>
    <a:masterClrMapping/>
  </p:clrMapOvr>
</p:sld>
</file>

<file path=ppt/theme/theme1.xml><?xml version="1.0" encoding="utf-8"?>
<a:theme xmlns:a="http://schemas.openxmlformats.org/drawingml/2006/main" name="PresentToDoE-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PresentToDoE-2011</Template>
  <TotalTime>2257</TotalTime>
  <Words>629</Words>
  <Application>Microsoft Office PowerPoint</Application>
  <PresentationFormat>On-screen Show (4:3)</PresentationFormat>
  <Paragraphs>79</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PresentToDoE-2011</vt:lpstr>
      <vt:lpstr>RMD APDs Test  Preliminary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Daya Bay RPC Gas System Installation  &amp; Detector R&amp;D at Princeton</dc:title>
  <dc:creator>Princeton Affiliate</dc:creator>
  <cp:lastModifiedBy>Kirk</cp:lastModifiedBy>
  <cp:revision>51</cp:revision>
  <dcterms:created xsi:type="dcterms:W3CDTF">2011-10-19T16:55:50Z</dcterms:created>
  <dcterms:modified xsi:type="dcterms:W3CDTF">2012-03-15T20:31:26Z</dcterms:modified>
</cp:coreProperties>
</file>