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7" r:id="rId2"/>
    <p:sldId id="276" r:id="rId3"/>
    <p:sldId id="258" r:id="rId4"/>
    <p:sldId id="259" r:id="rId5"/>
    <p:sldId id="260" r:id="rId6"/>
    <p:sldId id="261" r:id="rId7"/>
    <p:sldId id="301" r:id="rId8"/>
    <p:sldId id="302" r:id="rId9"/>
    <p:sldId id="303" r:id="rId10"/>
    <p:sldId id="305" r:id="rId11"/>
    <p:sldId id="304" r:id="rId12"/>
    <p:sldId id="281" r:id="rId13"/>
    <p:sldId id="282" r:id="rId14"/>
    <p:sldId id="263" r:id="rId15"/>
    <p:sldId id="288" r:id="rId16"/>
    <p:sldId id="286" r:id="rId17"/>
    <p:sldId id="306" r:id="rId18"/>
    <p:sldId id="292" r:id="rId19"/>
    <p:sldId id="293" r:id="rId20"/>
    <p:sldId id="297" r:id="rId21"/>
    <p:sldId id="298" r:id="rId22"/>
    <p:sldId id="300" r:id="rId23"/>
    <p:sldId id="287" r:id="rId24"/>
    <p:sldId id="289" r:id="rId25"/>
    <p:sldId id="291" r:id="rId26"/>
    <p:sldId id="267" r:id="rId27"/>
    <p:sldId id="275" r:id="rId28"/>
    <p:sldId id="268" r:id="rId29"/>
    <p:sldId id="279" r:id="rId30"/>
    <p:sldId id="283" r:id="rId31"/>
    <p:sldId id="284" r:id="rId32"/>
    <p:sldId id="285" r:id="rId33"/>
    <p:sldId id="262" r:id="rId34"/>
    <p:sldId id="278" r:id="rId35"/>
    <p:sldId id="277" r:id="rId36"/>
    <p:sldId id="264" r:id="rId37"/>
    <p:sldId id="265" r:id="rId38"/>
    <p:sldId id="26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86418"/>
  </p:normalViewPr>
  <p:slideViewPr>
    <p:cSldViewPr snapToGrid="0" snapToObjects="1">
      <p:cViewPr varScale="1">
        <p:scale>
          <a:sx n="86" d="100"/>
          <a:sy n="86" d="100"/>
        </p:scale>
        <p:origin x="16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10A64-44AB-8444-815F-AA346372FA20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66817-2FEF-2C47-95D6-0B2A5B21D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7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66817-2FEF-2C47-95D6-0B2A5B21D8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6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59F2A-9BE4-E140-B6A0-D5357CBE361B}" type="datetime1">
              <a:rPr lang="it-IT" smtClean="0"/>
              <a:t>27/10/2017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96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B782-4C4D-7D4F-8B64-88BDCBE832E2}" type="datetime1">
              <a:rPr lang="it-IT" smtClean="0"/>
              <a:t>27/10/2017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33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E57-097F-5648-A086-6AC2B372BAC4}" type="datetime1">
              <a:rPr lang="it-IT" smtClean="0"/>
              <a:t>27/10/2017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CD02-29AC-EA40-A24C-D3B623B30C8B}" type="datetime1">
              <a:rPr lang="it-IT" smtClean="0"/>
              <a:t>27/10/2017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3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4604-D22A-5347-B7BE-BA8A0F7CAF35}" type="datetime1">
              <a:rPr lang="it-IT" smtClean="0"/>
              <a:t>27/10/2017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9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2604-B3A6-3F45-AFB1-768695A0AB4A}" type="datetime1">
              <a:rPr lang="it-IT" smtClean="0"/>
              <a:t>27/10/2017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39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C4915-F123-3940-BFA6-5140A42D4A99}" type="datetime1">
              <a:rPr lang="it-IT" smtClean="0"/>
              <a:t>27/10/2017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4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DFAD-492A-9E4E-8506-2B750643C352}" type="datetime1">
              <a:rPr lang="it-IT" smtClean="0"/>
              <a:t>27/10/2017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39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FD71B-EBA4-B546-BF16-BD4E234A5AAA}" type="datetime1">
              <a:rPr lang="it-IT" smtClean="0"/>
              <a:t>27/10/2017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6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7E9DC-3F07-884B-9642-F8B50963AD8E}" type="datetime1">
              <a:rPr lang="it-IT" smtClean="0"/>
              <a:t>27/10/2017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7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F7FF5-BDB1-9E44-9B72-F2D8DD6EE935}" type="datetime1">
              <a:rPr lang="it-IT" smtClean="0"/>
              <a:t>27/10/2017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76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FEA98-3E5C-5A46-B1CA-02779B90CF7B}" type="datetime1">
              <a:rPr lang="it-IT" smtClean="0"/>
              <a:t>27/10/2017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E0A97-AC9D-B14D-AF8C-EDA05CCD0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7.png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69046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Development of Ultra-Fast Silicon Detectors for 4D Tracking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3815433"/>
            <a:ext cx="6400800" cy="1752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R. Arcidiacono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1,5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 Boscardin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 Cartiglia</a:t>
            </a: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F. Cenna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1,4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 F. 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Dalla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 Betta</a:t>
            </a: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M. Ferrero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F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 Ficorella</a:t>
            </a: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M.Mandurrino1, L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 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Pancheri</a:t>
            </a: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G. Paternoster</a:t>
            </a: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F. Siviero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1,4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V. Sola</a:t>
            </a: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1,4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000" b="1" u="sng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A. Staiano</a:t>
            </a:r>
            <a:r>
              <a:rPr lang="en-US" sz="2000" b="1" u="sng" baseline="30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l"/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Istituto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Nazionale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Fisica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Nucleare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Torino,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taly</a:t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Universita' di Trento, Trento, Italy</a:t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Fondazione Bruno Kessler, Trento, Italy</a:t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Universita' di Torino, Torino, Italy</a:t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5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Universita'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Piemonte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Orientale, Torino, Italy</a:t>
            </a:r>
          </a:p>
          <a:p>
            <a:pPr algn="l"/>
            <a:endParaRPr lang="en-US" dirty="0"/>
          </a:p>
        </p:txBody>
      </p:sp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inde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400" y="4554863"/>
            <a:ext cx="578711" cy="488584"/>
          </a:xfrm>
          <a:prstGeom prst="rect">
            <a:avLst/>
          </a:prstGeom>
        </p:spPr>
      </p:pic>
      <p:pic>
        <p:nvPicPr>
          <p:cNvPr id="15" name="Picture 14" descr="large_thumb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953" y="4554864"/>
            <a:ext cx="723960" cy="482640"/>
          </a:xfrm>
          <a:prstGeom prst="rect">
            <a:avLst/>
          </a:prstGeom>
        </p:spPr>
      </p:pic>
      <p:pic>
        <p:nvPicPr>
          <p:cNvPr id="16" name="Picture 15" descr="torin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8914" y="4548921"/>
            <a:ext cx="488583" cy="488583"/>
          </a:xfrm>
          <a:prstGeom prst="rect">
            <a:avLst/>
          </a:prstGeom>
        </p:spPr>
      </p:pic>
      <p:pic>
        <p:nvPicPr>
          <p:cNvPr id="17" name="Picture 16" descr="up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5234" y="4554865"/>
            <a:ext cx="1024448" cy="488583"/>
          </a:xfrm>
          <a:prstGeom prst="rect">
            <a:avLst/>
          </a:prstGeom>
        </p:spPr>
      </p:pic>
      <p:pic>
        <p:nvPicPr>
          <p:cNvPr id="19" name="Picture 18" descr="logo_ma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1633" y="5196013"/>
            <a:ext cx="1389563" cy="568943"/>
          </a:xfrm>
          <a:prstGeom prst="rect">
            <a:avLst/>
          </a:prstGeom>
        </p:spPr>
      </p:pic>
      <p:pic>
        <p:nvPicPr>
          <p:cNvPr id="20" name="Picture 19" descr="screen-capture-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6071" y="5117863"/>
            <a:ext cx="531104" cy="647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208" y="4548921"/>
            <a:ext cx="791751" cy="4177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504243" y="3991206"/>
            <a:ext cx="5347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err="1" smtClean="0"/>
              <a:t>Amedeo</a:t>
            </a:r>
            <a:r>
              <a:rPr lang="en-US" sz="1600" b="1" u="sng" dirty="0" smtClean="0"/>
              <a:t> </a:t>
            </a:r>
            <a:r>
              <a:rPr lang="en-US" sz="1600" b="1" u="sng" dirty="0" err="1" smtClean="0"/>
              <a:t>Staiano</a:t>
            </a:r>
            <a:r>
              <a:rPr lang="en-US" sz="1600" b="1" u="sng" dirty="0" smtClean="0"/>
              <a:t>, </a:t>
            </a:r>
            <a:r>
              <a:rPr lang="en-US" sz="1600" b="1" u="sng" dirty="0" err="1" smtClean="0"/>
              <a:t>Istituto</a:t>
            </a:r>
            <a:r>
              <a:rPr lang="en-US" sz="1600" b="1" u="sng" dirty="0" smtClean="0"/>
              <a:t> </a:t>
            </a:r>
            <a:r>
              <a:rPr lang="en-US" sz="1600" b="1" u="sng" dirty="0" err="1" smtClean="0"/>
              <a:t>Nazionale</a:t>
            </a:r>
            <a:r>
              <a:rPr lang="en-US" sz="1600" b="1" u="sng" dirty="0" smtClean="0"/>
              <a:t> di </a:t>
            </a:r>
            <a:r>
              <a:rPr lang="en-US" sz="1600" b="1" u="sng" dirty="0" err="1" smtClean="0"/>
              <a:t>Fisica</a:t>
            </a:r>
            <a:r>
              <a:rPr lang="en-US" sz="1600" b="1" u="sng" dirty="0" smtClean="0"/>
              <a:t> </a:t>
            </a:r>
            <a:r>
              <a:rPr lang="en-US" sz="1600" b="1" u="sng" dirty="0" err="1" smtClean="0"/>
              <a:t>Nucleare</a:t>
            </a:r>
            <a:r>
              <a:rPr lang="en-US" sz="1600" b="1" u="sng" dirty="0" smtClean="0"/>
              <a:t>, Torino</a:t>
            </a:r>
            <a:endParaRPr lang="en-US" sz="1600" b="1" u="sng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382667" y="6336269"/>
            <a:ext cx="2900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Milton Keynes   3-8 Sep 2017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37756" y="5855626"/>
            <a:ext cx="7744444" cy="961285"/>
            <a:chOff x="2237756" y="5855626"/>
            <a:chExt cx="7744444" cy="9612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756" y="5855626"/>
              <a:ext cx="7744444" cy="96128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644874" y="6484257"/>
              <a:ext cx="1756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University of Manchester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503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TOFFEE mV vs Q</a:t>
            </a:r>
            <a:r>
              <a:rPr lang="en-US" sz="2400" baseline="-25000" dirty="0" smtClean="0">
                <a:solidFill>
                  <a:schemeClr val="accent1"/>
                </a:solidFill>
              </a:rPr>
              <a:t>in</a:t>
            </a:r>
            <a:endParaRPr lang="en-US" sz="2400" baseline="-250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1082373"/>
            <a:ext cx="6438900" cy="4711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74164" y="5775805"/>
            <a:ext cx="605150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The mV/</a:t>
            </a:r>
            <a:r>
              <a:rPr lang="en-US" dirty="0" err="1" smtClean="0"/>
              <a:t>fC</a:t>
            </a:r>
            <a:r>
              <a:rPr lang="en-US" dirty="0" smtClean="0"/>
              <a:t> is in line with expectation, 6.2 – 6.9 mV/</a:t>
            </a:r>
            <a:r>
              <a:rPr lang="en-US" dirty="0" err="1" smtClean="0"/>
              <a:t>fC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213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TOFFEE Beam Test measurement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7242"/>
            <a:ext cx="8178800" cy="492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78190" y="1463040"/>
            <a:ext cx="379661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Resolution of ~</a:t>
            </a:r>
            <a:r>
              <a:rPr lang="en-US" b="1" dirty="0" smtClean="0"/>
              <a:t>50ps @ 290V (Gain=25)</a:t>
            </a:r>
          </a:p>
          <a:p>
            <a:r>
              <a:rPr lang="en-US" dirty="0" smtClean="0"/>
              <a:t>Jitter Slew Rate limited at ~</a:t>
            </a:r>
            <a:r>
              <a:rPr lang="en-US" b="1" dirty="0" smtClean="0"/>
              <a:t>35ps</a:t>
            </a:r>
          </a:p>
          <a:p>
            <a:r>
              <a:rPr lang="en-US" dirty="0" smtClean="0"/>
              <a:t>Non uniformity charge dep. ~</a:t>
            </a:r>
            <a:r>
              <a:rPr lang="en-US" b="1" dirty="0" smtClean="0"/>
              <a:t>30ps</a:t>
            </a:r>
          </a:p>
          <a:p>
            <a:endParaRPr lang="en-US" dirty="0"/>
          </a:p>
          <a:p>
            <a:r>
              <a:rPr lang="en-US" dirty="0" smtClean="0"/>
              <a:t>TOFFEE Gain measured </a:t>
            </a:r>
            <a:r>
              <a:rPr lang="en-US" b="1" dirty="0" smtClean="0"/>
              <a:t>6mV/</a:t>
            </a:r>
            <a:r>
              <a:rPr lang="en-US" b="1" dirty="0" err="1" smtClean="0"/>
              <a:t>fC</a:t>
            </a:r>
            <a:endParaRPr lang="en-US" b="1" dirty="0" smtClean="0"/>
          </a:p>
          <a:p>
            <a:endParaRPr lang="en-US" dirty="0"/>
          </a:p>
          <a:p>
            <a:r>
              <a:rPr lang="en-US" dirty="0" smtClean="0"/>
              <a:t>TOFFEE behaves as expected on single</a:t>
            </a:r>
          </a:p>
          <a:p>
            <a:r>
              <a:rPr lang="en-US" dirty="0"/>
              <a:t>c</a:t>
            </a:r>
            <a:r>
              <a:rPr lang="en-US" dirty="0" smtClean="0"/>
              <a:t>hannel. Extra common noise when all</a:t>
            </a:r>
          </a:p>
          <a:p>
            <a:r>
              <a:rPr lang="en-US" dirty="0" smtClean="0"/>
              <a:t>Channels bonded, to be understood.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06119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Time Resolution: Beam Test Measurements 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973"/>
            <a:ext cx="11170227" cy="3512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278" y="5090317"/>
            <a:ext cx="10785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</a:t>
            </a:r>
            <a:r>
              <a:rPr lang="en-US" b="1" dirty="0" smtClean="0"/>
              <a:t>CNM</a:t>
            </a:r>
            <a:r>
              <a:rPr lang="en-US" dirty="0" smtClean="0"/>
              <a:t> 45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/>
              <a:t>m thin detectors, 1.7mm</a:t>
            </a:r>
            <a:r>
              <a:rPr lang="en-US" baseline="30000" dirty="0" smtClean="0"/>
              <a:t>2</a:t>
            </a:r>
            <a:r>
              <a:rPr lang="en-US" dirty="0" smtClean="0"/>
              <a:t> single pad + 1 </a:t>
            </a:r>
            <a:r>
              <a:rPr lang="en-US" dirty="0" err="1" smtClean="0"/>
              <a:t>SiPM</a:t>
            </a:r>
            <a:r>
              <a:rPr lang="en-US" dirty="0" smtClean="0"/>
              <a:t> on quartz for timing crosscheck</a:t>
            </a:r>
          </a:p>
          <a:p>
            <a:r>
              <a:rPr lang="en-US" dirty="0" smtClean="0"/>
              <a:t>Full Custom Hybrid Electronics (UCSC boards)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time resolution of a single UFSD is measured to decrease with increased gain M like </a:t>
            </a:r>
            <a:r>
              <a:rPr lang="en-US" dirty="0" smtClean="0"/>
              <a:t>M</a:t>
            </a:r>
            <a:r>
              <a:rPr lang="en-US" baseline="30000" dirty="0" smtClean="0"/>
              <a:t>-0.36 </a:t>
            </a:r>
            <a:r>
              <a:rPr lang="en-US" dirty="0" smtClean="0"/>
              <a:t>(from </a:t>
            </a:r>
            <a:r>
              <a:rPr lang="en-US" b="1" dirty="0" smtClean="0"/>
              <a:t>34ps</a:t>
            </a:r>
            <a:r>
              <a:rPr lang="en-US" dirty="0" smtClean="0"/>
              <a:t>@200V to </a:t>
            </a:r>
            <a:r>
              <a:rPr lang="en-US" b="1" dirty="0" smtClean="0"/>
              <a:t>28ps</a:t>
            </a:r>
            <a:r>
              <a:rPr lang="en-US" dirty="0" smtClean="0"/>
              <a:t>@230V) 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06119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Time Resolution: Measurements 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TR_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49" y="1711322"/>
            <a:ext cx="7480300" cy="4635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02336" y="2327564"/>
            <a:ext cx="3580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Consistent with simulation and</a:t>
            </a:r>
          </a:p>
          <a:p>
            <a:r>
              <a:rPr lang="en-US" dirty="0" smtClean="0"/>
              <a:t>CNM Beam Test Data (previous plot)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62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Sensor currently under test: new FBK production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1865483" y="1200740"/>
            <a:ext cx="42084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dirty="0"/>
              <a:t>FBK 50-micron </a:t>
            </a:r>
            <a:r>
              <a:rPr lang="en-US" sz="1600" dirty="0" smtClean="0"/>
              <a:t>production (II FBK Run)</a:t>
            </a:r>
            <a:endParaRPr lang="en-US" sz="1600" dirty="0"/>
          </a:p>
          <a:p>
            <a:r>
              <a:rPr lang="en-US" altLang="ja-JP" sz="1600" dirty="0"/>
              <a:t>Very successful, good gain and overall behavior</a:t>
            </a:r>
          </a:p>
          <a:p>
            <a:r>
              <a:rPr lang="en-US" altLang="ja-JP" sz="1600" dirty="0"/>
              <a:t>Gain layer: </a:t>
            </a:r>
            <a:r>
              <a:rPr lang="en-US" altLang="ja-JP" sz="1600" b="1" dirty="0"/>
              <a:t>Boron, Gallium, </a:t>
            </a:r>
            <a:r>
              <a:rPr lang="en-US" altLang="ja-JP" sz="1600" b="1" dirty="0" err="1"/>
              <a:t>Boron+Carbon</a:t>
            </a:r>
            <a:r>
              <a:rPr lang="en-US" altLang="ja-JP" sz="1600" b="1" dirty="0"/>
              <a:t>, </a:t>
            </a:r>
            <a:r>
              <a:rPr lang="en-US" altLang="ja-JP" sz="1600" b="1" dirty="0" err="1"/>
              <a:t>Gallium+Carbon</a:t>
            </a:r>
            <a:endParaRPr lang="en-US" altLang="ja-JP" sz="1600" b="1" dirty="0"/>
          </a:p>
          <a:p>
            <a:endParaRPr lang="en-US" sz="1600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7527"/>
          <a:stretch/>
        </p:blipFill>
        <p:spPr bwMode="auto">
          <a:xfrm>
            <a:off x="1966914" y="2488175"/>
            <a:ext cx="4637483" cy="411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6604397" y="1034390"/>
            <a:ext cx="42084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600" dirty="0"/>
              <a:t>CNM 75-micron</a:t>
            </a:r>
          </a:p>
          <a:p>
            <a:r>
              <a:rPr lang="it-IT" sz="1600" dirty="0"/>
              <a:t>CNM 50-micron production</a:t>
            </a:r>
            <a:endParaRPr lang="it-IT" altLang="ja-JP" sz="1600" dirty="0"/>
          </a:p>
          <a:p>
            <a:endParaRPr lang="it-IT" sz="1600" dirty="0"/>
          </a:p>
        </p:txBody>
      </p:sp>
      <p:pic>
        <p:nvPicPr>
          <p:cNvPr id="11" name="Picture 3" descr="CNM_50micro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5414" y="2309814"/>
            <a:ext cx="4192587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604397" y="1687081"/>
            <a:ext cx="1086067" cy="452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x4 CT-PPS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103878" y="2139514"/>
            <a:ext cx="43552" cy="132783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512103" y="1620190"/>
            <a:ext cx="1127553" cy="452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x3 TOTEM</a:t>
            </a:r>
          </a:p>
        </p:txBody>
      </p:sp>
      <p:cxnSp>
        <p:nvCxnSpPr>
          <p:cNvPr id="16" name="Straight Arrow Connector 15"/>
          <p:cNvCxnSpPr>
            <a:stCxn id="15" idx="2"/>
          </p:cNvCxnSpPr>
          <p:nvPr/>
        </p:nvCxnSpPr>
        <p:spPr>
          <a:xfrm flipH="1">
            <a:off x="8799392" y="2072622"/>
            <a:ext cx="276488" cy="58904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02536" y="6111153"/>
            <a:ext cx="4117217" cy="452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Medical Physics </a:t>
            </a:r>
            <a:r>
              <a:rPr lang="en-US" dirty="0"/>
              <a:t>Timing </a:t>
            </a:r>
            <a:r>
              <a:rPr lang="en-US" dirty="0" smtClean="0"/>
              <a:t>Det. (</a:t>
            </a:r>
            <a:r>
              <a:rPr lang="en-US" dirty="0" err="1" smtClean="0"/>
              <a:t>MoveIT</a:t>
            </a:r>
            <a:r>
              <a:rPr lang="en-US" dirty="0" smtClean="0"/>
              <a:t> coll.)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823452" y="2138363"/>
            <a:ext cx="2204190" cy="2485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0"/>
          </p:cNvCxnSpPr>
          <p:nvPr/>
        </p:nvCxnSpPr>
        <p:spPr>
          <a:xfrm flipH="1" flipV="1">
            <a:off x="5444843" y="4623955"/>
            <a:ext cx="3316302" cy="14871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2646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Sensor currently under test: new FBK production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15143" y="2499874"/>
            <a:ext cx="11576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On Test Beam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V="1">
            <a:off x="2193973" y="1577340"/>
            <a:ext cx="789257" cy="9225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2"/>
          </p:cNvCxnSpPr>
          <p:nvPr/>
        </p:nvCxnSpPr>
        <p:spPr>
          <a:xfrm>
            <a:off x="2193973" y="3146205"/>
            <a:ext cx="815380" cy="5049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2"/>
          </p:cNvCxnSpPr>
          <p:nvPr/>
        </p:nvCxnSpPr>
        <p:spPr>
          <a:xfrm>
            <a:off x="2193973" y="3146205"/>
            <a:ext cx="789257" cy="2593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53" y="1048272"/>
            <a:ext cx="6069330" cy="57583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96106" y="1399286"/>
            <a:ext cx="1098704" cy="29132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21196" y="3522884"/>
            <a:ext cx="1073614" cy="25647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096106" y="5611634"/>
            <a:ext cx="1098704" cy="25647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Sensor currently under test: new FBK production, Ga, B and C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" y="1376866"/>
            <a:ext cx="10058400" cy="2862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" y="3970605"/>
            <a:ext cx="10058400" cy="275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1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Sensor currently under test: comparison with TCAD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56219"/>
            <a:ext cx="6400800" cy="568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21040" y="2217420"/>
            <a:ext cx="3453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Best fit van </a:t>
            </a:r>
            <a:r>
              <a:rPr lang="en-US" dirty="0" err="1" smtClean="0"/>
              <a:t>Overstraeten</a:t>
            </a:r>
            <a:r>
              <a:rPr lang="en-US" dirty="0" smtClean="0"/>
              <a:t> -  de Man</a:t>
            </a:r>
          </a:p>
          <a:p>
            <a:r>
              <a:rPr lang="en-US" dirty="0" smtClean="0"/>
              <a:t>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24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Sensor under test: 215</a:t>
            </a:r>
            <a:r>
              <a:rPr lang="en-US" sz="2400" dirty="0" smtClean="0">
                <a:solidFill>
                  <a:schemeClr val="accent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accent1"/>
                </a:solidFill>
              </a:rPr>
              <a:t>m strip pitch 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18</a:t>
            </a:fld>
            <a:endParaRPr lang="en-US"/>
          </a:p>
        </p:txBody>
      </p:sp>
      <p:pic>
        <p:nvPicPr>
          <p:cNvPr id="8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9819" y="2189683"/>
            <a:ext cx="5664739" cy="3398844"/>
          </a:xfrm>
          <a:prstGeom prst="rect">
            <a:avLst/>
          </a:prstGeom>
        </p:spPr>
      </p:pic>
      <p:pic>
        <p:nvPicPr>
          <p:cNvPr id="10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5" t="21740" r="39340" b="11677"/>
          <a:stretch/>
        </p:blipFill>
        <p:spPr>
          <a:xfrm>
            <a:off x="2679159" y="3114224"/>
            <a:ext cx="3804249" cy="3424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1714500"/>
            <a:ext cx="6046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sensors from W8 </a:t>
            </a:r>
            <a:r>
              <a:rPr lang="en-US" smtClean="0"/>
              <a:t>(B- High diff.), </a:t>
            </a:r>
            <a:r>
              <a:rPr lang="en-US" dirty="0" smtClean="0"/>
              <a:t>one with gain and the </a:t>
            </a:r>
            <a:r>
              <a:rPr lang="en-US" dirty="0" err="1" smtClean="0"/>
              <a:t>neighbour</a:t>
            </a:r>
            <a:r>
              <a:rPr lang="en-US" dirty="0" smtClean="0"/>
              <a:t> without. </a:t>
            </a:r>
          </a:p>
          <a:p>
            <a:r>
              <a:rPr lang="en-US" dirty="0" smtClean="0"/>
              <a:t>Amplifier Pilsen Board (CMS CT-PPS)</a:t>
            </a:r>
          </a:p>
          <a:p>
            <a:r>
              <a:rPr lang="en-US" dirty="0" smtClean="0"/>
              <a:t>Sensor shifted to allow laser scan along the strip edge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740" y="3371850"/>
            <a:ext cx="232029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MoveIT</a:t>
            </a:r>
            <a:r>
              <a:rPr lang="en-US" b="1" dirty="0" smtClean="0"/>
              <a:t> Torino</a:t>
            </a:r>
          </a:p>
          <a:p>
            <a:r>
              <a:rPr lang="en-US" b="1" dirty="0" smtClean="0"/>
              <a:t>Collaboration (Hadron-Therapeutic beam monitoring)</a:t>
            </a:r>
          </a:p>
          <a:p>
            <a:r>
              <a:rPr lang="en-US" sz="1400" dirty="0" err="1" smtClean="0"/>
              <a:t>R.Cirio</a:t>
            </a:r>
            <a:r>
              <a:rPr lang="en-US" sz="1400" dirty="0"/>
              <a:t>, </a:t>
            </a:r>
            <a:r>
              <a:rPr lang="en-US" sz="1400" dirty="0" err="1"/>
              <a:t>S.Giordanengo</a:t>
            </a:r>
            <a:r>
              <a:rPr lang="en-US" sz="1400" dirty="0"/>
              <a:t>, </a:t>
            </a:r>
            <a:r>
              <a:rPr lang="en-US" sz="1400" dirty="0" err="1"/>
              <a:t>V.Monaco</a:t>
            </a:r>
            <a:r>
              <a:rPr lang="en-US" sz="1400" dirty="0"/>
              <a:t>, </a:t>
            </a:r>
            <a:r>
              <a:rPr lang="en-US" sz="1400" dirty="0" err="1"/>
              <a:t>R.Sacchi</a:t>
            </a:r>
            <a:r>
              <a:rPr lang="en-US" sz="1400" dirty="0"/>
              <a:t>, </a:t>
            </a:r>
            <a:r>
              <a:rPr lang="en-US" sz="1400" dirty="0" err="1"/>
              <a:t>A.Staiano</a:t>
            </a:r>
            <a:r>
              <a:rPr lang="en-US" sz="1400" dirty="0"/>
              <a:t>, </a:t>
            </a:r>
            <a:r>
              <a:rPr lang="en-US" sz="1400" dirty="0" err="1"/>
              <a:t>A.Vignati</a:t>
            </a:r>
            <a:r>
              <a:rPr lang="en-US" sz="1400" dirty="0"/>
              <a:t>, Omar</a:t>
            </a:r>
            <a:br>
              <a:rPr lang="en-US" sz="1400" dirty="0"/>
            </a:br>
            <a:r>
              <a:rPr lang="en-US" sz="1400" dirty="0" err="1"/>
              <a:t>Hammad</a:t>
            </a:r>
            <a:r>
              <a:rPr lang="en-US" sz="1400" dirty="0"/>
              <a:t> Ali, Zahra Ahmadi </a:t>
            </a:r>
            <a:r>
              <a:rPr lang="en-US" sz="1400" dirty="0" err="1"/>
              <a:t>Ganjeh</a:t>
            </a:r>
            <a:r>
              <a:rPr lang="en-US" sz="1400" dirty="0"/>
              <a:t>, Serena Ponzio, Matteo </a:t>
            </a:r>
            <a:r>
              <a:rPr lang="en-US" sz="1400" dirty="0" err="1"/>
              <a:t>Inglese</a:t>
            </a:r>
            <a:r>
              <a:rPr lang="en-US" sz="1400" dirty="0"/>
              <a:t>, Federico</a:t>
            </a:r>
            <a:br>
              <a:rPr lang="en-US" sz="1400" dirty="0"/>
            </a:br>
            <a:r>
              <a:rPr lang="en-US" sz="1400" dirty="0" err="1"/>
              <a:t>Fausti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26180" y="4972050"/>
            <a:ext cx="697230" cy="11430"/>
          </a:xfrm>
          <a:prstGeom prst="straightConnector1">
            <a:avLst/>
          </a:prstGeom>
          <a:ln w="222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8960" y="5089649"/>
            <a:ext cx="992323" cy="369332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 strips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0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Sensor under test: 215</a:t>
            </a:r>
            <a:r>
              <a:rPr lang="en-US" sz="2400" dirty="0" smtClean="0">
                <a:solidFill>
                  <a:schemeClr val="accent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accent1"/>
                </a:solidFill>
              </a:rPr>
              <a:t>m strip pitch</a:t>
            </a:r>
            <a:endParaRPr lang="en-US" sz="2400" dirty="0">
              <a:solidFill>
                <a:schemeClr val="accent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7813" y="1257242"/>
            <a:ext cx="6861649" cy="3776503"/>
            <a:chOff x="117813" y="1257242"/>
            <a:chExt cx="6861649" cy="3776503"/>
          </a:xfrm>
        </p:grpSpPr>
        <p:graphicFrame>
          <p:nvGraphicFramePr>
            <p:cNvPr id="11" name="Oggetto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4711059"/>
                </p:ext>
              </p:extLst>
            </p:nvPr>
          </p:nvGraphicFramePr>
          <p:xfrm>
            <a:off x="117813" y="1257242"/>
            <a:ext cx="6861649" cy="37765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0" name="Acrobat Document" r:id="rId4" imgW="4320398" imgH="2377296" progId="AcroExch.Document.DC">
                    <p:embed/>
                  </p:oleObj>
                </mc:Choice>
                <mc:Fallback>
                  <p:oleObj name="Acrobat Document" r:id="rId4" imgW="4320398" imgH="2377296" progId="AcroExch.Document.DC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17813" y="1257242"/>
                          <a:ext cx="6861649" cy="37765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1163806" y="1968230"/>
              <a:ext cx="1797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Laser spot 15</a:t>
              </a:r>
              <a:r>
                <a:rPr lang="en-US" dirty="0" smtClean="0">
                  <a:solidFill>
                    <a:schemeClr val="bg1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dirty="0" smtClean="0">
                  <a:solidFill>
                    <a:schemeClr val="bg1"/>
                  </a:solidFill>
                </a:rPr>
                <a:t>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987458"/>
              </p:ext>
            </p:extLst>
          </p:nvPr>
        </p:nvGraphicFramePr>
        <p:xfrm>
          <a:off x="6869430" y="1330481"/>
          <a:ext cx="4952542" cy="3812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Acrobat Document" r:id="rId6" imgW="4320398" imgH="2918376" progId="AcroExch.Document.DC">
                  <p:embed/>
                </p:oleObj>
              </mc:Choice>
              <mc:Fallback>
                <p:oleObj name="Acrobat Document" r:id="rId6" imgW="4320398" imgH="291837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69430" y="1330481"/>
                        <a:ext cx="4952542" cy="3812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55" y="1274571"/>
            <a:ext cx="2732601" cy="406008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160770" y="5142923"/>
            <a:ext cx="5233292" cy="1366998"/>
            <a:chOff x="6160770" y="5142923"/>
            <a:chExt cx="5233292" cy="1366998"/>
          </a:xfrm>
        </p:grpSpPr>
        <p:sp>
          <p:nvSpPr>
            <p:cNvPr id="15" name="TextBox 14"/>
            <p:cNvSpPr txBox="1"/>
            <p:nvPr/>
          </p:nvSpPr>
          <p:spPr>
            <a:xfrm>
              <a:off x="6160770" y="5863590"/>
              <a:ext cx="5233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TCAD simulation, takes into account n-well and p-stop</a:t>
              </a:r>
            </a:p>
            <a:p>
              <a:r>
                <a:rPr lang="en-US" dirty="0" smtClean="0"/>
                <a:t>profiles </a:t>
              </a:r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7418070" y="5142923"/>
              <a:ext cx="1520190" cy="7206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62167" y="4911602"/>
            <a:ext cx="1533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MoveIT</a:t>
            </a:r>
            <a:r>
              <a:rPr lang="en-US" dirty="0" smtClean="0"/>
              <a:t> Torino</a:t>
            </a:r>
          </a:p>
          <a:p>
            <a:r>
              <a:rPr lang="en-US" smtClean="0"/>
              <a:t>Collaboration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Timing at High Luminosity HEP Experiments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473" y="1400783"/>
            <a:ext cx="36898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can be considered a 4</a:t>
            </a:r>
            <a:r>
              <a:rPr lang="en-US" baseline="30000" dirty="0" smtClean="0"/>
              <a:t>th</a:t>
            </a:r>
            <a:r>
              <a:rPr lang="en-US" dirty="0" smtClean="0"/>
              <a:t> dimension coordinate in particle tracking in High Luminosity HEP experiments</a:t>
            </a:r>
          </a:p>
          <a:p>
            <a:endParaRPr lang="en-US" dirty="0"/>
          </a:p>
          <a:p>
            <a:r>
              <a:rPr lang="en-US" dirty="0" smtClean="0"/>
              <a:t>Silicon Detectors provide excellent spatial resolution (</a:t>
            </a:r>
            <a:r>
              <a:rPr lang="en-US" b="1" dirty="0" smtClean="0"/>
              <a:t>~10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 dirty="0" smtClean="0"/>
              <a:t>m</a:t>
            </a:r>
            <a:r>
              <a:rPr lang="en-US" dirty="0" smtClean="0"/>
              <a:t>), aim is to determine the timing of the passage of the particle with resolution </a:t>
            </a:r>
            <a:r>
              <a:rPr lang="en-US" b="1" dirty="0" smtClean="0"/>
              <a:t>~10ps</a:t>
            </a:r>
            <a:r>
              <a:rPr lang="en-US" dirty="0"/>
              <a:t> </a:t>
            </a:r>
            <a:r>
              <a:rPr lang="en-US" dirty="0" smtClean="0"/>
              <a:t>(current best performance in NA62, 300x300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/>
              <a:t>m pixel </a:t>
            </a:r>
            <a:r>
              <a:rPr lang="en-US" dirty="0" err="1" smtClean="0"/>
              <a:t>Gigatracker</a:t>
            </a:r>
            <a:r>
              <a:rPr lang="en-US" dirty="0" smtClean="0"/>
              <a:t> with </a:t>
            </a:r>
            <a:r>
              <a:rPr lang="en-US" b="1" dirty="0" smtClean="0"/>
              <a:t>150ps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82" y="1157591"/>
            <a:ext cx="7526182" cy="5291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87174" y="1439694"/>
            <a:ext cx="3184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CMS 78 vertices reconstructed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5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7" y="50353"/>
            <a:ext cx="805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Sensor under test: 20 215</a:t>
            </a:r>
            <a:r>
              <a:rPr lang="en-US" sz="2400" dirty="0" smtClean="0">
                <a:solidFill>
                  <a:schemeClr val="accent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accent1"/>
                </a:solidFill>
              </a:rPr>
              <a:t>m strip pitch, Leakage current uniformity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20</a:t>
            </a:fld>
            <a:endParaRPr lang="en-US"/>
          </a:p>
        </p:txBody>
      </p:sp>
      <p:pic>
        <p:nvPicPr>
          <p:cNvPr id="7" name="Immagine 1">
            <a:extLst>
              <a:ext uri="{FF2B5EF4-FFF2-40B4-BE49-F238E27FC236}">
                <a16:creationId xmlns:a16="http://schemas.microsoft.com/office/drawing/2014/main" xmlns="" id="{A39A8F6B-EE2B-494F-A489-D447C0D23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928" y="1056219"/>
            <a:ext cx="7727479" cy="58017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7025" y="1497330"/>
            <a:ext cx="1533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MoveIT</a:t>
            </a:r>
            <a:r>
              <a:rPr lang="en-US" dirty="0" smtClean="0"/>
              <a:t> Torino</a:t>
            </a:r>
          </a:p>
          <a:p>
            <a:r>
              <a:rPr lang="en-US" smtClean="0"/>
              <a:t>Collaboration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351611" y="1908810"/>
            <a:ext cx="17214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point</a:t>
            </a:r>
          </a:p>
          <a:p>
            <a:r>
              <a:rPr lang="en-US" dirty="0" smtClean="0"/>
              <a:t>is average of</a:t>
            </a:r>
          </a:p>
          <a:p>
            <a:r>
              <a:rPr lang="en-US" dirty="0" smtClean="0"/>
              <a:t>20 strips current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47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7" y="50353"/>
            <a:ext cx="805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Sensor under test: 215</a:t>
            </a:r>
            <a:r>
              <a:rPr lang="en-US" sz="2400" dirty="0" smtClean="0">
                <a:solidFill>
                  <a:schemeClr val="accent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accent1"/>
                </a:solidFill>
              </a:rPr>
              <a:t>m strip pitch, Leakage current uniformity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21</a:t>
            </a:fld>
            <a:endParaRPr lang="en-US"/>
          </a:p>
        </p:txBody>
      </p:sp>
      <p:pic>
        <p:nvPicPr>
          <p:cNvPr id="7" name="Immagine 1">
            <a:extLst>
              <a:ext uri="{FF2B5EF4-FFF2-40B4-BE49-F238E27FC236}">
                <a16:creationId xmlns:a16="http://schemas.microsoft.com/office/drawing/2014/main" xmlns="" id="{C6F3C540-AFB2-469B-82E2-9D3E29A29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881" y="1037348"/>
            <a:ext cx="7739573" cy="5820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7025" y="1428750"/>
            <a:ext cx="1533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MoveIT</a:t>
            </a:r>
            <a:r>
              <a:rPr lang="en-US" dirty="0" smtClean="0"/>
              <a:t> Torino</a:t>
            </a:r>
          </a:p>
          <a:p>
            <a:r>
              <a:rPr lang="en-US" smtClean="0"/>
              <a:t>Collaboration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5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7" y="50353"/>
            <a:ext cx="805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Sensor under test: 215</a:t>
            </a:r>
            <a:r>
              <a:rPr lang="en-US" sz="2400" dirty="0" smtClean="0">
                <a:solidFill>
                  <a:schemeClr val="accent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accent1"/>
                </a:solidFill>
              </a:rPr>
              <a:t>m strip pitch, Leakage current uniformity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22</a:t>
            </a:fld>
            <a:endParaRPr lang="en-US"/>
          </a:p>
        </p:txBody>
      </p:sp>
      <p:pic>
        <p:nvPicPr>
          <p:cNvPr id="6" name="Immagine 1">
            <a:extLst>
              <a:ext uri="{FF2B5EF4-FFF2-40B4-BE49-F238E27FC236}">
                <a16:creationId xmlns:a16="http://schemas.microsoft.com/office/drawing/2014/main" xmlns="" id="{881ECEC9-6745-4732-B8BF-ED78975FF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110" y="1075590"/>
            <a:ext cx="7578090" cy="5645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025" y="1554480"/>
            <a:ext cx="1533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MoveIT</a:t>
            </a:r>
            <a:r>
              <a:rPr lang="en-US" dirty="0" smtClean="0"/>
              <a:t> Torino</a:t>
            </a:r>
          </a:p>
          <a:p>
            <a:r>
              <a:rPr lang="en-US" smtClean="0"/>
              <a:t>Collaboration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August 2017 FBK-UFSDII Beam Test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2068"/>
            <a:ext cx="5439600" cy="30597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93165" y="1283279"/>
            <a:ext cx="5389035" cy="3607712"/>
            <a:chOff x="3108957" y="1209821"/>
            <a:chExt cx="5389035" cy="3607712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221501" y="2447778"/>
              <a:ext cx="1969477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108957" y="2053886"/>
              <a:ext cx="1935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C00000"/>
                  </a:solidFill>
                </a:rPr>
                <a:t>180 </a:t>
              </a:r>
              <a:r>
                <a:rPr lang="it-IT" b="1" dirty="0" err="1" smtClean="0">
                  <a:solidFill>
                    <a:srgbClr val="C00000"/>
                  </a:solidFill>
                </a:rPr>
                <a:t>GeV</a:t>
              </a:r>
              <a:r>
                <a:rPr lang="it-IT" b="1" dirty="0" smtClean="0">
                  <a:solidFill>
                    <a:srgbClr val="C00000"/>
                  </a:solidFill>
                </a:rPr>
                <a:t>/c </a:t>
              </a:r>
              <a:r>
                <a:rPr lang="it-IT" b="1" dirty="0" err="1" smtClean="0">
                  <a:solidFill>
                    <a:srgbClr val="C00000"/>
                  </a:solidFill>
                  <a:latin typeface="Symbol" charset="2"/>
                  <a:ea typeface="Symbol" charset="2"/>
                  <a:cs typeface="Symbol" charset="2"/>
                </a:rPr>
                <a:t>p</a:t>
              </a:r>
              <a:r>
                <a:rPr lang="it-IT" b="1" dirty="0" smtClean="0">
                  <a:solidFill>
                    <a:srgbClr val="C00000"/>
                  </a:solidFill>
                </a:rPr>
                <a:t> </a:t>
              </a:r>
              <a:r>
                <a:rPr lang="it-IT" b="1" dirty="0" err="1" smtClean="0">
                  <a:solidFill>
                    <a:srgbClr val="C00000"/>
                  </a:solidFill>
                </a:rPr>
                <a:t>beam</a:t>
              </a:r>
              <a:endParaRPr lang="it-IT" b="1" dirty="0">
                <a:solidFill>
                  <a:srgbClr val="C00000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584872" y="1209821"/>
              <a:ext cx="2913120" cy="3607712"/>
              <a:chOff x="5584872" y="1209821"/>
              <a:chExt cx="2913120" cy="360771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627078" y="1209821"/>
                <a:ext cx="2870914" cy="2143828"/>
                <a:chOff x="2138289" y="1308295"/>
                <a:chExt cx="2870914" cy="2143828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2278966" y="1764000"/>
                  <a:ext cx="295422" cy="1688123"/>
                </a:xfrm>
                <a:prstGeom prst="rect">
                  <a:avLst/>
                </a:prstGeom>
                <a:solidFill>
                  <a:srgbClr val="0432FF"/>
                </a:solidFill>
                <a:ln>
                  <a:solidFill>
                    <a:srgbClr val="0432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3036277" y="1764000"/>
                  <a:ext cx="295422" cy="168812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3781865" y="1764000"/>
                  <a:ext cx="295422" cy="1688123"/>
                </a:xfrm>
                <a:prstGeom prst="rect">
                  <a:avLst/>
                </a:prstGeom>
                <a:solidFill>
                  <a:srgbClr val="008040"/>
                </a:solidFill>
                <a:ln>
                  <a:solidFill>
                    <a:srgbClr val="00804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485249" y="1764000"/>
                  <a:ext cx="295422" cy="1688123"/>
                </a:xfrm>
                <a:prstGeom prst="rect">
                  <a:avLst/>
                </a:prstGeom>
                <a:solidFill>
                  <a:srgbClr val="FF9300"/>
                </a:solidFill>
                <a:ln>
                  <a:solidFill>
                    <a:srgbClr val="FF93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2138289" y="1308295"/>
                  <a:ext cx="28709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b="1" dirty="0" smtClean="0">
                      <a:solidFill>
                        <a:srgbClr val="0432FF"/>
                      </a:solidFill>
                    </a:rPr>
                    <a:t> W1     </a:t>
                  </a:r>
                  <a:r>
                    <a:rPr lang="it-IT" b="1" dirty="0" smtClean="0"/>
                    <a:t> </a:t>
                  </a:r>
                  <a:r>
                    <a:rPr lang="it-IT" b="1" dirty="0" err="1" smtClean="0">
                      <a:solidFill>
                        <a:srgbClr val="FF0000"/>
                      </a:solidFill>
                    </a:rPr>
                    <a:t>Trig</a:t>
                  </a:r>
                  <a:r>
                    <a:rPr lang="it-IT" b="1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it-IT" b="1" dirty="0" smtClean="0"/>
                    <a:t>     </a:t>
                  </a:r>
                  <a:r>
                    <a:rPr lang="it-IT" b="1" dirty="0" smtClean="0">
                      <a:solidFill>
                        <a:srgbClr val="008040"/>
                      </a:solidFill>
                    </a:rPr>
                    <a:t>W8</a:t>
                  </a:r>
                  <a:r>
                    <a:rPr lang="it-IT" b="1" dirty="0" smtClean="0">
                      <a:solidFill>
                        <a:srgbClr val="7030A0"/>
                      </a:solidFill>
                    </a:rPr>
                    <a:t> </a:t>
                  </a:r>
                  <a:r>
                    <a:rPr lang="it-IT" b="1" dirty="0" smtClean="0"/>
                    <a:t>     </a:t>
                  </a:r>
                  <a:r>
                    <a:rPr lang="it-IT" b="1" dirty="0" smtClean="0">
                      <a:solidFill>
                        <a:srgbClr val="FF9300"/>
                      </a:solidFill>
                    </a:rPr>
                    <a:t>W15</a:t>
                  </a:r>
                  <a:endParaRPr lang="it-IT" b="1" dirty="0">
                    <a:solidFill>
                      <a:srgbClr val="FF9300"/>
                    </a:solidFill>
                  </a:endParaRPr>
                </a:p>
              </p:txBody>
            </p:sp>
          </p:grpSp>
          <p:cxnSp>
            <p:nvCxnSpPr>
              <p:cNvPr id="16" name="Straight Arrow Connector 15"/>
              <p:cNvCxnSpPr/>
              <p:nvPr/>
            </p:nvCxnSpPr>
            <p:spPr>
              <a:xfrm>
                <a:off x="5922499" y="3498203"/>
                <a:ext cx="0" cy="360000"/>
              </a:xfrm>
              <a:prstGeom prst="straightConnector1">
                <a:avLst/>
              </a:prstGeom>
              <a:ln w="31750">
                <a:solidFill>
                  <a:srgbClr val="0432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5584872" y="3894203"/>
                <a:ext cx="6944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b="1" dirty="0" smtClean="0">
                    <a:solidFill>
                      <a:srgbClr val="0432FF"/>
                    </a:solidFill>
                  </a:rPr>
                  <a:t>BB</a:t>
                </a:r>
              </a:p>
              <a:p>
                <a:pPr algn="ctr"/>
                <a:r>
                  <a:rPr lang="it-IT" b="1" dirty="0" smtClean="0">
                    <a:solidFill>
                      <a:srgbClr val="0432FF"/>
                    </a:solidFill>
                  </a:rPr>
                  <a:t>40dB</a:t>
                </a:r>
                <a:endParaRPr lang="it-IT" b="1" dirty="0">
                  <a:solidFill>
                    <a:srgbClr val="0432FF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6679808" y="3498203"/>
                <a:ext cx="0" cy="36000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6278422" y="3894203"/>
                <a:ext cx="79380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b="1" dirty="0" smtClean="0">
                    <a:solidFill>
                      <a:srgbClr val="FF0000"/>
                    </a:solidFill>
                  </a:rPr>
                  <a:t>UCSC</a:t>
                </a:r>
              </a:p>
              <a:p>
                <a:pPr algn="ctr"/>
                <a:r>
                  <a:rPr lang="it-IT" b="1" dirty="0" smtClean="0">
                    <a:solidFill>
                      <a:srgbClr val="FF0000"/>
                    </a:solidFill>
                  </a:rPr>
                  <a:t>+ BB</a:t>
                </a:r>
              </a:p>
              <a:p>
                <a:pPr algn="ctr"/>
                <a:r>
                  <a:rPr lang="it-IT" b="1" dirty="0" smtClean="0">
                    <a:solidFill>
                      <a:srgbClr val="FF0000"/>
                    </a:solidFill>
                  </a:rPr>
                  <a:t>20dB</a:t>
                </a:r>
                <a:endParaRPr lang="it-IT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7425396" y="3498203"/>
                <a:ext cx="0" cy="360000"/>
              </a:xfrm>
              <a:prstGeom prst="straightConnector1">
                <a:avLst/>
              </a:prstGeom>
              <a:ln w="31750">
                <a:solidFill>
                  <a:srgbClr val="00804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7087768" y="3894203"/>
                <a:ext cx="6944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b="1" dirty="0" smtClean="0">
                    <a:solidFill>
                      <a:srgbClr val="008040"/>
                    </a:solidFill>
                  </a:rPr>
                  <a:t>BB</a:t>
                </a:r>
              </a:p>
              <a:p>
                <a:pPr algn="ctr"/>
                <a:r>
                  <a:rPr lang="it-IT" b="1" dirty="0" smtClean="0">
                    <a:solidFill>
                      <a:srgbClr val="008040"/>
                    </a:solidFill>
                  </a:rPr>
                  <a:t>40dB</a:t>
                </a:r>
                <a:endParaRPr lang="it-IT" b="1" dirty="0">
                  <a:solidFill>
                    <a:srgbClr val="008040"/>
                  </a:solidFill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8112370" y="3498203"/>
                <a:ext cx="0" cy="360000"/>
              </a:xfrm>
              <a:prstGeom prst="straightConnector1">
                <a:avLst/>
              </a:prstGeom>
              <a:ln w="31750">
                <a:solidFill>
                  <a:srgbClr val="FF93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7774741" y="3894203"/>
                <a:ext cx="6944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b="1" dirty="0" smtClean="0">
                    <a:solidFill>
                      <a:srgbClr val="FF9300"/>
                    </a:solidFill>
                  </a:rPr>
                  <a:t>BB</a:t>
                </a:r>
              </a:p>
              <a:p>
                <a:pPr algn="ctr"/>
                <a:r>
                  <a:rPr lang="it-IT" b="1" dirty="0" smtClean="0">
                    <a:solidFill>
                      <a:srgbClr val="FF9300"/>
                    </a:solidFill>
                  </a:rPr>
                  <a:t>40dB</a:t>
                </a:r>
                <a:endParaRPr lang="it-IT" b="1" dirty="0">
                  <a:solidFill>
                    <a:srgbClr val="FF9300"/>
                  </a:solidFill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6323669" y="5071332"/>
            <a:ext cx="464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Logic: </a:t>
            </a:r>
            <a:r>
              <a:rPr lang="en-US" b="1" dirty="0" smtClean="0">
                <a:solidFill>
                  <a:srgbClr val="FF0000"/>
                </a:solidFill>
              </a:rPr>
              <a:t>UCSC</a:t>
            </a:r>
            <a:r>
              <a:rPr lang="en-US" dirty="0" smtClean="0"/>
              <a:t> .AND. (</a:t>
            </a:r>
            <a:r>
              <a:rPr lang="en-US" b="1" dirty="0" smtClean="0">
                <a:solidFill>
                  <a:srgbClr val="0070C0"/>
                </a:solidFill>
              </a:rPr>
              <a:t>W1</a:t>
            </a:r>
            <a:r>
              <a:rPr lang="en-US" dirty="0" smtClean="0"/>
              <a:t>.OR.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W8</a:t>
            </a:r>
            <a:r>
              <a:rPr lang="en-US" dirty="0" smtClean="0"/>
              <a:t>.OR.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W15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584218" y="2229970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CERN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31" name="Straight Arrow Connector 30"/>
          <p:cNvCxnSpPr>
            <a:stCxn id="17" idx="1"/>
          </p:cNvCxnSpPr>
          <p:nvPr/>
        </p:nvCxnSpPr>
        <p:spPr>
          <a:xfrm flipH="1">
            <a:off x="4215161" y="4290827"/>
            <a:ext cx="2853919" cy="126248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129883" y="4287682"/>
            <a:ext cx="4939197" cy="108854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86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August 2017 FBK-UFSDII Beam Test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24</a:t>
            </a:fld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13" y="1677112"/>
            <a:ext cx="6228000" cy="46792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338" y="2127816"/>
            <a:ext cx="5401023" cy="405791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160113" y="4306427"/>
            <a:ext cx="12854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LucidaGrande" charset="0"/>
              <a:buChar char="-"/>
            </a:pPr>
            <a:r>
              <a:rPr lang="it-IT" dirty="0" smtClean="0">
                <a:solidFill>
                  <a:srgbClr val="0432FF"/>
                </a:solidFill>
              </a:rPr>
              <a:t>W1</a:t>
            </a:r>
          </a:p>
          <a:p>
            <a:pPr marL="285750" indent="-285750">
              <a:buFont typeface="LucidaGrande" charset="0"/>
              <a:buChar char="-"/>
            </a:pPr>
            <a:r>
              <a:rPr lang="it-IT" dirty="0" smtClean="0">
                <a:solidFill>
                  <a:srgbClr val="008040"/>
                </a:solidFill>
              </a:rPr>
              <a:t>W8</a:t>
            </a:r>
          </a:p>
          <a:p>
            <a:pPr marL="285750" indent="-285750">
              <a:buFont typeface="LucidaGrande" charset="0"/>
              <a:buChar char="-"/>
            </a:pPr>
            <a:r>
              <a:rPr lang="it-IT" dirty="0" smtClean="0">
                <a:solidFill>
                  <a:srgbClr val="FF9300"/>
                </a:solidFill>
              </a:rPr>
              <a:t>W15</a:t>
            </a:r>
          </a:p>
          <a:p>
            <a:pPr marL="285750" indent="-285750">
              <a:buFont typeface="LucidaGrande" charset="0"/>
              <a:buChar char="-"/>
            </a:pPr>
            <a:r>
              <a:rPr lang="it-IT" dirty="0" smtClean="0">
                <a:solidFill>
                  <a:srgbClr val="FF0000"/>
                </a:solidFill>
              </a:rPr>
              <a:t>Trigger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6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August 2017 FBK-UFSDII Beam Test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80" y="1582660"/>
            <a:ext cx="6020920" cy="4170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4211" y="215954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 data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0716322" y="3356642"/>
            <a:ext cx="306911" cy="11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714211" y="3844428"/>
            <a:ext cx="306911" cy="11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0714211" y="4331756"/>
            <a:ext cx="306911" cy="11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714211" y="2470666"/>
            <a:ext cx="0" cy="1861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728117" y="6155473"/>
            <a:ext cx="6390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Jitter (from laser time measurement in lab) + 30ps estimated</a:t>
            </a:r>
          </a:p>
          <a:p>
            <a:r>
              <a:rPr lang="en-US" dirty="0" smtClean="0"/>
              <a:t>Landau contribution. 20ps offset to be understood. 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057900" y="3844428"/>
            <a:ext cx="1771650" cy="2311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98" y="1757529"/>
            <a:ext cx="6244678" cy="358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2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UFSD Summary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26969" y="1056219"/>
            <a:ext cx="87907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Good results on timing capabilities (~</a:t>
            </a:r>
            <a:r>
              <a:rPr lang="en-US" sz="2400" b="1" dirty="0" smtClean="0"/>
              <a:t>30ps</a:t>
            </a:r>
            <a:r>
              <a:rPr lang="en-US" sz="2400" dirty="0" smtClean="0"/>
              <a:t> from beam test)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Preliminary TB results from </a:t>
            </a:r>
            <a:r>
              <a:rPr lang="en-US" sz="2400" b="1" dirty="0" smtClean="0"/>
              <a:t>TOFFEE</a:t>
            </a:r>
            <a:r>
              <a:rPr lang="en-US" sz="2400" dirty="0" smtClean="0"/>
              <a:t> VLSI, a fast </a:t>
            </a:r>
            <a:r>
              <a:rPr lang="en-US" sz="2400" dirty="0" err="1" smtClean="0"/>
              <a:t>ToT</a:t>
            </a:r>
            <a:r>
              <a:rPr lang="en-US" sz="2400" dirty="0" smtClean="0"/>
              <a:t> amplifier with </a:t>
            </a:r>
            <a:r>
              <a:rPr lang="en-US" sz="2400" b="1" dirty="0" smtClean="0"/>
              <a:t>50ps</a:t>
            </a:r>
            <a:r>
              <a:rPr lang="en-US" sz="2400" dirty="0" smtClean="0"/>
              <a:t> resolution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Preliminary promising results from UFSD II run from FBK with B, Ga and C splits (pads and </a:t>
            </a:r>
            <a:r>
              <a:rPr lang="en-US" sz="2400" dirty="0" err="1" smtClean="0"/>
              <a:t>microstrips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Good results after NIEL at </a:t>
            </a:r>
            <a:r>
              <a:rPr lang="en-US" sz="2400" b="1" dirty="0" smtClean="0"/>
              <a:t>6 10</a:t>
            </a:r>
            <a:r>
              <a:rPr lang="en-US" sz="2400" b="1" baseline="30000" dirty="0" smtClean="0"/>
              <a:t>15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neq</a:t>
            </a:r>
            <a:r>
              <a:rPr lang="en-US" sz="2400" b="1" dirty="0" smtClean="0"/>
              <a:t>/cm</a:t>
            </a:r>
            <a:r>
              <a:rPr lang="en-US" sz="2400" b="1" baseline="30000" dirty="0" smtClean="0"/>
              <a:t>2</a:t>
            </a:r>
            <a:r>
              <a:rPr lang="en-US" sz="2400" dirty="0" smtClean="0"/>
              <a:t>, levels to be considered in HL-LHC. New implants (</a:t>
            </a:r>
            <a:r>
              <a:rPr lang="en-US" sz="2400" b="1" dirty="0" smtClean="0"/>
              <a:t>Ga, C</a:t>
            </a:r>
            <a:r>
              <a:rPr lang="en-US" sz="2400" dirty="0" smtClean="0"/>
              <a:t>) currently under test (last FBK run)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Good agreement with simulations (</a:t>
            </a:r>
            <a:r>
              <a:rPr lang="en-US" sz="2400" b="1" dirty="0"/>
              <a:t>WF2</a:t>
            </a:r>
            <a:r>
              <a:rPr lang="en-US" sz="2400" dirty="0"/>
              <a:t> and </a:t>
            </a:r>
            <a:r>
              <a:rPr lang="en-US" sz="2400" b="1" dirty="0"/>
              <a:t>TCAD</a:t>
            </a:r>
            <a:r>
              <a:rPr lang="en-US" sz="2400" dirty="0" smtClean="0"/>
              <a:t>) 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Technological interest, many manufacturers (</a:t>
            </a:r>
            <a:r>
              <a:rPr lang="en-US" sz="2400" b="1" dirty="0" smtClean="0"/>
              <a:t>CNM</a:t>
            </a:r>
            <a:r>
              <a:rPr lang="en-US" sz="2400" dirty="0" smtClean="0"/>
              <a:t> (Spain), </a:t>
            </a:r>
            <a:r>
              <a:rPr lang="en-US" sz="2400" b="1" dirty="0" smtClean="0"/>
              <a:t>FBK </a:t>
            </a:r>
            <a:r>
              <a:rPr lang="en-US" sz="2400" dirty="0" smtClean="0"/>
              <a:t>(Italy), </a:t>
            </a:r>
            <a:r>
              <a:rPr lang="en-US" sz="2400" b="1" dirty="0" smtClean="0"/>
              <a:t>HPK</a:t>
            </a:r>
            <a:r>
              <a:rPr lang="en-US" sz="2400" dirty="0" smtClean="0"/>
              <a:t> (Japan), </a:t>
            </a:r>
            <a:r>
              <a:rPr lang="en-US" sz="2400" b="1" dirty="0" smtClean="0"/>
              <a:t>Micron Semiconductor  </a:t>
            </a:r>
            <a:r>
              <a:rPr lang="en-US" sz="2400" dirty="0" smtClean="0"/>
              <a:t>(UK))</a:t>
            </a:r>
          </a:p>
        </p:txBody>
      </p:sp>
    </p:spTree>
    <p:extLst>
      <p:ext uri="{BB962C8B-B14F-4D97-AF65-F5344CB8AC3E}">
        <p14:creationId xmlns:p14="http://schemas.microsoft.com/office/powerpoint/2010/main" val="104215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Acknowledgments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27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00103" y="1935079"/>
            <a:ext cx="4556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/>
              <a:t>Thank you for your attention !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440872" y="2778056"/>
            <a:ext cx="9552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This work was supported by the European Union’s Horizon 2020 Research and Innovation funding program, under Grant Agreement no. 654168 (AIDA-2020) and Grant Agreement no. 669529 (ERC UFSD669529), and by the Italian </a:t>
            </a:r>
            <a:r>
              <a:rPr lang="en-US" dirty="0" err="1" smtClean="0"/>
              <a:t>Ministero</a:t>
            </a:r>
            <a:r>
              <a:rPr lang="en-US" dirty="0" smtClean="0"/>
              <a:t>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  <a:r>
              <a:rPr lang="en-US" dirty="0" err="1" smtClean="0"/>
              <a:t>Affari</a:t>
            </a:r>
            <a:r>
              <a:rPr lang="en-US" dirty="0" smtClean="0"/>
              <a:t> </a:t>
            </a:r>
            <a:r>
              <a:rPr lang="en-US" dirty="0" err="1" smtClean="0"/>
              <a:t>Esteri</a:t>
            </a:r>
            <a:r>
              <a:rPr lang="en-US" dirty="0" smtClean="0"/>
              <a:t> and INFN Scientific </a:t>
            </a:r>
            <a:r>
              <a:rPr lang="en-US" dirty="0" err="1" smtClean="0"/>
              <a:t>Commettee</a:t>
            </a:r>
            <a:r>
              <a:rPr lang="en-US" dirty="0" smtClean="0"/>
              <a:t> V.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9800" y="2734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BACKUP SLIDES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3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Radiation Tolerance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9709" y="1625985"/>
            <a:ext cx="97466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LGAD radiation tolerance studied within the CERN RD50 collaboration</a:t>
            </a:r>
          </a:p>
          <a:p>
            <a:r>
              <a:rPr lang="en-US" dirty="0" smtClean="0"/>
              <a:t>Radiation </a:t>
            </a:r>
            <a:r>
              <a:rPr lang="en-US" dirty="0" err="1" smtClean="0"/>
              <a:t>fluences</a:t>
            </a:r>
            <a:r>
              <a:rPr lang="en-US" dirty="0" smtClean="0"/>
              <a:t> requested to operate at HL-LHC ~5 10</a:t>
            </a:r>
            <a:r>
              <a:rPr lang="en-US" baseline="30000" dirty="0" smtClean="0"/>
              <a:t>15</a:t>
            </a:r>
            <a:r>
              <a:rPr lang="en-US" dirty="0" smtClean="0"/>
              <a:t> particles/cm</a:t>
            </a:r>
            <a:r>
              <a:rPr lang="en-US" baseline="30000" dirty="0" smtClean="0"/>
              <a:t>2 </a:t>
            </a:r>
            <a:r>
              <a:rPr lang="en-US" dirty="0" smtClean="0"/>
              <a:t>, radiation doses of 150Mrad (primarily due to </a:t>
            </a:r>
            <a:r>
              <a:rPr lang="en-US" b="1" dirty="0" smtClean="0"/>
              <a:t>N</a:t>
            </a:r>
            <a:r>
              <a:rPr lang="en-US" dirty="0" smtClean="0"/>
              <a:t>on-</a:t>
            </a:r>
            <a:r>
              <a:rPr lang="en-US" b="1" dirty="0" smtClean="0"/>
              <a:t>I</a:t>
            </a:r>
            <a:r>
              <a:rPr lang="en-US" dirty="0" smtClean="0"/>
              <a:t>onizing </a:t>
            </a:r>
            <a:r>
              <a:rPr lang="en-US" b="1" dirty="0" smtClean="0"/>
              <a:t>E</a:t>
            </a:r>
            <a:r>
              <a:rPr lang="en-US" dirty="0" smtClean="0"/>
              <a:t>nergy </a:t>
            </a:r>
            <a:r>
              <a:rPr lang="en-US" b="1" dirty="0" smtClean="0"/>
              <a:t>L</a:t>
            </a:r>
            <a:r>
              <a:rPr lang="en-US" dirty="0" smtClean="0"/>
              <a:t>oss)</a:t>
            </a:r>
          </a:p>
          <a:p>
            <a:endParaRPr lang="en-US" dirty="0"/>
          </a:p>
          <a:p>
            <a:r>
              <a:rPr lang="en-US" dirty="0" smtClean="0"/>
              <a:t>Effects:  </a:t>
            </a:r>
          </a:p>
          <a:p>
            <a:pPr marL="342900" indent="-342900">
              <a:buAutoNum type="arabicPeriod"/>
            </a:pPr>
            <a:r>
              <a:rPr lang="en-US" dirty="0" smtClean="0"/>
              <a:t>Same effects of standard n-p Si detectors: increase of Leakage Current (decrease T), increase of V</a:t>
            </a:r>
            <a:r>
              <a:rPr lang="en-US" baseline="-25000" dirty="0" smtClean="0"/>
              <a:t>BD</a:t>
            </a:r>
            <a:r>
              <a:rPr lang="en-US" dirty="0" smtClean="0"/>
              <a:t> and V</a:t>
            </a:r>
            <a:r>
              <a:rPr lang="en-US" baseline="-25000" dirty="0" smtClean="0"/>
              <a:t>FD, </a:t>
            </a:r>
            <a:r>
              <a:rPr lang="en-US" dirty="0" smtClean="0"/>
              <a:t>due to increase of doping concentration. Creation of trapping centers (minimize the effect going to </a:t>
            </a:r>
            <a:r>
              <a:rPr lang="en-US" b="1" dirty="0" smtClean="0">
                <a:solidFill>
                  <a:srgbClr val="00B050"/>
                </a:solidFill>
              </a:rPr>
              <a:t>thin sensors (!)</a:t>
            </a:r>
            <a:r>
              <a:rPr lang="en-US" dirty="0" smtClean="0"/>
              <a:t>)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In LGAD: </a:t>
            </a:r>
          </a:p>
          <a:p>
            <a:pPr marL="800100" lvl="1" indent="-342900">
              <a:buAutoNum type="arabicPeriod"/>
            </a:pPr>
            <a:r>
              <a:rPr lang="en-US" dirty="0" smtClean="0"/>
              <a:t>Further increase of leakage current (and power) due to gain layer: </a:t>
            </a:r>
            <a:r>
              <a:rPr lang="en-US" b="1" dirty="0" smtClean="0">
                <a:solidFill>
                  <a:srgbClr val="00B050"/>
                </a:solidFill>
              </a:rPr>
              <a:t>go thin, keep gain low </a:t>
            </a:r>
            <a:endParaRPr lang="en-US" dirty="0" smtClean="0"/>
          </a:p>
          <a:p>
            <a:pPr marL="800100" lvl="1" indent="-342900">
              <a:buAutoNum type="arabicPeriod"/>
            </a:pPr>
            <a:r>
              <a:rPr lang="en-US" dirty="0" smtClean="0"/>
              <a:t>Gain loss due to gain layer acceptor removal. Boron atoms are displaced and become interstitial, thus not contributing to the doping profile: </a:t>
            </a:r>
            <a:r>
              <a:rPr lang="en-US" b="1" dirty="0" smtClean="0">
                <a:solidFill>
                  <a:srgbClr val="00B050"/>
                </a:solidFill>
              </a:rPr>
              <a:t>increase </a:t>
            </a:r>
            <a:r>
              <a:rPr lang="en-US" b="1" dirty="0" err="1" smtClean="0">
                <a:solidFill>
                  <a:srgbClr val="00B050"/>
                </a:solidFill>
              </a:rPr>
              <a:t>V</a:t>
            </a:r>
            <a:r>
              <a:rPr lang="en-US" b="1" baseline="-25000" dirty="0" err="1" smtClean="0">
                <a:solidFill>
                  <a:srgbClr val="00B050"/>
                </a:solidFill>
              </a:rPr>
              <a:t>bias</a:t>
            </a:r>
            <a:r>
              <a:rPr lang="en-US" b="1" dirty="0" smtClean="0">
                <a:solidFill>
                  <a:srgbClr val="00B050"/>
                </a:solidFill>
              </a:rPr>
              <a:t>, change acceptor (add Carbon to decrease interstitial phase space, and replace Boron with Gallium)</a:t>
            </a:r>
            <a:endParaRPr lang="en-US" baseline="-25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56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How to make use the timing information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360" y="527912"/>
            <a:ext cx="7324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 smtClean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Improve reconstruction by adding time information to each track point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Determine the correct vertex track assignment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11819" y="3458152"/>
            <a:ext cx="35866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IN HL-LHC</a:t>
            </a:r>
          </a:p>
          <a:p>
            <a:pPr>
              <a:buFont typeface="Arial"/>
              <a:buChar char="•"/>
            </a:pPr>
            <a:r>
              <a:rPr lang="en-US" dirty="0" smtClean="0"/>
              <a:t> 150-200 vertices / beam crossing</a:t>
            </a:r>
          </a:p>
          <a:p>
            <a:pPr>
              <a:buFont typeface="Arial"/>
              <a:buChar char="•"/>
            </a:pPr>
            <a:r>
              <a:rPr lang="en-US" dirty="0" smtClean="0"/>
              <a:t> &lt;</a:t>
            </a:r>
            <a:r>
              <a:rPr lang="en-US" dirty="0" err="1" smtClean="0"/>
              <a:t>Δz</a:t>
            </a:r>
            <a:r>
              <a:rPr lang="en-US" baseline="-25000" dirty="0" err="1" smtClean="0"/>
              <a:t>vertices</a:t>
            </a:r>
            <a:r>
              <a:rPr lang="en-US" dirty="0" smtClean="0"/>
              <a:t>&gt; = 500μm</a:t>
            </a:r>
          </a:p>
          <a:p>
            <a:pPr>
              <a:buFont typeface="Arial"/>
              <a:buChar char="•"/>
            </a:pPr>
            <a:r>
              <a:rPr lang="en-US" dirty="0" smtClean="0"/>
              <a:t> &lt;</a:t>
            </a:r>
            <a:r>
              <a:rPr lang="en-US" dirty="0" err="1" smtClean="0"/>
              <a:t>t</a:t>
            </a:r>
            <a:r>
              <a:rPr lang="en-US" baseline="-25000" dirty="0" err="1" smtClean="0"/>
              <a:t>vertex</a:t>
            </a:r>
            <a:r>
              <a:rPr lang="en-US" dirty="0" smtClean="0"/>
              <a:t>&gt;</a:t>
            </a:r>
            <a:r>
              <a:rPr lang="en-US" baseline="-25000" dirty="0" smtClean="0"/>
              <a:t>RMS</a:t>
            </a:r>
            <a:r>
              <a:rPr lang="en-US" dirty="0" smtClean="0"/>
              <a:t>= ~200ps</a:t>
            </a:r>
          </a:p>
          <a:p>
            <a:pPr>
              <a:buFont typeface="Arial"/>
              <a:buChar char="•"/>
            </a:pPr>
            <a:r>
              <a:rPr lang="en-US" dirty="0" smtClean="0"/>
              <a:t> a vertex separation resolution of </a:t>
            </a:r>
          </a:p>
          <a:p>
            <a:r>
              <a:rPr lang="en-US" dirty="0" smtClean="0"/>
              <a:t>  250-300μm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10-15% overlapping</a:t>
            </a:r>
          </a:p>
          <a:p>
            <a:r>
              <a:rPr lang="en-US" dirty="0" smtClean="0"/>
              <a:t>  2 events</a:t>
            </a:r>
          </a:p>
          <a:p>
            <a:endParaRPr lang="en-US" dirty="0"/>
          </a:p>
        </p:txBody>
      </p:sp>
      <p:pic>
        <p:nvPicPr>
          <p:cNvPr id="53" name="Picture 52" descr="screen-capture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449" y="2793877"/>
            <a:ext cx="4796202" cy="1642457"/>
          </a:xfrm>
          <a:prstGeom prst="rect">
            <a:avLst/>
          </a:prstGeom>
          <a:ln>
            <a:noFill/>
          </a:ln>
        </p:spPr>
      </p:pic>
      <p:grpSp>
        <p:nvGrpSpPr>
          <p:cNvPr id="62" name="Group 61"/>
          <p:cNvGrpSpPr/>
          <p:nvPr/>
        </p:nvGrpSpPr>
        <p:grpSpPr>
          <a:xfrm>
            <a:off x="8016130" y="1030790"/>
            <a:ext cx="3628301" cy="1613647"/>
            <a:chOff x="8068825" y="1407435"/>
            <a:chExt cx="3628301" cy="1613647"/>
          </a:xfrm>
        </p:grpSpPr>
        <p:grpSp>
          <p:nvGrpSpPr>
            <p:cNvPr id="27" name="Group 26"/>
            <p:cNvGrpSpPr/>
            <p:nvPr/>
          </p:nvGrpSpPr>
          <p:grpSpPr>
            <a:xfrm>
              <a:off x="8068825" y="1565721"/>
              <a:ext cx="1109284" cy="1346629"/>
              <a:chOff x="811991" y="5332366"/>
              <a:chExt cx="1109284" cy="1346629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811991" y="5332366"/>
                <a:ext cx="1109284" cy="1346629"/>
                <a:chOff x="811991" y="5332366"/>
                <a:chExt cx="1109284" cy="1346629"/>
              </a:xfrm>
            </p:grpSpPr>
            <p:sp>
              <p:nvSpPr>
                <p:cNvPr id="30" name="Multiply 29"/>
                <p:cNvSpPr/>
                <p:nvPr/>
              </p:nvSpPr>
              <p:spPr>
                <a:xfrm>
                  <a:off x="811991" y="6454587"/>
                  <a:ext cx="249842" cy="176981"/>
                </a:xfrm>
                <a:prstGeom prst="mathMultiply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Multiply 30"/>
                <p:cNvSpPr/>
                <p:nvPr/>
              </p:nvSpPr>
              <p:spPr>
                <a:xfrm>
                  <a:off x="1246679" y="5715433"/>
                  <a:ext cx="249842" cy="176981"/>
                </a:xfrm>
                <a:prstGeom prst="mathMultiply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Multiply 31"/>
                <p:cNvSpPr/>
                <p:nvPr/>
              </p:nvSpPr>
              <p:spPr>
                <a:xfrm>
                  <a:off x="964391" y="6100625"/>
                  <a:ext cx="249842" cy="176981"/>
                </a:xfrm>
                <a:prstGeom prst="mathMultiply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Multiply 32"/>
                <p:cNvSpPr/>
                <p:nvPr/>
              </p:nvSpPr>
              <p:spPr>
                <a:xfrm>
                  <a:off x="1671433" y="5332366"/>
                  <a:ext cx="249842" cy="176981"/>
                </a:xfrm>
                <a:prstGeom prst="mathMultiply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Multiply 33"/>
                <p:cNvSpPr/>
                <p:nvPr/>
              </p:nvSpPr>
              <p:spPr>
                <a:xfrm>
                  <a:off x="964391" y="5332366"/>
                  <a:ext cx="249842" cy="176981"/>
                </a:xfrm>
                <a:prstGeom prst="mathMultiply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Multiply 34"/>
                <p:cNvSpPr/>
                <p:nvPr/>
              </p:nvSpPr>
              <p:spPr>
                <a:xfrm>
                  <a:off x="1061833" y="5803923"/>
                  <a:ext cx="249842" cy="176981"/>
                </a:xfrm>
                <a:prstGeom prst="mathMultiply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Multiply 35"/>
                <p:cNvSpPr/>
                <p:nvPr/>
              </p:nvSpPr>
              <p:spPr>
                <a:xfrm>
                  <a:off x="1311675" y="6148052"/>
                  <a:ext cx="249842" cy="176981"/>
                </a:xfrm>
                <a:prstGeom prst="mathMultiply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Multiply 36"/>
                <p:cNvSpPr/>
                <p:nvPr/>
              </p:nvSpPr>
              <p:spPr>
                <a:xfrm>
                  <a:off x="1606437" y="6502014"/>
                  <a:ext cx="249842" cy="176981"/>
                </a:xfrm>
                <a:prstGeom prst="mathMultiply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Multiply 28"/>
              <p:cNvSpPr/>
              <p:nvPr/>
            </p:nvSpPr>
            <p:spPr>
              <a:xfrm>
                <a:off x="1121758" y="6357802"/>
                <a:ext cx="249842" cy="176981"/>
              </a:xfrm>
              <a:prstGeom prst="mathMultiply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0351611" y="1407435"/>
              <a:ext cx="1345515" cy="1613647"/>
              <a:chOff x="2672796" y="5153260"/>
              <a:chExt cx="1345515" cy="1613647"/>
            </a:xfrm>
          </p:grpSpPr>
          <p:sp>
            <p:nvSpPr>
              <p:cNvPr id="40" name="Multiply 39"/>
              <p:cNvSpPr/>
              <p:nvPr/>
            </p:nvSpPr>
            <p:spPr>
              <a:xfrm>
                <a:off x="2672796" y="6446293"/>
                <a:ext cx="249842" cy="176981"/>
              </a:xfrm>
              <a:prstGeom prst="mathMultiply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Multiply 40"/>
              <p:cNvSpPr/>
              <p:nvPr/>
            </p:nvSpPr>
            <p:spPr>
              <a:xfrm>
                <a:off x="3107484" y="5707139"/>
                <a:ext cx="249842" cy="176981"/>
              </a:xfrm>
              <a:prstGeom prst="mathMultiply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Multiply 41"/>
              <p:cNvSpPr/>
              <p:nvPr/>
            </p:nvSpPr>
            <p:spPr>
              <a:xfrm>
                <a:off x="2825196" y="6092331"/>
                <a:ext cx="249842" cy="176981"/>
              </a:xfrm>
              <a:prstGeom prst="mathMultiply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Multiply 42"/>
              <p:cNvSpPr/>
              <p:nvPr/>
            </p:nvSpPr>
            <p:spPr>
              <a:xfrm>
                <a:off x="3532238" y="5324072"/>
                <a:ext cx="249842" cy="176981"/>
              </a:xfrm>
              <a:prstGeom prst="mathMultiply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Multiply 43"/>
              <p:cNvSpPr/>
              <p:nvPr/>
            </p:nvSpPr>
            <p:spPr>
              <a:xfrm>
                <a:off x="2825196" y="5324072"/>
                <a:ext cx="249842" cy="176981"/>
              </a:xfrm>
              <a:prstGeom prst="mathMultiply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Multiply 44"/>
              <p:cNvSpPr/>
              <p:nvPr/>
            </p:nvSpPr>
            <p:spPr>
              <a:xfrm>
                <a:off x="2922638" y="5795629"/>
                <a:ext cx="249842" cy="176981"/>
              </a:xfrm>
              <a:prstGeom prst="mathMultiply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Multiply 45"/>
              <p:cNvSpPr/>
              <p:nvPr/>
            </p:nvSpPr>
            <p:spPr>
              <a:xfrm>
                <a:off x="3172480" y="6139758"/>
                <a:ext cx="249842" cy="176981"/>
              </a:xfrm>
              <a:prstGeom prst="mathMultiply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Multiply 46"/>
              <p:cNvSpPr/>
              <p:nvPr/>
            </p:nvSpPr>
            <p:spPr>
              <a:xfrm>
                <a:off x="3467242" y="6493720"/>
                <a:ext cx="249842" cy="176981"/>
              </a:xfrm>
              <a:prstGeom prst="mathMultiply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Multiply 47"/>
              <p:cNvSpPr/>
              <p:nvPr/>
            </p:nvSpPr>
            <p:spPr>
              <a:xfrm>
                <a:off x="2982563" y="6366096"/>
                <a:ext cx="249842" cy="176981"/>
              </a:xfrm>
              <a:prstGeom prst="mathMultiply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2696224" y="5153260"/>
                <a:ext cx="1322087" cy="1603236"/>
              </a:xfrm>
              <a:custGeom>
                <a:avLst/>
                <a:gdLst>
                  <a:gd name="connsiteX0" fmla="*/ 0 w 1322087"/>
                  <a:gd name="connsiteY0" fmla="*/ 1603236 h 1603236"/>
                  <a:gd name="connsiteX1" fmla="*/ 104102 w 1322087"/>
                  <a:gd name="connsiteY1" fmla="*/ 1374203 h 1603236"/>
                  <a:gd name="connsiteX2" fmla="*/ 249843 w 1322087"/>
                  <a:gd name="connsiteY2" fmla="*/ 1030652 h 1603236"/>
                  <a:gd name="connsiteX3" fmla="*/ 530917 w 1322087"/>
                  <a:gd name="connsiteY3" fmla="*/ 655869 h 1603236"/>
                  <a:gd name="connsiteX4" fmla="*/ 988963 w 1322087"/>
                  <a:gd name="connsiteY4" fmla="*/ 218623 h 1603236"/>
                  <a:gd name="connsiteX5" fmla="*/ 1322087 w 1322087"/>
                  <a:gd name="connsiteY5" fmla="*/ 0 h 1603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2087" h="1603236">
                    <a:moveTo>
                      <a:pt x="0" y="1603236"/>
                    </a:moveTo>
                    <a:cubicBezTo>
                      <a:pt x="31231" y="1536435"/>
                      <a:pt x="62462" y="1469634"/>
                      <a:pt x="104102" y="1374203"/>
                    </a:cubicBezTo>
                    <a:cubicBezTo>
                      <a:pt x="145743" y="1278772"/>
                      <a:pt x="178707" y="1150374"/>
                      <a:pt x="249843" y="1030652"/>
                    </a:cubicBezTo>
                    <a:cubicBezTo>
                      <a:pt x="320979" y="910930"/>
                      <a:pt x="407730" y="791207"/>
                      <a:pt x="530917" y="655869"/>
                    </a:cubicBezTo>
                    <a:cubicBezTo>
                      <a:pt x="654104" y="520531"/>
                      <a:pt x="857101" y="327934"/>
                      <a:pt x="988963" y="218623"/>
                    </a:cubicBezTo>
                    <a:cubicBezTo>
                      <a:pt x="1120825" y="109312"/>
                      <a:pt x="1322087" y="0"/>
                      <a:pt x="1322087" y="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2913102" y="5153260"/>
                <a:ext cx="855366" cy="1613647"/>
              </a:xfrm>
              <a:custGeom>
                <a:avLst/>
                <a:gdLst>
                  <a:gd name="connsiteX0" fmla="*/ 855366 w 855366"/>
                  <a:gd name="connsiteY0" fmla="*/ 1613647 h 1613647"/>
                  <a:gd name="connsiteX1" fmla="*/ 511832 w 855366"/>
                  <a:gd name="connsiteY1" fmla="*/ 1290918 h 1613647"/>
                  <a:gd name="connsiteX2" fmla="*/ 199528 w 855366"/>
                  <a:gd name="connsiteY2" fmla="*/ 916135 h 1613647"/>
                  <a:gd name="connsiteX3" fmla="*/ 32965 w 855366"/>
                  <a:gd name="connsiteY3" fmla="*/ 447657 h 1613647"/>
                  <a:gd name="connsiteX4" fmla="*/ 1735 w 855366"/>
                  <a:gd name="connsiteY4" fmla="*/ 0 h 161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366" h="1613647">
                    <a:moveTo>
                      <a:pt x="855366" y="1613647"/>
                    </a:moveTo>
                    <a:cubicBezTo>
                      <a:pt x="738252" y="1510408"/>
                      <a:pt x="621138" y="1407170"/>
                      <a:pt x="511832" y="1290918"/>
                    </a:cubicBezTo>
                    <a:cubicBezTo>
                      <a:pt x="402526" y="1174666"/>
                      <a:pt x="279339" y="1056679"/>
                      <a:pt x="199528" y="916135"/>
                    </a:cubicBezTo>
                    <a:cubicBezTo>
                      <a:pt x="119717" y="775592"/>
                      <a:pt x="65930" y="600346"/>
                      <a:pt x="32965" y="447657"/>
                    </a:cubicBezTo>
                    <a:cubicBezTo>
                      <a:pt x="0" y="294968"/>
                      <a:pt x="1735" y="0"/>
                      <a:pt x="1735" y="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ight Arrow 53"/>
            <p:cNvSpPr/>
            <p:nvPr/>
          </p:nvSpPr>
          <p:spPr>
            <a:xfrm>
              <a:off x="9345810" y="2081252"/>
              <a:ext cx="643162" cy="352121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326384" y="2125526"/>
              <a:ext cx="6094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Timing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04" y="3343605"/>
            <a:ext cx="4046124" cy="3283563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843742" y="1947497"/>
            <a:ext cx="5921625" cy="929632"/>
            <a:chOff x="1165425" y="2859932"/>
            <a:chExt cx="5921625" cy="929632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2461098" y="2859932"/>
              <a:ext cx="1643974" cy="4377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105072" y="2866695"/>
              <a:ext cx="1611446" cy="491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165425" y="3420232"/>
              <a:ext cx="291175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Correct </a:t>
              </a:r>
              <a:r>
                <a:rPr lang="en-US" b="1" dirty="0" smtClean="0"/>
                <a:t>event reconstruction</a:t>
              </a:r>
              <a:endParaRPr lang="en-US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05583" y="3420232"/>
              <a:ext cx="278146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Correct </a:t>
              </a:r>
              <a:r>
                <a:rPr lang="en-US" b="1" dirty="0" smtClean="0"/>
                <a:t>trigger assignment</a:t>
              </a:r>
              <a:endParaRPr lang="en-US" b="1" dirty="0"/>
            </a:p>
          </p:txBody>
        </p:sp>
      </p:grpSp>
      <p:sp>
        <p:nvSpPr>
          <p:cNvPr id="60" name="Rectangle 59"/>
          <p:cNvSpPr/>
          <p:nvPr/>
        </p:nvSpPr>
        <p:spPr>
          <a:xfrm>
            <a:off x="4663799" y="6627168"/>
            <a:ext cx="294343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A. </a:t>
            </a:r>
            <a:r>
              <a:rPr lang="en-US" sz="900" dirty="0" err="1" smtClean="0"/>
              <a:t>Apresyan</a:t>
            </a:r>
            <a:r>
              <a:rPr lang="en-US" sz="900" dirty="0" smtClean="0"/>
              <a:t> | Americas Workshop on Linear Colliders 2017</a:t>
            </a:r>
            <a:endParaRPr lang="en-US" sz="900" dirty="0"/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3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90439" y="5511691"/>
            <a:ext cx="3410577" cy="369332"/>
            <a:chOff x="7842287" y="5162419"/>
            <a:chExt cx="3410577" cy="369332"/>
          </a:xfrm>
        </p:grpSpPr>
        <p:sp>
          <p:nvSpPr>
            <p:cNvPr id="66" name="TextBox 65"/>
            <p:cNvSpPr txBox="1"/>
            <p:nvPr/>
          </p:nvSpPr>
          <p:spPr>
            <a:xfrm>
              <a:off x="8487170" y="5162419"/>
              <a:ext cx="2765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Event loss </a:t>
              </a:r>
              <a:r>
                <a:rPr lang="en-US" smtClean="0"/>
                <a:t>= Luminosity loss</a:t>
              </a:r>
              <a:endParaRPr lang="en-US"/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7842287" y="5273660"/>
              <a:ext cx="576085" cy="1846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761249" y="5363737"/>
            <a:ext cx="415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~x5 pileup (@ PU=200) reduction in terms of associated tracks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42287" y="4839629"/>
            <a:ext cx="332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4D = add 30ps timing information</a:t>
            </a:r>
            <a:endParaRPr lang="en-US" dirty="0"/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>
            <a:off x="6765367" y="5024295"/>
            <a:ext cx="1076920" cy="856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07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Radiation Tolerance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692" y="1390860"/>
            <a:ext cx="7476698" cy="388656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74073" y="1963882"/>
            <a:ext cx="3842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Measurements from 50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 smtClean="0"/>
              <a:t>m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hin HPK detectors, fully consistent with simulation expectations: </a:t>
            </a:r>
          </a:p>
          <a:p>
            <a:r>
              <a:rPr lang="en-US" sz="2000" dirty="0" smtClean="0"/>
              <a:t>gain decreases with increasing </a:t>
            </a:r>
            <a:r>
              <a:rPr lang="en-US" sz="2000" dirty="0" err="1" smtClean="0"/>
              <a:t>fluences</a:t>
            </a:r>
            <a:r>
              <a:rPr lang="en-US" sz="2000" dirty="0" smtClean="0"/>
              <a:t> and it is partially recovered by increasing 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Bias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121018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Radiation Tolerance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 descr="C:\Users\Hartmut\Documents\UFSD\Rad Dam\HPK Neutrons\Norm_Shape_HPK_50D_WF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27" y="1289683"/>
            <a:ext cx="6120246" cy="39992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76745" y="1392382"/>
            <a:ext cx="39069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Excellent agreement of signal simulation (WF2) with data. </a:t>
            </a:r>
          </a:p>
          <a:p>
            <a:endParaRPr lang="en-US" dirty="0"/>
          </a:p>
          <a:p>
            <a:r>
              <a:rPr lang="en-US" dirty="0" smtClean="0"/>
              <a:t>High </a:t>
            </a:r>
            <a:r>
              <a:rPr lang="en-US" dirty="0" err="1" smtClean="0"/>
              <a:t>fluence</a:t>
            </a:r>
            <a:r>
              <a:rPr lang="en-US" dirty="0" smtClean="0"/>
              <a:t> increase </a:t>
            </a:r>
            <a:r>
              <a:rPr lang="en-US" dirty="0" err="1" smtClean="0"/>
              <a:t>dV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and shorten the signal. This makes preferable CFD, provided it is tuned vs </a:t>
            </a:r>
            <a:r>
              <a:rPr lang="en-US" dirty="0" err="1" smtClean="0"/>
              <a:t>fluence</a:t>
            </a:r>
            <a:r>
              <a:rPr lang="en-US" dirty="0" smtClean="0"/>
              <a:t>, over </a:t>
            </a:r>
            <a:r>
              <a:rPr lang="en-US" dirty="0" err="1" smtClean="0"/>
              <a:t>ToT</a:t>
            </a:r>
            <a:r>
              <a:rPr lang="en-US" dirty="0" smtClean="0"/>
              <a:t> time measurement.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0" y="3760873"/>
            <a:ext cx="4940300" cy="25954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43850" y="5797347"/>
            <a:ext cx="180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See </a:t>
            </a:r>
            <a:r>
              <a:rPr lang="en-US" b="1" dirty="0" err="1" smtClean="0"/>
              <a:t>Gregor’s</a:t>
            </a:r>
            <a:r>
              <a:rPr lang="en-US" b="1" dirty="0" smtClean="0"/>
              <a:t> Talk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5503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Radiation Tolerance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6027" y="1082373"/>
            <a:ext cx="607868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Increasing the </a:t>
            </a:r>
            <a:r>
              <a:rPr lang="en-US" sz="1600" dirty="0" err="1" smtClean="0"/>
              <a:t>fluence</a:t>
            </a:r>
            <a:r>
              <a:rPr lang="en-US" sz="1600" dirty="0"/>
              <a:t>:</a:t>
            </a:r>
          </a:p>
          <a:p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Break Down Voltage increases (from 300V at pre-irradiation to 750V at highest tested </a:t>
            </a:r>
            <a:r>
              <a:rPr lang="en-US" sz="1600" dirty="0" err="1" smtClean="0"/>
              <a:t>fluence</a:t>
            </a: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Gain at V</a:t>
            </a:r>
            <a:r>
              <a:rPr lang="en-US" sz="1600" baseline="-25000" dirty="0" smtClean="0"/>
              <a:t>BD</a:t>
            </a:r>
            <a:r>
              <a:rPr lang="en-US" sz="1600" dirty="0" smtClean="0"/>
              <a:t> decreases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For a  CFD fraction </a:t>
            </a:r>
            <a:r>
              <a:rPr lang="en-US" sz="1600" dirty="0" smtClean="0"/>
              <a:t>optimized </a:t>
            </a:r>
            <a:r>
              <a:rPr lang="en-US" sz="1600" dirty="0"/>
              <a:t>for each </a:t>
            </a:r>
            <a:r>
              <a:rPr lang="en-US" sz="1600" dirty="0" err="1"/>
              <a:t>fluence</a:t>
            </a:r>
            <a:r>
              <a:rPr lang="en-US" sz="1600" dirty="0"/>
              <a:t> and bias, the time resolution </a:t>
            </a:r>
            <a:r>
              <a:rPr lang="en-US" sz="1600" dirty="0" smtClean="0"/>
              <a:t>increases </a:t>
            </a:r>
            <a:r>
              <a:rPr lang="en-US" sz="1600" dirty="0"/>
              <a:t>from 2</a:t>
            </a:r>
            <a:r>
              <a:rPr lang="en-US" sz="1600" dirty="0" smtClean="0"/>
              <a:t>0 </a:t>
            </a:r>
            <a:r>
              <a:rPr lang="en-US" sz="1600" dirty="0" err="1"/>
              <a:t>ps</a:t>
            </a:r>
            <a:r>
              <a:rPr lang="en-US" sz="1600" dirty="0"/>
              <a:t> </a:t>
            </a:r>
            <a:r>
              <a:rPr lang="en-US" sz="1600" dirty="0" smtClean="0"/>
              <a:t>pre-irradiation to </a:t>
            </a:r>
            <a:r>
              <a:rPr lang="en-US" sz="1600" dirty="0"/>
              <a:t>40 </a:t>
            </a:r>
            <a:r>
              <a:rPr lang="en-US" sz="1600" dirty="0" err="1"/>
              <a:t>ps</a:t>
            </a:r>
            <a:r>
              <a:rPr lang="en-US" sz="1600" dirty="0"/>
              <a:t> </a:t>
            </a:r>
            <a:r>
              <a:rPr lang="en-US" sz="1600" dirty="0" smtClean="0"/>
              <a:t>at 1 10</a:t>
            </a:r>
            <a:r>
              <a:rPr lang="en-US" sz="1600" baseline="30000" dirty="0" smtClean="0"/>
              <a:t>15</a:t>
            </a:r>
            <a:r>
              <a:rPr lang="en-US" sz="1600" dirty="0" smtClean="0"/>
              <a:t> n/cm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up to </a:t>
            </a:r>
            <a:r>
              <a:rPr lang="en-US" sz="1600" dirty="0"/>
              <a:t>5</a:t>
            </a:r>
            <a:r>
              <a:rPr lang="en-US" sz="1600" dirty="0" smtClean="0"/>
              <a:t>0 </a:t>
            </a:r>
            <a:r>
              <a:rPr lang="en-US" sz="1600" dirty="0" err="1"/>
              <a:t>ps</a:t>
            </a:r>
            <a:r>
              <a:rPr lang="en-US" sz="1600" dirty="0"/>
              <a:t> </a:t>
            </a:r>
            <a:r>
              <a:rPr lang="en-US" sz="1600" dirty="0" smtClean="0"/>
              <a:t>at 6 10</a:t>
            </a:r>
            <a:r>
              <a:rPr lang="en-US" sz="1600" baseline="30000" dirty="0" smtClean="0"/>
              <a:t>15</a:t>
            </a:r>
            <a:r>
              <a:rPr lang="en-US" sz="1600" dirty="0" smtClean="0"/>
              <a:t> n/cm</a:t>
            </a:r>
            <a:r>
              <a:rPr lang="en-US" sz="1600" baseline="30000" dirty="0" smtClean="0"/>
              <a:t>2</a:t>
            </a:r>
            <a:endParaRPr lang="en-US" sz="1600" baseline="300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Even </a:t>
            </a:r>
            <a:r>
              <a:rPr lang="en-US" sz="1600" dirty="0" smtClean="0"/>
              <a:t>if </a:t>
            </a:r>
            <a:r>
              <a:rPr lang="en-US" sz="1600" dirty="0"/>
              <a:t>the gain </a:t>
            </a:r>
            <a:r>
              <a:rPr lang="en-US" sz="1600" dirty="0" smtClean="0"/>
              <a:t>at </a:t>
            </a:r>
            <a:r>
              <a:rPr lang="en-US" sz="1600" dirty="0"/>
              <a:t>large </a:t>
            </a:r>
            <a:r>
              <a:rPr lang="en-US" sz="1600" dirty="0" err="1"/>
              <a:t>fluences</a:t>
            </a:r>
            <a:r>
              <a:rPr lang="en-US" sz="1600" dirty="0"/>
              <a:t> </a:t>
            </a:r>
            <a:r>
              <a:rPr lang="en-US" sz="1600" dirty="0" smtClean="0"/>
              <a:t>decreases, </a:t>
            </a:r>
            <a:r>
              <a:rPr lang="en-US" sz="1600" dirty="0"/>
              <a:t>the </a:t>
            </a:r>
            <a:r>
              <a:rPr lang="en-US" sz="1600" dirty="0" smtClean="0"/>
              <a:t>increase of </a:t>
            </a:r>
            <a:r>
              <a:rPr lang="en-US" sz="1600" dirty="0"/>
              <a:t>the </a:t>
            </a:r>
            <a:r>
              <a:rPr lang="en-US" sz="1600" dirty="0" smtClean="0"/>
              <a:t> </a:t>
            </a:r>
            <a:r>
              <a:rPr lang="en-US" sz="1600" dirty="0"/>
              <a:t>rise </a:t>
            </a:r>
            <a:r>
              <a:rPr lang="en-US" sz="1600" dirty="0" smtClean="0"/>
              <a:t>time in the pulse height still compensates and guarantees </a:t>
            </a:r>
            <a:r>
              <a:rPr lang="en-US" sz="1600" dirty="0"/>
              <a:t>good time </a:t>
            </a:r>
            <a:r>
              <a:rPr lang="en-US" sz="1600" dirty="0" smtClean="0"/>
              <a:t>resolution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Reducing the temperature from -20C to -30C improves the timing resolution by 10% at large </a:t>
            </a:r>
            <a:r>
              <a:rPr lang="en-US" sz="1600" dirty="0" err="1"/>
              <a:t>fluences</a:t>
            </a:r>
            <a:r>
              <a:rPr lang="en-US" sz="1600" dirty="0"/>
              <a:t> </a:t>
            </a:r>
            <a:r>
              <a:rPr lang="en-US" sz="1600" dirty="0" smtClean="0"/>
              <a:t>where </a:t>
            </a:r>
            <a:r>
              <a:rPr lang="en-US" sz="1600" dirty="0"/>
              <a:t>the gain is reduced to below 3. </a:t>
            </a: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The “headroom” between the breakdown voltage and an operating condition at lower bias causes a </a:t>
            </a:r>
            <a:r>
              <a:rPr lang="en-US" sz="1600" dirty="0" smtClean="0"/>
              <a:t>reduced </a:t>
            </a:r>
            <a:r>
              <a:rPr lang="en-US" sz="1600" dirty="0"/>
              <a:t>timing resolution of a few ps</a:t>
            </a:r>
            <a:r>
              <a:rPr lang="en-US" sz="1600" dirty="0" smtClean="0"/>
              <a:t>. 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19" y="1323420"/>
            <a:ext cx="4546932" cy="420454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6255834" y="3211552"/>
            <a:ext cx="682985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08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LGAD Signal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909" y="1563145"/>
            <a:ext cx="5956300" cy="4508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191" y="1756064"/>
            <a:ext cx="43226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Signal rise-time is given by electrons drift time</a:t>
            </a:r>
          </a:p>
          <a:p>
            <a:endParaRPr lang="en-US" dirty="0"/>
          </a:p>
          <a:p>
            <a:r>
              <a:rPr lang="en-US" dirty="0" smtClean="0"/>
              <a:t>Charge formation and multiplication takes a considerable fraction of time. </a:t>
            </a:r>
          </a:p>
          <a:p>
            <a:r>
              <a:rPr lang="en-US" dirty="0" smtClean="0"/>
              <a:t>Gain Holes dominate the signal, whilst Gain Electrons current contribution is negligible.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4938555"/>
            <a:ext cx="2438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Weightfield2 Simulation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4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06119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Possible Choices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smtClean="0">
                <a:solidFill>
                  <a:schemeClr val="accent1"/>
                </a:solidFill>
              </a:rPr>
              <a:t>of Preamplifier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34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039760" y="989495"/>
            <a:ext cx="2121858" cy="1675887"/>
            <a:chOff x="4272187" y="4168828"/>
            <a:chExt cx="2121858" cy="1675887"/>
          </a:xfrm>
        </p:grpSpPr>
        <p:sp>
          <p:nvSpPr>
            <p:cNvPr id="51" name="Rectangle 50"/>
            <p:cNvSpPr/>
            <p:nvPr/>
          </p:nvSpPr>
          <p:spPr>
            <a:xfrm>
              <a:off x="4292115" y="4168828"/>
              <a:ext cx="20588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Current Amplifier</a:t>
              </a:r>
              <a:endParaRPr lang="en-US" dirty="0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4272187" y="4672204"/>
              <a:ext cx="2121858" cy="1172511"/>
              <a:chOff x="4602686" y="2013616"/>
              <a:chExt cx="2121858" cy="1172511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flipH="1">
                <a:off x="5669698" y="2285950"/>
                <a:ext cx="451101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Isosceles Triangle 77"/>
              <p:cNvSpPr/>
              <p:nvPr/>
            </p:nvSpPr>
            <p:spPr>
              <a:xfrm rot="5400000">
                <a:off x="5731941" y="2193525"/>
                <a:ext cx="1172511" cy="812694"/>
              </a:xfrm>
              <a:prstGeom prst="triangl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4602686" y="2320286"/>
                <a:ext cx="401562" cy="620183"/>
                <a:chOff x="1701800" y="2292350"/>
                <a:chExt cx="401562" cy="620183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811867" y="2650067"/>
                  <a:ext cx="0" cy="26246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flipH="1">
                  <a:off x="1701800" y="2654300"/>
                  <a:ext cx="22013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H="1">
                  <a:off x="1701800" y="2580217"/>
                  <a:ext cx="22013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16200000" flipH="1" flipV="1">
                  <a:off x="1667935" y="2436283"/>
                  <a:ext cx="287867" cy="1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1811869" y="2292350"/>
                  <a:ext cx="291493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1811869" y="2901173"/>
                  <a:ext cx="291493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/>
            </p:nvGrpSpPr>
            <p:grpSpPr>
              <a:xfrm>
                <a:off x="4908059" y="2320286"/>
                <a:ext cx="178249" cy="608823"/>
                <a:chOff x="1732123" y="3525027"/>
                <a:chExt cx="178249" cy="608823"/>
              </a:xfrm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821026" y="3992140"/>
                  <a:ext cx="0" cy="14171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Oval 78"/>
                <p:cNvSpPr/>
                <p:nvPr/>
              </p:nvSpPr>
              <p:spPr>
                <a:xfrm>
                  <a:off x="1732123" y="3740150"/>
                  <a:ext cx="178249" cy="165877"/>
                </a:xfrm>
                <a:prstGeom prst="ellipse">
                  <a:avLst/>
                </a:pr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1732123" y="3812894"/>
                  <a:ext cx="178249" cy="179246"/>
                </a:xfrm>
                <a:prstGeom prst="ellipse">
                  <a:avLst/>
                </a:pr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821026" y="3525027"/>
                  <a:ext cx="3744" cy="215123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/>
            </p:nvGrpSpPr>
            <p:grpSpPr>
              <a:xfrm rot="16200000">
                <a:off x="5909266" y="2489548"/>
                <a:ext cx="357450" cy="175683"/>
                <a:chOff x="2362200" y="2965450"/>
                <a:chExt cx="1593006" cy="175683"/>
              </a:xfrm>
            </p:grpSpPr>
            <p:grpSp>
              <p:nvGrpSpPr>
                <p:cNvPr id="67" name="Group 66"/>
                <p:cNvGrpSpPr/>
                <p:nvPr/>
              </p:nvGrpSpPr>
              <p:grpSpPr>
                <a:xfrm>
                  <a:off x="2527300" y="2965450"/>
                  <a:ext cx="433918" cy="175683"/>
                  <a:chOff x="2540000" y="2965450"/>
                  <a:chExt cx="433918" cy="175683"/>
                </a:xfrm>
              </p:grpSpPr>
              <p:cxnSp>
                <p:nvCxnSpPr>
                  <p:cNvPr id="76" name="Straight Connector 75"/>
                  <p:cNvCxnSpPr/>
                  <p:nvPr/>
                </p:nvCxnSpPr>
                <p:spPr>
                  <a:xfrm flipH="1" flipV="1">
                    <a:off x="2540000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 flipV="1">
                    <a:off x="2753784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" name="Group 67"/>
                <p:cNvGrpSpPr/>
                <p:nvPr/>
              </p:nvGrpSpPr>
              <p:grpSpPr>
                <a:xfrm>
                  <a:off x="3362398" y="2965450"/>
                  <a:ext cx="433918" cy="175683"/>
                  <a:chOff x="2540000" y="2965450"/>
                  <a:chExt cx="433918" cy="175683"/>
                </a:xfrm>
              </p:grpSpPr>
              <p:cxnSp>
                <p:nvCxnSpPr>
                  <p:cNvPr id="74" name="Straight Connector 73"/>
                  <p:cNvCxnSpPr/>
                  <p:nvPr/>
                </p:nvCxnSpPr>
                <p:spPr>
                  <a:xfrm flipH="1" flipV="1">
                    <a:off x="2540000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/>
                  <p:nvPr/>
                </p:nvCxnSpPr>
                <p:spPr>
                  <a:xfrm flipV="1">
                    <a:off x="2753784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9" name="Group 68"/>
                <p:cNvGrpSpPr/>
                <p:nvPr/>
              </p:nvGrpSpPr>
              <p:grpSpPr>
                <a:xfrm>
                  <a:off x="2942710" y="2965450"/>
                  <a:ext cx="433918" cy="175683"/>
                  <a:chOff x="2540000" y="2965450"/>
                  <a:chExt cx="433918" cy="175683"/>
                </a:xfrm>
              </p:grpSpPr>
              <p:cxnSp>
                <p:nvCxnSpPr>
                  <p:cNvPr id="72" name="Straight Connector 71"/>
                  <p:cNvCxnSpPr/>
                  <p:nvPr/>
                </p:nvCxnSpPr>
                <p:spPr>
                  <a:xfrm flipH="1" flipV="1">
                    <a:off x="2540000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 flipV="1">
                    <a:off x="2753784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0" name="Straight Connector 69"/>
                <p:cNvCxnSpPr/>
                <p:nvPr/>
              </p:nvCxnSpPr>
              <p:spPr>
                <a:xfrm flipH="1">
                  <a:off x="2362200" y="2976033"/>
                  <a:ext cx="171450" cy="11006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flipH="1" flipV="1">
                  <a:off x="3783756" y="2976033"/>
                  <a:ext cx="171450" cy="11006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 flipV="1">
                <a:off x="4877736" y="2078209"/>
                <a:ext cx="0" cy="24207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5669698" y="2078210"/>
                <a:ext cx="0" cy="216379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>
                <a:off x="4862891" y="2929109"/>
                <a:ext cx="0" cy="24207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4860431" y="3183109"/>
                <a:ext cx="79106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5651500" y="2865209"/>
                <a:ext cx="0" cy="3179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6120799" y="2281409"/>
                <a:ext cx="0" cy="11725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6120799" y="2747953"/>
                <a:ext cx="0" cy="11725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>
                <a:off x="5651500" y="2865209"/>
                <a:ext cx="470864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4871386" y="2078209"/>
                <a:ext cx="79106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5092966" y="4536206"/>
            <a:ext cx="2740404" cy="1995013"/>
            <a:chOff x="3986742" y="942099"/>
            <a:chExt cx="2918327" cy="2196044"/>
          </a:xfrm>
        </p:grpSpPr>
        <p:sp>
          <p:nvSpPr>
            <p:cNvPr id="20" name="TextBox 19"/>
            <p:cNvSpPr txBox="1"/>
            <p:nvPr/>
          </p:nvSpPr>
          <p:spPr>
            <a:xfrm>
              <a:off x="4255950" y="942099"/>
              <a:ext cx="2448018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dirty="0" smtClean="0">
                  <a:solidFill>
                    <a:srgbClr val="000000"/>
                  </a:solidFill>
                </a:rPr>
                <a:t>Integrating Amplifier</a:t>
              </a:r>
              <a:endParaRPr lang="en-US" b="1" dirty="0" smtClean="0">
                <a:solidFill>
                  <a:srgbClr val="800000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986742" y="1446016"/>
              <a:ext cx="2918327" cy="1692127"/>
              <a:chOff x="1171055" y="1534842"/>
              <a:chExt cx="2918327" cy="1692127"/>
            </a:xfrm>
          </p:grpSpPr>
          <p:grpSp>
            <p:nvGrpSpPr>
              <p:cNvPr id="22" name="Group 21"/>
              <p:cNvGrpSpPr/>
              <p:nvPr/>
            </p:nvGrpSpPr>
            <p:grpSpPr>
              <a:xfrm rot="5400000">
                <a:off x="2669806" y="1229420"/>
                <a:ext cx="1114153" cy="1724998"/>
                <a:chOff x="1701800" y="2215329"/>
                <a:chExt cx="599292" cy="697204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811867" y="2650067"/>
                  <a:ext cx="0" cy="26246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1701800" y="2654300"/>
                  <a:ext cx="22013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1701800" y="2580217"/>
                  <a:ext cx="22013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 flipV="1">
                  <a:off x="1706035" y="2474383"/>
                  <a:ext cx="211667" cy="1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rot="16200000" flipV="1">
                  <a:off x="1969829" y="2748473"/>
                  <a:ext cx="0" cy="315913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16200000" flipH="1" flipV="1">
                  <a:off x="2051415" y="2126748"/>
                  <a:ext cx="3421" cy="48702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rot="16200000" flipH="1" flipV="1">
                  <a:off x="2138931" y="2375082"/>
                  <a:ext cx="321914" cy="2408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Straight Connector 22"/>
              <p:cNvCxnSpPr/>
              <p:nvPr/>
            </p:nvCxnSpPr>
            <p:spPr>
              <a:xfrm flipH="1">
                <a:off x="2238068" y="2326792"/>
                <a:ext cx="24215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Isosceles Triangle 161"/>
              <p:cNvSpPr/>
              <p:nvPr/>
            </p:nvSpPr>
            <p:spPr>
              <a:xfrm rot="5400000">
                <a:off x="2300310" y="2234367"/>
                <a:ext cx="1172511" cy="812694"/>
              </a:xfrm>
              <a:prstGeom prst="triangl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1171055" y="2361128"/>
                <a:ext cx="401562" cy="620183"/>
                <a:chOff x="1701800" y="2292350"/>
                <a:chExt cx="401562" cy="620183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811867" y="2650067"/>
                  <a:ext cx="0" cy="26246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1701800" y="2654300"/>
                  <a:ext cx="22013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701800" y="2580217"/>
                  <a:ext cx="22013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 flipH="1" flipV="1">
                  <a:off x="1667935" y="2436283"/>
                  <a:ext cx="287867" cy="1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811869" y="2292350"/>
                  <a:ext cx="291493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1811869" y="2901173"/>
                  <a:ext cx="291493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1476428" y="2361128"/>
                <a:ext cx="178249" cy="608823"/>
                <a:chOff x="1732123" y="3525027"/>
                <a:chExt cx="178249" cy="608823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1821026" y="3992140"/>
                  <a:ext cx="0" cy="14171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Oval 34"/>
                <p:cNvSpPr/>
                <p:nvPr/>
              </p:nvSpPr>
              <p:spPr>
                <a:xfrm>
                  <a:off x="1732123" y="3740150"/>
                  <a:ext cx="178249" cy="165877"/>
                </a:xfrm>
                <a:prstGeom prst="ellipse">
                  <a:avLst/>
                </a:pr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1732123" y="3812894"/>
                  <a:ext cx="178249" cy="179246"/>
                </a:xfrm>
                <a:prstGeom prst="ellipse">
                  <a:avLst/>
                </a:pr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1821026" y="3525027"/>
                  <a:ext cx="3744" cy="215123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" name="Straight Connector 26"/>
              <p:cNvCxnSpPr/>
              <p:nvPr/>
            </p:nvCxnSpPr>
            <p:spPr>
              <a:xfrm flipV="1">
                <a:off x="1446105" y="2119051"/>
                <a:ext cx="0" cy="24207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2238067" y="2119052"/>
                <a:ext cx="0" cy="216379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1431260" y="2969951"/>
                <a:ext cx="0" cy="24207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428800" y="3223951"/>
                <a:ext cx="79106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219869" y="2906051"/>
                <a:ext cx="0" cy="3179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2219869" y="2906051"/>
                <a:ext cx="26034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439755" y="2119051"/>
                <a:ext cx="79106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" name="Straight Arrow Connector 13"/>
          <p:cNvCxnSpPr/>
          <p:nvPr/>
        </p:nvCxnSpPr>
        <p:spPr>
          <a:xfrm flipV="1">
            <a:off x="3582923" y="1857032"/>
            <a:ext cx="1290138" cy="526974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88917" y="5800487"/>
            <a:ext cx="872432" cy="396287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36531" y="3387649"/>
            <a:ext cx="1541329" cy="52399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dirty="0" smtClean="0"/>
              <a:t>Current signal in a 50 mm sensor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21026" y="982402"/>
            <a:ext cx="2842873" cy="1346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Fast slew rate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Higher noise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Sensitive to Landau bumps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More power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79241" y="5217899"/>
            <a:ext cx="2282761" cy="1346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Slower slew rate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Lower noise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</a:t>
            </a:r>
            <a:r>
              <a:rPr lang="en-US" sz="1600" dirty="0" smtClean="0">
                <a:solidFill>
                  <a:srgbClr val="000000"/>
                </a:solidFill>
              </a:rPr>
              <a:t>ignal smoothing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Less power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8266502" y="4209663"/>
            <a:ext cx="475960" cy="930582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8" name="Picture 87" descr="CSA_BB_50micron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159" y="2270845"/>
            <a:ext cx="2842873" cy="193881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62"/>
          <a:stretch/>
        </p:blipFill>
        <p:spPr>
          <a:xfrm>
            <a:off x="152661" y="2689534"/>
            <a:ext cx="4518749" cy="28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Time Resolution Optimization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35</a:t>
            </a:fld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82" y="1401834"/>
            <a:ext cx="8713424" cy="4434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545" y="1257242"/>
            <a:ext cx="269124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 expected, the jitter  contribution follows the inverse of the signal derivative: at the start and at the end of the pulse the </a:t>
            </a:r>
          </a:p>
          <a:p>
            <a:r>
              <a:rPr lang="en-US" sz="1600" dirty="0" smtClean="0"/>
              <a:t>contribution </a:t>
            </a:r>
            <a:r>
              <a:rPr lang="en-US" sz="1600" dirty="0"/>
              <a:t>decreases, as the pulse shape is less steep. The effect of gain is rather predictable: higher </a:t>
            </a:r>
          </a:p>
          <a:p>
            <a:r>
              <a:rPr lang="en-US" sz="1600" dirty="0" smtClean="0"/>
              <a:t>gains </a:t>
            </a:r>
            <a:r>
              <a:rPr lang="en-US" sz="1600" dirty="0"/>
              <a:t>yield to lower jitter. The Landau noise term, on the other hand, is rather insensitive to the gain </a:t>
            </a:r>
          </a:p>
          <a:p>
            <a:r>
              <a:rPr lang="en-US" sz="1600" dirty="0" smtClean="0"/>
              <a:t>value</a:t>
            </a:r>
            <a:r>
              <a:rPr lang="en-US" sz="1600" dirty="0"/>
              <a:t>, but shows a clear dependence upon the CFD settings: it is minimized using the minimum </a:t>
            </a:r>
          </a:p>
          <a:p>
            <a:r>
              <a:rPr lang="en-US" sz="1600" dirty="0" smtClean="0"/>
              <a:t>possible </a:t>
            </a:r>
            <a:r>
              <a:rPr lang="en-US" sz="1600" dirty="0"/>
              <a:t>threshold.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04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916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UFSD in HEP Experiments: </a:t>
            </a:r>
            <a:r>
              <a:rPr lang="en-US" sz="2400" b="1" dirty="0" smtClean="0">
                <a:solidFill>
                  <a:schemeClr val="accent1"/>
                </a:solidFill>
              </a:rPr>
              <a:t>C</a:t>
            </a:r>
            <a:r>
              <a:rPr lang="en-US" sz="2400" dirty="0" smtClean="0">
                <a:solidFill>
                  <a:schemeClr val="accent1"/>
                </a:solidFill>
              </a:rPr>
              <a:t>MS </a:t>
            </a:r>
            <a:r>
              <a:rPr lang="en-US" sz="2400" b="1" dirty="0" smtClean="0">
                <a:solidFill>
                  <a:schemeClr val="accent1"/>
                </a:solidFill>
              </a:rPr>
              <a:t>T</a:t>
            </a:r>
            <a:r>
              <a:rPr lang="en-US" sz="2400" dirty="0" smtClean="0">
                <a:solidFill>
                  <a:schemeClr val="accent1"/>
                </a:solidFill>
              </a:rPr>
              <a:t>otem </a:t>
            </a:r>
            <a:r>
              <a:rPr lang="en-US" sz="2400" b="1" dirty="0" smtClean="0">
                <a:solidFill>
                  <a:schemeClr val="accent1"/>
                </a:solidFill>
              </a:rPr>
              <a:t>P</a:t>
            </a:r>
            <a:r>
              <a:rPr lang="en-US" sz="2400" dirty="0" smtClean="0">
                <a:solidFill>
                  <a:schemeClr val="accent1"/>
                </a:solidFill>
              </a:rPr>
              <a:t>recision </a:t>
            </a:r>
            <a:r>
              <a:rPr lang="en-US" sz="2400" b="1" dirty="0" smtClean="0">
                <a:solidFill>
                  <a:schemeClr val="accent1"/>
                </a:solidFill>
              </a:rPr>
              <a:t>P</a:t>
            </a:r>
            <a:r>
              <a:rPr lang="en-US" sz="2400" dirty="0" smtClean="0">
                <a:solidFill>
                  <a:schemeClr val="accent1"/>
                </a:solidFill>
              </a:rPr>
              <a:t>roton </a:t>
            </a:r>
            <a:r>
              <a:rPr lang="en-US" sz="2400" b="1" dirty="0" smtClean="0">
                <a:solidFill>
                  <a:schemeClr val="accent1"/>
                </a:solidFill>
              </a:rPr>
              <a:t>S</a:t>
            </a:r>
            <a:r>
              <a:rPr lang="en-US" sz="2400" dirty="0" smtClean="0">
                <a:solidFill>
                  <a:schemeClr val="accent1"/>
                </a:solidFill>
              </a:rPr>
              <a:t>pectrometer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" y="1013891"/>
            <a:ext cx="10058400" cy="562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CT-PPS UFSD Timing Detectors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75" y="947336"/>
            <a:ext cx="3374736" cy="59106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972" y="1226127"/>
            <a:ext cx="57253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UFSD Plane installed (first prototype on HEP experiment!)</a:t>
            </a:r>
          </a:p>
          <a:p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8 0,5x6mm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and 4 1x3mm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pads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Expected time resolution 35ps/plane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FE electronics on TOTEM custom hybrid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RO with NINO chip and HPTDC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Timing signal to be compared with a parallel </a:t>
            </a:r>
            <a:r>
              <a:rPr lang="en-US" sz="2000" dirty="0" err="1" smtClean="0"/>
              <a:t>scCVD</a:t>
            </a:r>
            <a:r>
              <a:rPr lang="en-US" sz="2000" dirty="0" smtClean="0"/>
              <a:t> Diamond detector 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r>
              <a:rPr lang="en-US" sz="2000" dirty="0" smtClean="0"/>
              <a:t>Installation completed in April 2017 and system currently taking data </a:t>
            </a:r>
          </a:p>
        </p:txBody>
      </p:sp>
    </p:spTree>
    <p:extLst>
      <p:ext uri="{BB962C8B-B14F-4D97-AF65-F5344CB8AC3E}">
        <p14:creationId xmlns:p14="http://schemas.microsoft.com/office/powerpoint/2010/main" val="153694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Proposal for a Forward Timing Layer for CMS HL-LHC 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145" y="1842634"/>
            <a:ext cx="6326909" cy="3848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154" y="1719980"/>
            <a:ext cx="5257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ATLAS and CMS are discussing the possibility to equip the experiments with a large area Timing Layer made of UFSD. </a:t>
            </a:r>
          </a:p>
          <a:p>
            <a:r>
              <a:rPr lang="en-US" sz="2000" dirty="0" smtClean="0"/>
              <a:t>In CMS would cover the region 1.45 &lt;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dirty="0" smtClean="0"/>
              <a:t> &lt; 3</a:t>
            </a:r>
          </a:p>
          <a:p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k</a:t>
            </a:r>
            <a:r>
              <a:rPr lang="en-US" sz="2000" dirty="0" smtClean="0"/>
              <a:t>eep occupancy &lt; 1%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low pad surface area (low leakage current to allow increased 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Bias</a:t>
            </a:r>
            <a:r>
              <a:rPr lang="en-US" sz="2000" dirty="0" smtClean="0"/>
              <a:t>, </a:t>
            </a:r>
            <a:r>
              <a:rPr lang="en-US" sz="2000" dirty="0" err="1" smtClean="0"/>
              <a:t>tipically</a:t>
            </a:r>
            <a:r>
              <a:rPr lang="en-US" sz="2000" dirty="0" smtClean="0"/>
              <a:t> &lt;3mm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Low Gain to keep Low noise (Gain&lt;20)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inimize dead area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sustain fluxes up to ~10</a:t>
            </a:r>
            <a:r>
              <a:rPr lang="en-US" sz="2000" baseline="30000" dirty="0" smtClean="0"/>
              <a:t>15</a:t>
            </a:r>
            <a:r>
              <a:rPr lang="en-US" sz="2000" dirty="0" smtClean="0"/>
              <a:t> particles/cm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otal detector area ~10m</a:t>
            </a:r>
            <a:r>
              <a:rPr lang="en-US" sz="2000" baseline="30000" dirty="0" smtClean="0"/>
              <a:t>2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619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Silicon Detector Time Resolution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19316" y="3022191"/>
            <a:ext cx="4277979" cy="273390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58375" y="1649072"/>
            <a:ext cx="6789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σ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= σ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Jitter</a:t>
            </a:r>
            <a:r>
              <a:rPr lang="en-US" sz="2400" dirty="0" smtClean="0"/>
              <a:t> + σ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Time Walk </a:t>
            </a:r>
            <a:r>
              <a:rPr lang="en-US" sz="2400" dirty="0" smtClean="0"/>
              <a:t>+ σ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Landau Noise </a:t>
            </a:r>
            <a:r>
              <a:rPr lang="en-US" sz="2400" dirty="0" smtClean="0"/>
              <a:t>+ σ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Distortion</a:t>
            </a:r>
            <a:r>
              <a:rPr lang="en-US" sz="2400" dirty="0" smtClean="0"/>
              <a:t> + σ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TDC</a:t>
            </a:r>
            <a:endParaRPr lang="en-US" sz="2400" baseline="-25000" dirty="0"/>
          </a:p>
        </p:txBody>
      </p:sp>
      <p:sp>
        <p:nvSpPr>
          <p:cNvPr id="11" name="Multiply 10"/>
          <p:cNvSpPr/>
          <p:nvPr/>
        </p:nvSpPr>
        <p:spPr>
          <a:xfrm>
            <a:off x="3866206" y="1240161"/>
            <a:ext cx="1499060" cy="1395023"/>
          </a:xfrm>
          <a:prstGeom prst="mathMultiply">
            <a:avLst/>
          </a:prstGeom>
          <a:solidFill>
            <a:schemeClr val="accent2">
              <a:lumMod val="75000"/>
              <a:alpha val="24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8068148" y="1240161"/>
            <a:ext cx="1499060" cy="1395023"/>
          </a:xfrm>
          <a:prstGeom prst="mathMultiply">
            <a:avLst/>
          </a:prstGeom>
          <a:solidFill>
            <a:schemeClr val="accent2">
              <a:lumMod val="75000"/>
              <a:alpha val="24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018331" y="2373574"/>
            <a:ext cx="1884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Negligible</a:t>
            </a:r>
          </a:p>
          <a:p>
            <a:r>
              <a:rPr lang="en-US" sz="1400" dirty="0" smtClean="0"/>
              <a:t>Optimize FE electronics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037366" y="3022191"/>
            <a:ext cx="2951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</a:t>
            </a:r>
            <a:r>
              <a:rPr lang="en-US" baseline="-25000" dirty="0" err="1" smtClean="0"/>
              <a:t>Ramo</a:t>
            </a:r>
            <a:r>
              <a:rPr lang="en-US" dirty="0" smtClean="0"/>
              <a:t>≈ </a:t>
            </a:r>
            <a:r>
              <a:rPr lang="en-US" dirty="0" err="1" smtClean="0"/>
              <a:t>q</a:t>
            </a:r>
            <a:r>
              <a:rPr lang="en-US" dirty="0" smtClean="0"/>
              <a:t>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drift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w</a:t>
            </a:r>
            <a:endParaRPr lang="en-US" baseline="-25000" dirty="0" smtClean="0"/>
          </a:p>
          <a:p>
            <a:r>
              <a:rPr lang="en-US" dirty="0" smtClean="0"/>
              <a:t>Requires </a:t>
            </a:r>
            <a:r>
              <a:rPr lang="en-US" b="1" dirty="0" smtClean="0"/>
              <a:t>uniform </a:t>
            </a:r>
            <a:r>
              <a:rPr lang="en-US" b="1" dirty="0" err="1" smtClean="0"/>
              <a:t>v</a:t>
            </a:r>
            <a:r>
              <a:rPr lang="en-US" b="1" baseline="-25000" dirty="0" err="1" smtClean="0"/>
              <a:t>drift</a:t>
            </a:r>
            <a:r>
              <a:rPr lang="en-US" b="1" dirty="0" smtClean="0"/>
              <a:t> and </a:t>
            </a:r>
            <a:r>
              <a:rPr lang="en-US" b="1" dirty="0" err="1" smtClean="0"/>
              <a:t>E</a:t>
            </a:r>
            <a:r>
              <a:rPr lang="en-US" b="1" baseline="-25000" dirty="0" err="1" smtClean="0"/>
              <a:t>w</a:t>
            </a:r>
            <a:endParaRPr lang="en-US" b="1" baseline="-25000" dirty="0" smtClean="0"/>
          </a:p>
          <a:p>
            <a:r>
              <a:rPr lang="en-US" dirty="0" smtClean="0"/>
              <a:t>                        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 smtClean="0">
              <a:latin typeface="Wingdings"/>
              <a:ea typeface="Wingdings"/>
              <a:cs typeface="Wingdings"/>
            </a:endParaRPr>
          </a:p>
          <a:p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7037711" y="4384661"/>
            <a:ext cx="77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3657" y="4384661"/>
            <a:ext cx="58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0457" y="3071276"/>
            <a:ext cx="3865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baseline="-25000" dirty="0" err="1" smtClean="0"/>
              <a:t>Jitter</a:t>
            </a:r>
            <a:r>
              <a:rPr lang="en-US" dirty="0" err="1" smtClean="0"/>
              <a:t>≈N/(dV/dt)≈t</a:t>
            </a:r>
            <a:r>
              <a:rPr lang="en-US" baseline="-25000" dirty="0" err="1" smtClean="0"/>
              <a:t>rise</a:t>
            </a:r>
            <a:r>
              <a:rPr lang="en-US" dirty="0" err="1" smtClean="0"/>
              <a:t>/(S/N</a:t>
            </a:r>
            <a:r>
              <a:rPr lang="en-US" dirty="0" smtClean="0"/>
              <a:t>)</a:t>
            </a:r>
          </a:p>
          <a:p>
            <a:pPr>
              <a:buFont typeface="Wingdings" pitchFamily="4" charset="2"/>
              <a:buChar char="è"/>
            </a:pPr>
            <a:r>
              <a:rPr lang="en-US" dirty="0" smtClean="0"/>
              <a:t>needs </a:t>
            </a:r>
            <a:r>
              <a:rPr lang="en-US" b="1" dirty="0" smtClean="0"/>
              <a:t>Gain</a:t>
            </a:r>
            <a:r>
              <a:rPr lang="en-US" dirty="0" smtClean="0"/>
              <a:t> to increase S</a:t>
            </a:r>
          </a:p>
          <a:p>
            <a:pPr>
              <a:buFont typeface="Wingdings" pitchFamily="4" charset="2"/>
              <a:buChar char="è"/>
            </a:pPr>
            <a:r>
              <a:rPr lang="en-US" dirty="0" smtClean="0"/>
              <a:t>needs </a:t>
            </a:r>
            <a:r>
              <a:rPr lang="en-US" b="1" dirty="0" smtClean="0"/>
              <a:t>thin detector</a:t>
            </a:r>
            <a:r>
              <a:rPr lang="en-US" dirty="0" smtClean="0"/>
              <a:t> to decrease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rise</a:t>
            </a: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9" name="Picture 18" descr="UFSD_RESMDD14 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316" y="4202229"/>
            <a:ext cx="4277979" cy="170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rot="16200000" flipV="1">
            <a:off x="7371102" y="2687138"/>
            <a:ext cx="911454" cy="222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V="1">
            <a:off x="3045426" y="2635183"/>
            <a:ext cx="785262" cy="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08646" y="5166296"/>
            <a:ext cx="3380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Decreases with detector thickness </a:t>
            </a:r>
          </a:p>
          <a:p>
            <a:r>
              <a:rPr lang="en-US" dirty="0" smtClean="0"/>
              <a:t>Intrinsic Limit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Landau</a:t>
            </a:r>
            <a:r>
              <a:rPr lang="en-US" baseline="-25000" dirty="0" smtClean="0"/>
              <a:t> Noise </a:t>
            </a:r>
            <a:r>
              <a:rPr lang="en-US" dirty="0" smtClean="0"/>
              <a:t>≈ 20ps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4949082" y="3772231"/>
            <a:ext cx="3059362" cy="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screen-capture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730" y="5109769"/>
            <a:ext cx="2653729" cy="161353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648323" y="3071276"/>
            <a:ext cx="3499367" cy="17971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865731" y="5109770"/>
            <a:ext cx="6100141" cy="15538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283839" y="2402492"/>
            <a:ext cx="1983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Negligible</a:t>
            </a:r>
          </a:p>
          <a:p>
            <a:r>
              <a:rPr lang="en-US" sz="1400" dirty="0" smtClean="0"/>
              <a:t>Optimize RO electronics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1569047" y="5756100"/>
            <a:ext cx="3146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NB: signal amplitude DOES NOT</a:t>
            </a:r>
          </a:p>
          <a:p>
            <a:r>
              <a:rPr lang="en-US" dirty="0"/>
              <a:t>d</a:t>
            </a:r>
            <a:r>
              <a:rPr lang="en-US" dirty="0" smtClean="0"/>
              <a:t>epend on detector thickness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flipH="1">
            <a:off x="1229290" y="2634047"/>
            <a:ext cx="998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</a:t>
            </a:r>
            <a:r>
              <a:rPr lang="en-US" sz="1200" baseline="-25000" dirty="0" err="1" smtClean="0"/>
              <a:t>track</a:t>
            </a:r>
            <a:endParaRPr lang="en-US" sz="1200" baseline="-250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524107" y="1460810"/>
            <a:ext cx="2375960" cy="1442417"/>
            <a:chOff x="524107" y="1460810"/>
            <a:chExt cx="2375960" cy="1442417"/>
          </a:xfrm>
        </p:grpSpPr>
        <p:grpSp>
          <p:nvGrpSpPr>
            <p:cNvPr id="38" name="Group 37"/>
            <p:cNvGrpSpPr/>
            <p:nvPr/>
          </p:nvGrpSpPr>
          <p:grpSpPr>
            <a:xfrm>
              <a:off x="524107" y="1460810"/>
              <a:ext cx="2375960" cy="1442417"/>
              <a:chOff x="524107" y="1460810"/>
              <a:chExt cx="2375960" cy="1442417"/>
            </a:xfrm>
          </p:grpSpPr>
          <p:sp>
            <p:nvSpPr>
              <p:cNvPr id="3" name="Freeform 2"/>
              <p:cNvSpPr/>
              <p:nvPr/>
            </p:nvSpPr>
            <p:spPr>
              <a:xfrm>
                <a:off x="960659" y="1562219"/>
                <a:ext cx="1382751" cy="861563"/>
              </a:xfrm>
              <a:custGeom>
                <a:avLst/>
                <a:gdLst>
                  <a:gd name="connsiteX0" fmla="*/ 0 w 1382751"/>
                  <a:gd name="connsiteY0" fmla="*/ 848070 h 861563"/>
                  <a:gd name="connsiteX1" fmla="*/ 189571 w 1382751"/>
                  <a:gd name="connsiteY1" fmla="*/ 814617 h 861563"/>
                  <a:gd name="connsiteX2" fmla="*/ 301083 w 1382751"/>
                  <a:gd name="connsiteY2" fmla="*/ 725407 h 861563"/>
                  <a:gd name="connsiteX3" fmla="*/ 379142 w 1382751"/>
                  <a:gd name="connsiteY3" fmla="*/ 502383 h 861563"/>
                  <a:gd name="connsiteX4" fmla="*/ 446049 w 1382751"/>
                  <a:gd name="connsiteY4" fmla="*/ 234753 h 861563"/>
                  <a:gd name="connsiteX5" fmla="*/ 546410 w 1382751"/>
                  <a:gd name="connsiteY5" fmla="*/ 34031 h 861563"/>
                  <a:gd name="connsiteX6" fmla="*/ 669073 w 1382751"/>
                  <a:gd name="connsiteY6" fmla="*/ 11729 h 861563"/>
                  <a:gd name="connsiteX7" fmla="*/ 747132 w 1382751"/>
                  <a:gd name="connsiteY7" fmla="*/ 156695 h 861563"/>
                  <a:gd name="connsiteX8" fmla="*/ 836342 w 1382751"/>
                  <a:gd name="connsiteY8" fmla="*/ 435475 h 861563"/>
                  <a:gd name="connsiteX9" fmla="*/ 903249 w 1382751"/>
                  <a:gd name="connsiteY9" fmla="*/ 647348 h 861563"/>
                  <a:gd name="connsiteX10" fmla="*/ 1003610 w 1382751"/>
                  <a:gd name="connsiteY10" fmla="*/ 836919 h 861563"/>
                  <a:gd name="connsiteX11" fmla="*/ 1382751 w 1382751"/>
                  <a:gd name="connsiteY11" fmla="*/ 859222 h 861563"/>
                  <a:gd name="connsiteX12" fmla="*/ 1382751 w 1382751"/>
                  <a:gd name="connsiteY12" fmla="*/ 859222 h 861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82751" h="861563">
                    <a:moveTo>
                      <a:pt x="0" y="848070"/>
                    </a:moveTo>
                    <a:cubicBezTo>
                      <a:pt x="69695" y="841565"/>
                      <a:pt x="139391" y="835061"/>
                      <a:pt x="189571" y="814617"/>
                    </a:cubicBezTo>
                    <a:cubicBezTo>
                      <a:pt x="239752" y="794173"/>
                      <a:pt x="269488" y="777446"/>
                      <a:pt x="301083" y="725407"/>
                    </a:cubicBezTo>
                    <a:cubicBezTo>
                      <a:pt x="332678" y="673368"/>
                      <a:pt x="354981" y="584159"/>
                      <a:pt x="379142" y="502383"/>
                    </a:cubicBezTo>
                    <a:cubicBezTo>
                      <a:pt x="403303" y="420607"/>
                      <a:pt x="418171" y="312812"/>
                      <a:pt x="446049" y="234753"/>
                    </a:cubicBezTo>
                    <a:cubicBezTo>
                      <a:pt x="473927" y="156694"/>
                      <a:pt x="509239" y="71202"/>
                      <a:pt x="546410" y="34031"/>
                    </a:cubicBezTo>
                    <a:cubicBezTo>
                      <a:pt x="583581" y="-3140"/>
                      <a:pt x="635619" y="-8715"/>
                      <a:pt x="669073" y="11729"/>
                    </a:cubicBezTo>
                    <a:cubicBezTo>
                      <a:pt x="702527" y="32173"/>
                      <a:pt x="719254" y="86071"/>
                      <a:pt x="747132" y="156695"/>
                    </a:cubicBezTo>
                    <a:cubicBezTo>
                      <a:pt x="775010" y="227319"/>
                      <a:pt x="810323" y="353699"/>
                      <a:pt x="836342" y="435475"/>
                    </a:cubicBezTo>
                    <a:cubicBezTo>
                      <a:pt x="862362" y="517250"/>
                      <a:pt x="875371" y="580441"/>
                      <a:pt x="903249" y="647348"/>
                    </a:cubicBezTo>
                    <a:cubicBezTo>
                      <a:pt x="931127" y="714255"/>
                      <a:pt x="923693" y="801607"/>
                      <a:pt x="1003610" y="836919"/>
                    </a:cubicBezTo>
                    <a:cubicBezTo>
                      <a:pt x="1083527" y="872231"/>
                      <a:pt x="1382751" y="859222"/>
                      <a:pt x="1382751" y="859222"/>
                    </a:cubicBezTo>
                    <a:lnTo>
                      <a:pt x="1382751" y="859222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960659" y="2126947"/>
                <a:ext cx="124914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524107" y="2110737"/>
                <a:ext cx="7822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smtClean="0"/>
                  <a:t>threshold</a:t>
                </a:r>
                <a:endParaRPr lang="en-US" sz="1200"/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>
                <a:off x="635620" y="2664102"/>
                <a:ext cx="207412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2428463" y="2626228"/>
                <a:ext cx="4716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smtClean="0"/>
                  <a:t>time</a:t>
                </a:r>
                <a:endParaRPr lang="en-US" sz="1200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1306309" y="1460810"/>
                <a:ext cx="0" cy="120329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1728646" y="146081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3499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U</a:t>
            </a:r>
            <a:r>
              <a:rPr lang="en-US" sz="2400" dirty="0" smtClean="0">
                <a:solidFill>
                  <a:schemeClr val="accent1"/>
                </a:solidFill>
              </a:rPr>
              <a:t>ltra </a:t>
            </a:r>
            <a:r>
              <a:rPr lang="en-US" sz="2400" b="1" dirty="0" smtClean="0">
                <a:solidFill>
                  <a:schemeClr val="accent1"/>
                </a:solidFill>
              </a:rPr>
              <a:t>F</a:t>
            </a:r>
            <a:r>
              <a:rPr lang="en-US" sz="2400" dirty="0" smtClean="0">
                <a:solidFill>
                  <a:schemeClr val="accent1"/>
                </a:solidFill>
              </a:rPr>
              <a:t>ast </a:t>
            </a:r>
            <a:r>
              <a:rPr lang="en-US" sz="2400" b="1" dirty="0" smtClean="0">
                <a:solidFill>
                  <a:schemeClr val="accent1"/>
                </a:solidFill>
              </a:rPr>
              <a:t>S</a:t>
            </a:r>
            <a:r>
              <a:rPr lang="en-US" sz="2400" dirty="0" smtClean="0">
                <a:solidFill>
                  <a:schemeClr val="accent1"/>
                </a:solidFill>
              </a:rPr>
              <a:t>ilicon </a:t>
            </a:r>
            <a:r>
              <a:rPr lang="en-US" sz="2400" b="1" dirty="0" smtClean="0">
                <a:solidFill>
                  <a:schemeClr val="accent1"/>
                </a:solidFill>
              </a:rPr>
              <a:t>D</a:t>
            </a:r>
            <a:r>
              <a:rPr lang="en-US" sz="2400" dirty="0" smtClean="0">
                <a:solidFill>
                  <a:schemeClr val="accent1"/>
                </a:solidFill>
              </a:rPr>
              <a:t>etectors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52883" y="1304080"/>
            <a:ext cx="74469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i="1" dirty="0" smtClean="0"/>
          </a:p>
          <a:p>
            <a:r>
              <a:rPr lang="en-US" dirty="0" smtClean="0"/>
              <a:t>use </a:t>
            </a:r>
            <a:r>
              <a:rPr lang="en-US" b="1" dirty="0" smtClean="0"/>
              <a:t>Low Gain Avalanche Detectors layout </a:t>
            </a:r>
            <a:r>
              <a:rPr lang="en-US" dirty="0" smtClean="0"/>
              <a:t>(Gain ~5-20 in </a:t>
            </a:r>
            <a:r>
              <a:rPr lang="en-US" dirty="0" err="1" smtClean="0"/>
              <a:t>p</a:t>
            </a:r>
            <a:r>
              <a:rPr lang="en-US" baseline="30000" dirty="0" err="1" smtClean="0"/>
              <a:t>+</a:t>
            </a:r>
            <a:r>
              <a:rPr lang="en-US" dirty="0" err="1" smtClean="0"/>
              <a:t>/n</a:t>
            </a:r>
            <a:r>
              <a:rPr lang="en-US" baseline="30000" dirty="0" smtClean="0"/>
              <a:t>++</a:t>
            </a:r>
            <a:r>
              <a:rPr lang="en-US" dirty="0" smtClean="0"/>
              <a:t> junction with </a:t>
            </a:r>
          </a:p>
          <a:p>
            <a:r>
              <a:rPr lang="en-US" dirty="0" smtClean="0"/>
              <a:t>E~300kV/cm) and optimize design in order to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use high E to saturate and uniform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drift</a:t>
            </a:r>
            <a:endParaRPr lang="en-US" baseline="-250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high resistivity to have uniform E</a:t>
            </a:r>
          </a:p>
          <a:p>
            <a:pPr>
              <a:buFont typeface="Arial"/>
              <a:buChar char="•"/>
            </a:pPr>
            <a:r>
              <a:rPr lang="en-US" dirty="0" smtClean="0"/>
              <a:t> use high density segmentation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 low gain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better uniformity, radiation hardness</a:t>
            </a:r>
          </a:p>
          <a:p>
            <a:pPr>
              <a:buFont typeface="Arial"/>
              <a:buChar char="•"/>
            </a:pPr>
            <a:r>
              <a:rPr lang="en-US" dirty="0" smtClean="0"/>
              <a:t> gain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thin detectors (~50μm) to have low signal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rise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1563126" y="4239911"/>
            <a:ext cx="2533654" cy="2167021"/>
            <a:chOff x="2511112" y="4246675"/>
            <a:chExt cx="2533654" cy="2167021"/>
          </a:xfrm>
        </p:grpSpPr>
        <p:sp>
          <p:nvSpPr>
            <p:cNvPr id="25" name="TextBox 24"/>
            <p:cNvSpPr txBox="1"/>
            <p:nvPr/>
          </p:nvSpPr>
          <p:spPr>
            <a:xfrm>
              <a:off x="3816520" y="4246675"/>
              <a:ext cx="49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n</a:t>
              </a:r>
              <a:r>
                <a:rPr lang="en-US" i="1" baseline="30000" dirty="0" smtClean="0"/>
                <a:t>++</a:t>
              </a:r>
              <a:endParaRPr lang="en-US" i="1" baseline="30000" dirty="0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2511112" y="4609942"/>
              <a:ext cx="2533654" cy="1803754"/>
              <a:chOff x="2511112" y="4609942"/>
              <a:chExt cx="2533654" cy="1803754"/>
            </a:xfrm>
          </p:grpSpPr>
          <p:grpSp>
            <p:nvGrpSpPr>
              <p:cNvPr id="20" name="Group 33"/>
              <p:cNvGrpSpPr/>
              <p:nvPr/>
            </p:nvGrpSpPr>
            <p:grpSpPr>
              <a:xfrm>
                <a:off x="2685426" y="4648273"/>
                <a:ext cx="1625370" cy="1248268"/>
                <a:chOff x="2957633" y="1389633"/>
                <a:chExt cx="3262295" cy="1943024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2957633" y="1389633"/>
                  <a:ext cx="3262295" cy="1943024"/>
                </a:xfrm>
                <a:prstGeom prst="rect">
                  <a:avLst/>
                </a:prstGeom>
                <a:solidFill>
                  <a:srgbClr val="FFFF00">
                    <a:alpha val="50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5318102" y="1389633"/>
                  <a:ext cx="526469" cy="152400"/>
                </a:xfrm>
                <a:prstGeom prst="rect">
                  <a:avLst/>
                </a:prstGeom>
                <a:solidFill>
                  <a:srgbClr val="3366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2957633" y="3180257"/>
                  <a:ext cx="3262295" cy="1524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4627812" y="1389633"/>
                  <a:ext cx="526469" cy="152400"/>
                </a:xfrm>
                <a:prstGeom prst="rect">
                  <a:avLst/>
                </a:prstGeom>
                <a:solidFill>
                  <a:srgbClr val="3366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3954370" y="1389633"/>
                  <a:ext cx="526469" cy="152400"/>
                </a:xfrm>
                <a:prstGeom prst="rect">
                  <a:avLst/>
                </a:prstGeom>
                <a:solidFill>
                  <a:srgbClr val="3366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3262364" y="1389633"/>
                  <a:ext cx="526469" cy="152400"/>
                </a:xfrm>
                <a:prstGeom prst="rect">
                  <a:avLst/>
                </a:prstGeom>
                <a:solidFill>
                  <a:srgbClr val="3366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3949112" y="5233488"/>
                <a:ext cx="3598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 smtClean="0"/>
                  <a:t>p</a:t>
                </a:r>
                <a:endParaRPr lang="en-US" i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308944" y="5625115"/>
                <a:ext cx="4924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 smtClean="0"/>
                  <a:t>p</a:t>
                </a:r>
                <a:r>
                  <a:rPr lang="en-US" i="1" baseline="30000" dirty="0" smtClean="0"/>
                  <a:t>++</a:t>
                </a:r>
                <a:endParaRPr lang="en-US" i="1" baseline="300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353752" y="4648273"/>
                <a:ext cx="691014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err="1" smtClean="0"/>
                  <a:t>n-in-p</a:t>
                </a:r>
                <a:endParaRPr lang="en-US" sz="1600" b="1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386808" y="4757157"/>
                <a:ext cx="474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  -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149472" y="5115341"/>
                <a:ext cx="474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  -</a:t>
                </a:r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067853" y="5233488"/>
                <a:ext cx="474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  -</a:t>
                </a:r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06995" y="4997804"/>
                <a:ext cx="474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  -</a:t>
                </a:r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305189" y="4875133"/>
                <a:ext cx="474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  -</a:t>
                </a:r>
                <a:endParaRPr lang="en-US" dirty="0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rot="5400000">
                <a:off x="2639246" y="4852908"/>
                <a:ext cx="1465199" cy="97926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2511112" y="6075142"/>
                <a:ext cx="21400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Traditional Si detectors</a:t>
                </a:r>
                <a:endParaRPr lang="en-US" sz="1600" b="1" dirty="0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5329704" y="4297051"/>
            <a:ext cx="2498151" cy="2126641"/>
            <a:chOff x="6401707" y="4287055"/>
            <a:chExt cx="2498151" cy="2126641"/>
          </a:xfrm>
        </p:grpSpPr>
        <p:sp>
          <p:nvSpPr>
            <p:cNvPr id="23" name="TextBox 22"/>
            <p:cNvSpPr txBox="1"/>
            <p:nvPr/>
          </p:nvSpPr>
          <p:spPr>
            <a:xfrm>
              <a:off x="6666386" y="4287055"/>
              <a:ext cx="49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n</a:t>
              </a:r>
              <a:r>
                <a:rPr lang="en-US" i="1" baseline="30000" dirty="0" smtClean="0"/>
                <a:t>++</a:t>
              </a:r>
              <a:endParaRPr lang="en-US" i="1" baseline="30000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401707" y="4639345"/>
              <a:ext cx="2498151" cy="1774351"/>
              <a:chOff x="5156907" y="4659250"/>
              <a:chExt cx="2498151" cy="177435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295718" y="4659250"/>
                <a:ext cx="2359340" cy="1312902"/>
                <a:chOff x="1289307" y="1596595"/>
                <a:chExt cx="2359340" cy="1312902"/>
              </a:xfrm>
            </p:grpSpPr>
            <p:grpSp>
              <p:nvGrpSpPr>
                <p:cNvPr id="53" name="Group 48"/>
                <p:cNvGrpSpPr/>
                <p:nvPr/>
              </p:nvGrpSpPr>
              <p:grpSpPr>
                <a:xfrm>
                  <a:off x="1289307" y="1596595"/>
                  <a:ext cx="1625370" cy="1248268"/>
                  <a:chOff x="2957633" y="1389633"/>
                  <a:chExt cx="3262295" cy="1943024"/>
                </a:xfrm>
              </p:grpSpPr>
              <p:grpSp>
                <p:nvGrpSpPr>
                  <p:cNvPr id="58" name="Group 33"/>
                  <p:cNvGrpSpPr/>
                  <p:nvPr/>
                </p:nvGrpSpPr>
                <p:grpSpPr>
                  <a:xfrm>
                    <a:off x="2957633" y="1389633"/>
                    <a:ext cx="3262295" cy="1943024"/>
                    <a:chOff x="2957633" y="1389633"/>
                    <a:chExt cx="3262295" cy="1943024"/>
                  </a:xfrm>
                </p:grpSpPr>
                <p:sp>
                  <p:nvSpPr>
                    <p:cNvPr id="63" name="Rectangle 62"/>
                    <p:cNvSpPr/>
                    <p:nvPr/>
                  </p:nvSpPr>
                  <p:spPr>
                    <a:xfrm>
                      <a:off x="2957633" y="1389633"/>
                      <a:ext cx="3262295" cy="1943024"/>
                    </a:xfrm>
                    <a:prstGeom prst="rect">
                      <a:avLst/>
                    </a:prstGeom>
                    <a:solidFill>
                      <a:srgbClr val="FFFF00">
                        <a:alpha val="50000"/>
                      </a:srgb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4" name="Rectangle 63"/>
                    <p:cNvSpPr/>
                    <p:nvPr/>
                  </p:nvSpPr>
                  <p:spPr>
                    <a:xfrm>
                      <a:off x="5318102" y="1389633"/>
                      <a:ext cx="526469" cy="152400"/>
                    </a:xfrm>
                    <a:prstGeom prst="rect">
                      <a:avLst/>
                    </a:prstGeom>
                    <a:solidFill>
                      <a:srgbClr val="3366FF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Rectangle 64"/>
                    <p:cNvSpPr/>
                    <p:nvPr/>
                  </p:nvSpPr>
                  <p:spPr>
                    <a:xfrm>
                      <a:off x="2957633" y="3180257"/>
                      <a:ext cx="3262295" cy="1524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" name="Rectangle 65"/>
                    <p:cNvSpPr/>
                    <p:nvPr/>
                  </p:nvSpPr>
                  <p:spPr>
                    <a:xfrm>
                      <a:off x="4627812" y="1389633"/>
                      <a:ext cx="526469" cy="152400"/>
                    </a:xfrm>
                    <a:prstGeom prst="rect">
                      <a:avLst/>
                    </a:prstGeom>
                    <a:solidFill>
                      <a:srgbClr val="3366FF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" name="Rectangle 66"/>
                    <p:cNvSpPr/>
                    <p:nvPr/>
                  </p:nvSpPr>
                  <p:spPr>
                    <a:xfrm>
                      <a:off x="3954370" y="1389633"/>
                      <a:ext cx="526469" cy="152400"/>
                    </a:xfrm>
                    <a:prstGeom prst="rect">
                      <a:avLst/>
                    </a:prstGeom>
                    <a:solidFill>
                      <a:srgbClr val="3366FF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Rectangle 67"/>
                    <p:cNvSpPr/>
                    <p:nvPr/>
                  </p:nvSpPr>
                  <p:spPr>
                    <a:xfrm>
                      <a:off x="3262364" y="1389633"/>
                      <a:ext cx="526469" cy="152400"/>
                    </a:xfrm>
                    <a:prstGeom prst="rect">
                      <a:avLst/>
                    </a:prstGeom>
                    <a:solidFill>
                      <a:srgbClr val="3366FF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59" name="Rectangle 58"/>
                  <p:cNvSpPr/>
                  <p:nvPr/>
                </p:nvSpPr>
                <p:spPr>
                  <a:xfrm>
                    <a:off x="3262363" y="1542033"/>
                    <a:ext cx="526469" cy="1524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3954370" y="1542033"/>
                    <a:ext cx="526469" cy="1524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/>
                  <p:cNvSpPr/>
                  <p:nvPr/>
                </p:nvSpPr>
                <p:spPr>
                  <a:xfrm>
                    <a:off x="4627812" y="1542033"/>
                    <a:ext cx="526469" cy="1524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5318102" y="1542033"/>
                    <a:ext cx="526469" cy="1524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4" name="TextBox 53"/>
                <p:cNvSpPr txBox="1"/>
                <p:nvPr/>
              </p:nvSpPr>
              <p:spPr>
                <a:xfrm>
                  <a:off x="2552993" y="2181810"/>
                  <a:ext cx="3598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 err="1" smtClean="0"/>
                    <a:t>p</a:t>
                  </a:r>
                  <a:endParaRPr lang="en-US" i="1" dirty="0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2914677" y="2540165"/>
                  <a:ext cx="4924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 err="1" smtClean="0"/>
                    <a:t>p</a:t>
                  </a:r>
                  <a:r>
                    <a:rPr lang="en-US" i="1" baseline="30000" dirty="0" smtClean="0"/>
                    <a:t>++</a:t>
                  </a:r>
                  <a:endParaRPr lang="en-US" i="1" baseline="30000" dirty="0"/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2500024" y="1683354"/>
                  <a:ext cx="41465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 err="1" smtClean="0"/>
                    <a:t>p</a:t>
                  </a:r>
                  <a:r>
                    <a:rPr lang="en-US" i="1" baseline="30000" dirty="0" smtClean="0"/>
                    <a:t>+</a:t>
                  </a:r>
                  <a:endParaRPr lang="en-US" i="1" baseline="30000" dirty="0"/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2957633" y="1596595"/>
                  <a:ext cx="691014" cy="33855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err="1" smtClean="0"/>
                    <a:t>n-in-p</a:t>
                  </a:r>
                  <a:endParaRPr lang="en-US" sz="1600" b="1" dirty="0"/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5271872" y="4875133"/>
                <a:ext cx="128753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N</a:t>
                </a:r>
                <a:r>
                  <a:rPr lang="en-US" sz="1100" baseline="-25000" dirty="0" smtClean="0"/>
                  <a:t>d</a:t>
                </a:r>
                <a:r>
                  <a:rPr lang="en-US" sz="1100" dirty="0" smtClean="0"/>
                  <a:t>~10</a:t>
                </a:r>
                <a:r>
                  <a:rPr lang="en-US" sz="1100" baseline="30000" dirty="0" smtClean="0"/>
                  <a:t>16</a:t>
                </a:r>
                <a:r>
                  <a:rPr lang="en-US" sz="1100" dirty="0" smtClean="0"/>
                  <a:t> Boron/cm</a:t>
                </a:r>
                <a:r>
                  <a:rPr lang="en-US" sz="1100" baseline="30000" dirty="0" smtClean="0"/>
                  <a:t>3</a:t>
                </a:r>
                <a:endParaRPr lang="en-US" sz="1100" baseline="300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156907" y="6095047"/>
                <a:ext cx="20385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Ultra Fast Si detectors</a:t>
                </a:r>
                <a:endParaRPr lang="en-US" sz="1600" b="1" dirty="0"/>
              </a:p>
            </p:txBody>
          </p:sp>
        </p:grpSp>
      </p:grpSp>
      <p:pic>
        <p:nvPicPr>
          <p:cNvPr id="69" name="Picture 68" descr="screen-capture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620" y="3222607"/>
            <a:ext cx="3499532" cy="2518220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8532241" y="5962243"/>
            <a:ext cx="2923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Gain </a:t>
            </a:r>
            <a:r>
              <a:rPr lang="en-US" b="1" dirty="0" smtClean="0"/>
              <a:t>very sensitive </a:t>
            </a:r>
            <a:r>
              <a:rPr lang="en-US" dirty="0" smtClean="0"/>
              <a:t>to doping</a:t>
            </a:r>
          </a:p>
          <a:p>
            <a:r>
              <a:rPr lang="en-US" dirty="0"/>
              <a:t>c</a:t>
            </a:r>
            <a:r>
              <a:rPr lang="en-US" dirty="0" smtClean="0"/>
              <a:t>oncentration (few %) 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10125386" y="5672856"/>
            <a:ext cx="1849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Breakdown Voltage (V)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8080749" y="3501153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/>
              <a:t>Gain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61670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Characteristics of FE Electronics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28" y="932364"/>
            <a:ext cx="6869545" cy="370955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77537" y="4615714"/>
            <a:ext cx="1466656" cy="1024146"/>
            <a:chOff x="3522688" y="4680463"/>
            <a:chExt cx="2538454" cy="1675887"/>
          </a:xfrm>
        </p:grpSpPr>
        <p:sp>
          <p:nvSpPr>
            <p:cNvPr id="8" name="Rectangle 7"/>
            <p:cNvSpPr/>
            <p:nvPr/>
          </p:nvSpPr>
          <p:spPr>
            <a:xfrm>
              <a:off x="3542616" y="4680463"/>
              <a:ext cx="2518526" cy="5036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Current Amplifier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522688" y="5183839"/>
              <a:ext cx="2121858" cy="1172511"/>
              <a:chOff x="4602686" y="2013616"/>
              <a:chExt cx="2121858" cy="1172511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H="1">
                <a:off x="5669698" y="2285950"/>
                <a:ext cx="451101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77"/>
              <p:cNvSpPr/>
              <p:nvPr/>
            </p:nvSpPr>
            <p:spPr>
              <a:xfrm rot="5400000">
                <a:off x="5731941" y="2193525"/>
                <a:ext cx="1172511" cy="812694"/>
              </a:xfrm>
              <a:prstGeom prst="triangl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4602686" y="2320286"/>
                <a:ext cx="401562" cy="620183"/>
                <a:chOff x="1701800" y="2292350"/>
                <a:chExt cx="401562" cy="620183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811867" y="2650067"/>
                  <a:ext cx="0" cy="26246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1701800" y="2654300"/>
                  <a:ext cx="22013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1701800" y="2580217"/>
                  <a:ext cx="22013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 flipH="1" flipV="1">
                  <a:off x="1667935" y="2436283"/>
                  <a:ext cx="287867" cy="1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811869" y="2292350"/>
                  <a:ext cx="291493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811869" y="2901173"/>
                  <a:ext cx="291493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/>
            </p:nvGrpSpPr>
            <p:grpSpPr>
              <a:xfrm>
                <a:off x="4908059" y="2320286"/>
                <a:ext cx="178249" cy="608823"/>
                <a:chOff x="1732123" y="3525027"/>
                <a:chExt cx="178249" cy="608823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1821026" y="3992140"/>
                  <a:ext cx="0" cy="14171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Oval 37"/>
                <p:cNvSpPr/>
                <p:nvPr/>
              </p:nvSpPr>
              <p:spPr>
                <a:xfrm>
                  <a:off x="1732123" y="3740150"/>
                  <a:ext cx="178249" cy="165877"/>
                </a:xfrm>
                <a:prstGeom prst="ellipse">
                  <a:avLst/>
                </a:pr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1732123" y="3812894"/>
                  <a:ext cx="178249" cy="179246"/>
                </a:xfrm>
                <a:prstGeom prst="ellipse">
                  <a:avLst/>
                </a:pr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1821026" y="3525027"/>
                  <a:ext cx="3744" cy="215123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/>
            </p:nvGrpSpPr>
            <p:grpSpPr>
              <a:xfrm rot="16200000">
                <a:off x="5909266" y="2489548"/>
                <a:ext cx="357450" cy="175683"/>
                <a:chOff x="2362200" y="2965450"/>
                <a:chExt cx="1593006" cy="175683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527300" y="2965450"/>
                  <a:ext cx="433918" cy="175683"/>
                  <a:chOff x="2540000" y="2965450"/>
                  <a:chExt cx="433918" cy="175683"/>
                </a:xfrm>
              </p:grpSpPr>
              <p:cxnSp>
                <p:nvCxnSpPr>
                  <p:cNvPr id="35" name="Straight Connector 34"/>
                  <p:cNvCxnSpPr/>
                  <p:nvPr/>
                </p:nvCxnSpPr>
                <p:spPr>
                  <a:xfrm flipH="1" flipV="1">
                    <a:off x="2540000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/>
                  <p:nvPr/>
                </p:nvCxnSpPr>
                <p:spPr>
                  <a:xfrm flipV="1">
                    <a:off x="2753784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3362398" y="2965450"/>
                  <a:ext cx="433918" cy="175683"/>
                  <a:chOff x="2540000" y="2965450"/>
                  <a:chExt cx="433918" cy="175683"/>
                </a:xfrm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 flipV="1">
                    <a:off x="2540000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/>
                  <p:nvPr/>
                </p:nvCxnSpPr>
                <p:spPr>
                  <a:xfrm flipV="1">
                    <a:off x="2753784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" name="Group 27"/>
                <p:cNvGrpSpPr/>
                <p:nvPr/>
              </p:nvGrpSpPr>
              <p:grpSpPr>
                <a:xfrm>
                  <a:off x="2942710" y="2965450"/>
                  <a:ext cx="433918" cy="175683"/>
                  <a:chOff x="2540000" y="2965450"/>
                  <a:chExt cx="433918" cy="175683"/>
                </a:xfrm>
              </p:grpSpPr>
              <p:cxnSp>
                <p:nvCxnSpPr>
                  <p:cNvPr id="31" name="Straight Connector 30"/>
                  <p:cNvCxnSpPr/>
                  <p:nvPr/>
                </p:nvCxnSpPr>
                <p:spPr>
                  <a:xfrm flipH="1" flipV="1">
                    <a:off x="2540000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/>
                  <p:nvPr/>
                </p:nvCxnSpPr>
                <p:spPr>
                  <a:xfrm flipV="1">
                    <a:off x="2753784" y="2965450"/>
                    <a:ext cx="220134" cy="175683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" name="Straight Connector 28"/>
                <p:cNvCxnSpPr/>
                <p:nvPr/>
              </p:nvCxnSpPr>
              <p:spPr>
                <a:xfrm flipH="1">
                  <a:off x="2362200" y="2976033"/>
                  <a:ext cx="171450" cy="11006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 flipV="1">
                  <a:off x="3783756" y="2976033"/>
                  <a:ext cx="171450" cy="11006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Connector 16"/>
              <p:cNvCxnSpPr/>
              <p:nvPr/>
            </p:nvCxnSpPr>
            <p:spPr>
              <a:xfrm flipV="1">
                <a:off x="4877736" y="2078209"/>
                <a:ext cx="0" cy="24207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5669698" y="2078210"/>
                <a:ext cx="0" cy="216379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4862891" y="2929109"/>
                <a:ext cx="0" cy="24207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860431" y="3183109"/>
                <a:ext cx="79106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5651500" y="2865209"/>
                <a:ext cx="0" cy="3179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6120799" y="2281409"/>
                <a:ext cx="0" cy="11725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6120799" y="2747953"/>
                <a:ext cx="0" cy="11725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5651500" y="2865209"/>
                <a:ext cx="470864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871386" y="2078209"/>
                <a:ext cx="79106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5" name="TextBox 84"/>
          <p:cNvSpPr txBox="1"/>
          <p:nvPr/>
        </p:nvSpPr>
        <p:spPr>
          <a:xfrm>
            <a:off x="5000321" y="4766588"/>
            <a:ext cx="2842873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FF0000"/>
                </a:solidFill>
              </a:rPr>
              <a:t>Fast slew rate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FF0000"/>
                </a:solidFill>
              </a:rPr>
              <a:t>Higher noise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FF0000"/>
                </a:solidFill>
              </a:rPr>
              <a:t>Sensitive to Landau bumps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FF0000"/>
                </a:solidFill>
              </a:rPr>
              <a:t>More power</a:t>
            </a:r>
          </a:p>
        </p:txBody>
      </p:sp>
      <p:grpSp>
        <p:nvGrpSpPr>
          <p:cNvPr id="160" name="Group 159"/>
          <p:cNvGrpSpPr/>
          <p:nvPr/>
        </p:nvGrpSpPr>
        <p:grpSpPr>
          <a:xfrm>
            <a:off x="3247244" y="5614257"/>
            <a:ext cx="1695722" cy="1100131"/>
            <a:chOff x="3263863" y="5524933"/>
            <a:chExt cx="1695722" cy="1100131"/>
          </a:xfrm>
        </p:grpSpPr>
        <p:sp>
          <p:nvSpPr>
            <p:cNvPr id="87" name="TextBox 86"/>
            <p:cNvSpPr txBox="1"/>
            <p:nvPr/>
          </p:nvSpPr>
          <p:spPr>
            <a:xfrm>
              <a:off x="3263863" y="5524933"/>
              <a:ext cx="1695722" cy="349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dirty="0" smtClean="0">
                  <a:solidFill>
                    <a:srgbClr val="00B050"/>
                  </a:solidFill>
                </a:rPr>
                <a:t>Integrating Amplifier</a:t>
              </a:r>
              <a:endParaRPr lang="en-US" sz="1400" b="1" dirty="0" smtClean="0">
                <a:solidFill>
                  <a:srgbClr val="00B050"/>
                </a:solidFill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 rot="5400000">
              <a:off x="4150749" y="5617803"/>
              <a:ext cx="518875" cy="957309"/>
              <a:chOff x="1701800" y="2215329"/>
              <a:chExt cx="599292" cy="697204"/>
            </a:xfrm>
          </p:grpSpPr>
          <p:cxnSp>
            <p:nvCxnSpPr>
              <p:cNvPr id="111" name="Straight Connector 110"/>
              <p:cNvCxnSpPr/>
              <p:nvPr/>
            </p:nvCxnSpPr>
            <p:spPr>
              <a:xfrm>
                <a:off x="1811867" y="2650067"/>
                <a:ext cx="0" cy="26246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1701800" y="2654300"/>
                <a:ext cx="220134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H="1">
                <a:off x="1701800" y="2580217"/>
                <a:ext cx="220134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rot="16200000" flipH="1" flipV="1">
                <a:off x="1706035" y="2474383"/>
                <a:ext cx="211667" cy="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rot="16200000" flipV="1">
                <a:off x="1969829" y="2748473"/>
                <a:ext cx="0" cy="315913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rot="16200000" flipH="1" flipV="1">
                <a:off x="2051415" y="2126748"/>
                <a:ext cx="3421" cy="48702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rot="16200000" flipH="1" flipV="1">
                <a:off x="2138931" y="2375082"/>
                <a:ext cx="321914" cy="240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" name="Group 158"/>
            <p:cNvGrpSpPr/>
            <p:nvPr/>
          </p:nvGrpSpPr>
          <p:grpSpPr>
            <a:xfrm>
              <a:off x="3269280" y="6079011"/>
              <a:ext cx="1177551" cy="546053"/>
              <a:chOff x="3269280" y="6079011"/>
              <a:chExt cx="1177551" cy="546053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 flipH="1">
                <a:off x="3861432" y="6205841"/>
                <a:ext cx="134384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Isosceles Triangle 161"/>
              <p:cNvSpPr/>
              <p:nvPr/>
            </p:nvSpPr>
            <p:spPr>
              <a:xfrm rot="5400000">
                <a:off x="3948297" y="6126531"/>
                <a:ext cx="546053" cy="451014"/>
              </a:xfrm>
              <a:prstGeom prst="triangl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2" name="Group 91"/>
              <p:cNvGrpSpPr/>
              <p:nvPr/>
            </p:nvGrpSpPr>
            <p:grpSpPr>
              <a:xfrm>
                <a:off x="3269280" y="6221831"/>
                <a:ext cx="222852" cy="288827"/>
                <a:chOff x="1701800" y="2292350"/>
                <a:chExt cx="401562" cy="620183"/>
              </a:xfrm>
            </p:grpSpPr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1811867" y="2650067"/>
                  <a:ext cx="0" cy="26246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1701800" y="2654300"/>
                  <a:ext cx="22013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flipH="1">
                  <a:off x="1701800" y="2580217"/>
                  <a:ext cx="220134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rot="16200000" flipH="1" flipV="1">
                  <a:off x="1667935" y="2436283"/>
                  <a:ext cx="287867" cy="1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1811869" y="2292350"/>
                  <a:ext cx="291493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1811869" y="2901173"/>
                  <a:ext cx="291493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/>
            </p:nvGrpSpPr>
            <p:grpSpPr>
              <a:xfrm>
                <a:off x="3438750" y="6221831"/>
                <a:ext cx="98921" cy="283536"/>
                <a:chOff x="1732123" y="3525027"/>
                <a:chExt cx="178249" cy="608823"/>
              </a:xfrm>
            </p:grpSpPr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1821026" y="3992140"/>
                  <a:ext cx="0" cy="14171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Oval 101"/>
                <p:cNvSpPr/>
                <p:nvPr/>
              </p:nvSpPr>
              <p:spPr>
                <a:xfrm>
                  <a:off x="1732123" y="3740150"/>
                  <a:ext cx="178249" cy="165877"/>
                </a:xfrm>
                <a:prstGeom prst="ellipse">
                  <a:avLst/>
                </a:pr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1732123" y="3812894"/>
                  <a:ext cx="178249" cy="179246"/>
                </a:xfrm>
                <a:prstGeom prst="ellipse">
                  <a:avLst/>
                </a:pr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1821026" y="3525027"/>
                  <a:ext cx="3744" cy="215123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/>
            </p:nvCxnSpPr>
            <p:spPr>
              <a:xfrm flipV="1">
                <a:off x="3421922" y="6109093"/>
                <a:ext cx="0" cy="11273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V="1">
                <a:off x="3861431" y="6109094"/>
                <a:ext cx="0" cy="10077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H="1">
                <a:off x="3413684" y="6505368"/>
                <a:ext cx="0" cy="11273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3412319" y="6623658"/>
                <a:ext cx="439013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851332" y="6475609"/>
                <a:ext cx="0" cy="14805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H="1">
                <a:off x="3851332" y="6475609"/>
                <a:ext cx="144484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3418398" y="6109093"/>
                <a:ext cx="439013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0" name="TextBox 149"/>
          <p:cNvSpPr txBox="1"/>
          <p:nvPr/>
        </p:nvSpPr>
        <p:spPr>
          <a:xfrm>
            <a:off x="5005542" y="5788543"/>
            <a:ext cx="2282761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00B050"/>
                </a:solidFill>
              </a:rPr>
              <a:t>Slower slew rate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00B050"/>
                </a:solidFill>
              </a:rPr>
              <a:t>Lower noise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200" dirty="0">
                <a:solidFill>
                  <a:srgbClr val="00B050"/>
                </a:solidFill>
              </a:rPr>
              <a:t>S</a:t>
            </a:r>
            <a:r>
              <a:rPr lang="en-US" sz="1200" dirty="0" smtClean="0">
                <a:solidFill>
                  <a:srgbClr val="00B050"/>
                </a:solidFill>
              </a:rPr>
              <a:t>ignal smoothing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00B050"/>
                </a:solidFill>
              </a:rPr>
              <a:t>Less power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51201" y="3814536"/>
            <a:ext cx="210871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Time over Threshold</a:t>
            </a:r>
            <a:endParaRPr lang="en-US" dirty="0"/>
          </a:p>
        </p:txBody>
      </p:sp>
      <p:sp>
        <p:nvSpPr>
          <p:cNvPr id="152" name="TextBox 151"/>
          <p:cNvSpPr txBox="1"/>
          <p:nvPr/>
        </p:nvSpPr>
        <p:spPr>
          <a:xfrm>
            <a:off x="9250205" y="4487334"/>
            <a:ext cx="2108719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Constant Fraction Discriminator</a:t>
            </a:r>
            <a:endParaRPr lang="en-US" dirty="0"/>
          </a:p>
        </p:txBody>
      </p:sp>
      <p:cxnSp>
        <p:nvCxnSpPr>
          <p:cNvPr id="155" name="Straight Arrow Connector 154"/>
          <p:cNvCxnSpPr>
            <a:endCxn id="6" idx="1"/>
          </p:cNvCxnSpPr>
          <p:nvPr/>
        </p:nvCxnSpPr>
        <p:spPr>
          <a:xfrm flipV="1">
            <a:off x="8894618" y="3999202"/>
            <a:ext cx="356583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endCxn id="152" idx="1"/>
          </p:cNvCxnSpPr>
          <p:nvPr/>
        </p:nvCxnSpPr>
        <p:spPr>
          <a:xfrm>
            <a:off x="8905009" y="4577403"/>
            <a:ext cx="345196" cy="2330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9165273" y="3362205"/>
            <a:ext cx="22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 Time Walk by: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21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An ASIC developed for UFSD applications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10" y="888682"/>
            <a:ext cx="7959090" cy="596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5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TOFFEE schematic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8</a:t>
            </a:fld>
            <a:endParaRPr lang="en-US"/>
          </a:p>
        </p:txBody>
      </p:sp>
      <p:pic>
        <p:nvPicPr>
          <p:cNvPr id="11265" name="Picture 1" descr="age7image48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7668"/>
            <a:ext cx="121920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35240" y="797668"/>
            <a:ext cx="4556760" cy="1362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age7image27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50" y="3546024"/>
            <a:ext cx="3649870" cy="313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34247" y="3941916"/>
            <a:ext cx="185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PSPICE simulation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pic>
        <p:nvPicPr>
          <p:cNvPr id="11267" name="Picture 3" descr="age13image78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20" y="3941916"/>
            <a:ext cx="28479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417570" y="4586154"/>
            <a:ext cx="1062990" cy="991686"/>
          </a:xfrm>
          <a:prstGeom prst="ellipse">
            <a:avLst/>
          </a:prstGeom>
          <a:solidFill>
            <a:srgbClr val="FF0000">
              <a:alpha val="1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60470" y="5577840"/>
            <a:ext cx="605900" cy="201023"/>
          </a:xfrm>
          <a:prstGeom prst="ellipse">
            <a:avLst/>
          </a:prstGeom>
          <a:solidFill>
            <a:srgbClr val="FF0000">
              <a:alpha val="1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4320" y="3900354"/>
            <a:ext cx="169164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CMS CT-PPS UFSD detector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8620" y="53721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4339" y="5372100"/>
            <a:ext cx="8787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TOFFEE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1" idx="3"/>
          </p:cNvCxnSpPr>
          <p:nvPr/>
        </p:nvCxnSpPr>
        <p:spPr>
          <a:xfrm>
            <a:off x="1965960" y="4223520"/>
            <a:ext cx="1451610" cy="6342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329690" y="5556766"/>
            <a:ext cx="2367970" cy="121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59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295728" y="797668"/>
            <a:ext cx="8055883" cy="8368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95728" y="134980"/>
            <a:ext cx="805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TOFFEE laser measurement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0A97-AC9D-B14D-AF8C-EDA05CCD09B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3" y="-47593"/>
            <a:ext cx="2091987" cy="11038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6539" t="1905"/>
          <a:stretch/>
        </p:blipFill>
        <p:spPr>
          <a:xfrm>
            <a:off x="0" y="1056219"/>
            <a:ext cx="6758066" cy="44113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480" t="2371" r="1505" b="1707"/>
          <a:stretch/>
        </p:blipFill>
        <p:spPr>
          <a:xfrm>
            <a:off x="6758066" y="1472986"/>
            <a:ext cx="4944969" cy="35777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6433" y="5848402"/>
            <a:ext cx="6600525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We measure a noise of 0.8 – 1 mV </a:t>
            </a:r>
            <a:r>
              <a:rPr lang="en-US" b="1" dirty="0" smtClean="0">
                <a:sym typeface="Wingdings"/>
              </a:rPr>
              <a:t> Jitter = 0.8/25mV/ns  30 ps </a:t>
            </a:r>
            <a:endParaRPr lang="en-US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8137721" y="5457732"/>
            <a:ext cx="184447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Ampl@70%=MPV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4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20076</TotalTime>
  <Words>1711</Words>
  <Application>Microsoft Office PowerPoint</Application>
  <PresentationFormat>Widescreen</PresentationFormat>
  <Paragraphs>327</Paragraphs>
  <Slides>38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LucidaGrande</vt:lpstr>
      <vt:lpstr>Symbol</vt:lpstr>
      <vt:lpstr>Wingdings</vt:lpstr>
      <vt:lpstr>Yu Gothic</vt:lpstr>
      <vt:lpstr>Office Theme</vt:lpstr>
      <vt:lpstr>Acrobat Document</vt:lpstr>
      <vt:lpstr>Development of Ultra-Fast Silicon Detectors for 4D Tracking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Kirk T McDonald</cp:lastModifiedBy>
  <cp:revision>184</cp:revision>
  <dcterms:created xsi:type="dcterms:W3CDTF">2017-08-24T17:45:27Z</dcterms:created>
  <dcterms:modified xsi:type="dcterms:W3CDTF">2017-10-27T16:18:44Z</dcterms:modified>
</cp:coreProperties>
</file>