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0" r:id="rId3"/>
    <p:sldId id="257" r:id="rId4"/>
    <p:sldId id="258" r:id="rId5"/>
    <p:sldId id="259" r:id="rId6"/>
    <p:sldId id="261" r:id="rId7"/>
    <p:sldId id="262"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42" autoAdjust="0"/>
    <p:restoredTop sz="95052" autoAdjust="0"/>
  </p:normalViewPr>
  <p:slideViewPr>
    <p:cSldViewPr snapToObjects="1">
      <p:cViewPr varScale="1">
        <p:scale>
          <a:sx n="100" d="100"/>
          <a:sy n="100" d="100"/>
        </p:scale>
        <p:origin x="1164" y="78"/>
      </p:cViewPr>
      <p:guideLst/>
    </p:cSldViewPr>
  </p:slideViewPr>
  <p:notesTextViewPr>
    <p:cViewPr>
      <p:scale>
        <a:sx n="1" d="1"/>
        <a:sy n="1" d="1"/>
      </p:scale>
      <p:origin x="0" y="0"/>
    </p:cViewPr>
  </p:notesTextViewPr>
  <p:gridSpacing cx="36576" cy="36576"/>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E1CAE838-76E0-4248-A1AB-92361F7CABC2}" type="datetimeFigureOut">
              <a:rPr lang="en-US" smtClean="0"/>
              <a:t>8/6/2017</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51FE31C1-B4CF-401F-95F7-839C6CEA2DB7}" type="slidenum">
              <a:rPr lang="en-US" smtClean="0"/>
              <a:t>‹#›</a:t>
            </a:fld>
            <a:endParaRPr lang="en-US"/>
          </a:p>
        </p:txBody>
      </p:sp>
    </p:spTree>
    <p:extLst>
      <p:ext uri="{BB962C8B-B14F-4D97-AF65-F5344CB8AC3E}">
        <p14:creationId xmlns:p14="http://schemas.microsoft.com/office/powerpoint/2010/main" val="3293457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FE31C1-B4CF-401F-95F7-839C6CEA2DB7}" type="slidenum">
              <a:rPr lang="en-US" smtClean="0"/>
              <a:t>1</a:t>
            </a:fld>
            <a:endParaRPr lang="en-US"/>
          </a:p>
        </p:txBody>
      </p:sp>
    </p:spTree>
    <p:extLst>
      <p:ext uri="{BB962C8B-B14F-4D97-AF65-F5344CB8AC3E}">
        <p14:creationId xmlns:p14="http://schemas.microsoft.com/office/powerpoint/2010/main" val="2156314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5BA64C-7370-43CB-BD7D-2E3AA5D4F494}" type="datetime1">
              <a:rPr lang="en-US" smtClean="0"/>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221928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61B1B4-C149-45FD-BD5F-1A48AC106AEB}" type="datetime1">
              <a:rPr lang="en-US" smtClean="0"/>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701007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A31F4E-E3ED-4B9A-A005-7B6F76A53998}" type="datetime1">
              <a:rPr lang="en-US" smtClean="0"/>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00829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056516-0AC9-408C-8E14-9FC3C1E95EA4}" type="datetime1">
              <a:rPr lang="en-US" smtClean="0"/>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13257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8A98A2-F822-4BE5-AAE2-43964F543BA2}" type="datetime1">
              <a:rPr lang="en-US" smtClean="0"/>
              <a:t>8/6/2017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6501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8584F08-1784-437B-B424-5E7A80D9591D}" type="datetime1">
              <a:rPr lang="en-US" smtClean="0"/>
              <a:t>8/6/2017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191543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2FAAAEC-20D8-412D-B9D8-53FBF1A2190C}" type="datetime1">
              <a:rPr lang="en-US" smtClean="0"/>
              <a:t>8/6/2017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59512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8E02B6-BDAF-4156-B6C5-A828A6CEA519}" type="datetime1">
              <a:rPr lang="en-US" smtClean="0"/>
              <a:t>8/6/2017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07753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0EA6A-9482-4F57-B835-1F844B9C2E14}" type="datetime1">
              <a:rPr lang="en-US" smtClean="0"/>
              <a:t>8/6/2017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676384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D6AEB1-4813-4B42-8016-22308303A7D0}" type="datetime1">
              <a:rPr lang="en-US" smtClean="0"/>
              <a:t>8/6/2017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27905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BF60FC-8596-424C-997A-1CB781A3499C}" type="datetime1">
              <a:rPr lang="en-US" smtClean="0"/>
              <a:t>8/6/2017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36C53-FD30-43EA-853C-19367D71B82D}" type="slidenum">
              <a:rPr lang="en-US" smtClean="0"/>
              <a:t>‹#›</a:t>
            </a:fld>
            <a:endParaRPr lang="en-US"/>
          </a:p>
        </p:txBody>
      </p:sp>
    </p:spTree>
    <p:extLst>
      <p:ext uri="{BB962C8B-B14F-4D97-AF65-F5344CB8AC3E}">
        <p14:creationId xmlns:p14="http://schemas.microsoft.com/office/powerpoint/2010/main" val="360336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EB00E-E1B1-4E90-B67F-F76F0FEAB3BB}" type="datetime1">
              <a:rPr lang="en-US" smtClean="0"/>
              <a:t>8/6/2017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36C53-FD30-43EA-853C-19367D71B82D}" type="slidenum">
              <a:rPr lang="en-US" smtClean="0"/>
              <a:t>‹#›</a:t>
            </a:fld>
            <a:endParaRPr lang="en-US"/>
          </a:p>
        </p:txBody>
      </p:sp>
    </p:spTree>
    <p:extLst>
      <p:ext uri="{BB962C8B-B14F-4D97-AF65-F5344CB8AC3E}">
        <p14:creationId xmlns:p14="http://schemas.microsoft.com/office/powerpoint/2010/main" val="903157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ill-max.com/assets/pdfs/153-201.pdf" TargetMode="External"/><Relationship Id="rId7" Type="http://schemas.openxmlformats.org/officeDocument/2006/relationships/image" Target="../media/image5.png"/><Relationship Id="rId2" Type="http://schemas.openxmlformats.org/officeDocument/2006/relationships/hyperlink" Target="https://www.mill-max.com/assets/new_products/PCB%20Pins.pdf"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10.png"/><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129876820"/>
              </p:ext>
            </p:extLst>
          </p:nvPr>
        </p:nvGraphicFramePr>
        <p:xfrm>
          <a:off x="-12316" y="1965960"/>
          <a:ext cx="6468576" cy="4892040"/>
        </p:xfrm>
        <a:graphic>
          <a:graphicData uri="http://schemas.openxmlformats.org/presentationml/2006/ole">
            <mc:AlternateContent xmlns:mc="http://schemas.openxmlformats.org/markup-compatibility/2006">
              <mc:Choice xmlns:v="urn:schemas-microsoft-com:vml" Requires="v">
                <p:oleObj spid="_x0000_s1061" name="AutoCAD Drawing" r:id="rId4" imgW="9772560" imgH="7391520" progId="AutoCAD.Drawing.16">
                  <p:embed/>
                </p:oleObj>
              </mc:Choice>
              <mc:Fallback>
                <p:oleObj name="AutoCAD Drawing" r:id="rId4" imgW="9772560" imgH="7391520" progId="AutoCAD.Drawing.16">
                  <p:embed/>
                  <p:pic>
                    <p:nvPicPr>
                      <p:cNvPr id="0" name=""/>
                      <p:cNvPicPr/>
                      <p:nvPr/>
                    </p:nvPicPr>
                    <p:blipFill>
                      <a:blip r:embed="rId5"/>
                      <a:stretch>
                        <a:fillRect/>
                      </a:stretch>
                    </p:blipFill>
                    <p:spPr>
                      <a:xfrm>
                        <a:off x="-12316" y="1965960"/>
                        <a:ext cx="6468576" cy="4892040"/>
                      </a:xfrm>
                      <a:prstGeom prst="rect">
                        <a:avLst/>
                      </a:prstGeom>
                    </p:spPr>
                  </p:pic>
                </p:oleObj>
              </mc:Fallback>
            </mc:AlternateContent>
          </a:graphicData>
        </a:graphic>
      </p:graphicFrame>
      <p:sp>
        <p:nvSpPr>
          <p:cNvPr id="9" name="TextBox 8"/>
          <p:cNvSpPr txBox="1"/>
          <p:nvPr/>
        </p:nvSpPr>
        <p:spPr>
          <a:xfrm>
            <a:off x="6327648" y="1161288"/>
            <a:ext cx="2889504" cy="5755422"/>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G10 carrier board is     14x22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APDs have 10x10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total area, mounted on the top of the carrier board.</a:t>
            </a:r>
          </a:p>
          <a:p>
            <a:endParaRPr lang="en-US" sz="1600" dirty="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APD bottom contact is 7.5x7.5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All </a:t>
            </a:r>
            <a:r>
              <a:rPr lang="en-US" sz="1600" dirty="0" err="1" smtClean="0">
                <a:solidFill>
                  <a:srgbClr val="FF0000"/>
                </a:solidFill>
                <a:latin typeface="Comic Sans MS" panose="030F0702030302020204" pitchFamily="66" charset="0"/>
              </a:rPr>
              <a:t>vias</a:t>
            </a:r>
            <a:r>
              <a:rPr lang="en-US" sz="1600" dirty="0" smtClean="0">
                <a:solidFill>
                  <a:srgbClr val="FF0000"/>
                </a:solidFill>
                <a:latin typeface="Comic Sans MS" panose="030F0702030302020204" pitchFamily="66" charset="0"/>
              </a:rPr>
              <a:t> are plated thru, and have pins, soldered on the bottom side.</a:t>
            </a:r>
          </a:p>
          <a:p>
            <a:endParaRPr lang="en-US" sz="1600" dirty="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Wire bonds connect the HV and S (signal) solder pads to the APD.</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The HV pad, and the HV wire bond, are encased in conformal coating, on both top and bottom of the carrier board.</a:t>
            </a:r>
          </a:p>
        </p:txBody>
      </p:sp>
      <p:sp>
        <p:nvSpPr>
          <p:cNvPr id="11" name="TextBox 10"/>
          <p:cNvSpPr txBox="1"/>
          <p:nvPr/>
        </p:nvSpPr>
        <p:spPr>
          <a:xfrm>
            <a:off x="2161938" y="1721946"/>
            <a:ext cx="658368" cy="338554"/>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APD</a:t>
            </a:r>
            <a:endParaRPr lang="en-US" sz="1600" dirty="0">
              <a:solidFill>
                <a:srgbClr val="3333FF"/>
              </a:solidFill>
              <a:latin typeface="Comic Sans MS" panose="030F0702030302020204" pitchFamily="66" charset="0"/>
            </a:endParaRPr>
          </a:p>
        </p:txBody>
      </p:sp>
      <p:cxnSp>
        <p:nvCxnSpPr>
          <p:cNvPr id="13" name="Straight Arrow Connector 12"/>
          <p:cNvCxnSpPr/>
          <p:nvPr/>
        </p:nvCxnSpPr>
        <p:spPr>
          <a:xfrm>
            <a:off x="2491122" y="2051356"/>
            <a:ext cx="0" cy="1674711"/>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10244" y="27432"/>
            <a:ext cx="8367996" cy="1446550"/>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G10 Carrier Board for RMD 8x8 mm</a:t>
            </a:r>
            <a:r>
              <a:rPr lang="en-US" sz="3200" baseline="30000" dirty="0" smtClean="0">
                <a:solidFill>
                  <a:srgbClr val="3333FF"/>
                </a:solidFill>
                <a:latin typeface="Comic Sans MS" panose="030F0702030302020204" pitchFamily="66" charset="0"/>
              </a:rPr>
              <a:t>2</a:t>
            </a:r>
            <a:r>
              <a:rPr lang="en-US" sz="3200" dirty="0" smtClean="0">
                <a:solidFill>
                  <a:srgbClr val="3333FF"/>
                </a:solidFill>
                <a:latin typeface="Comic Sans MS" panose="030F0702030302020204" pitchFamily="66" charset="0"/>
              </a:rPr>
              <a:t> APDs</a:t>
            </a:r>
          </a:p>
          <a:p>
            <a:pPr algn="ctr"/>
            <a:r>
              <a:rPr lang="en-US" sz="2800" dirty="0" smtClean="0">
                <a:solidFill>
                  <a:srgbClr val="FF0000"/>
                </a:solidFill>
                <a:latin typeface="Comic Sans MS" panose="030F0702030302020204" pitchFamily="66" charset="0"/>
              </a:rPr>
              <a:t>B. </a:t>
            </a:r>
            <a:r>
              <a:rPr lang="en-US" sz="2800" dirty="0" err="1" smtClean="0">
                <a:solidFill>
                  <a:srgbClr val="FF0000"/>
                </a:solidFill>
                <a:latin typeface="Comic Sans MS" panose="030F0702030302020204" pitchFamily="66" charset="0"/>
              </a:rPr>
              <a:t>Harrop</a:t>
            </a:r>
            <a:r>
              <a:rPr lang="en-US" sz="2800" dirty="0" smtClean="0">
                <a:solidFill>
                  <a:srgbClr val="FF0000"/>
                </a:solidFill>
                <a:latin typeface="Comic Sans MS" panose="030F0702030302020204" pitchFamily="66" charset="0"/>
              </a:rPr>
              <a:t>, K. McDonald, M. Newcomer</a:t>
            </a:r>
          </a:p>
          <a:p>
            <a:pPr algn="ctr"/>
            <a:r>
              <a:rPr lang="en-US" sz="2800" i="1" dirty="0" smtClean="0">
                <a:solidFill>
                  <a:srgbClr val="3333FF"/>
                </a:solidFill>
                <a:latin typeface="Comic Sans MS" panose="030F0702030302020204" pitchFamily="66" charset="0"/>
              </a:rPr>
              <a:t>Apr. 6, 2017</a:t>
            </a:r>
            <a:endParaRPr lang="en-US" sz="2800" i="1" dirty="0">
              <a:solidFill>
                <a:srgbClr val="3333FF"/>
              </a:solidFill>
              <a:latin typeface="Comic Sans MS" panose="030F0702030302020204" pitchFamily="66" charset="0"/>
            </a:endParaRPr>
          </a:p>
        </p:txBody>
      </p:sp>
      <p:sp>
        <p:nvSpPr>
          <p:cNvPr id="8" name="TextBox 7"/>
          <p:cNvSpPr txBox="1"/>
          <p:nvPr/>
        </p:nvSpPr>
        <p:spPr>
          <a:xfrm>
            <a:off x="-7782" y="1453896"/>
            <a:ext cx="3884837"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First try at a layout, 3/22/17:</a:t>
            </a:r>
            <a:endParaRPr lang="en-US" sz="1600" dirty="0">
              <a:solidFill>
                <a:srgbClr val="FF0000"/>
              </a:solidFill>
              <a:latin typeface="Comic Sans MS" panose="030F0702030302020204" pitchFamily="66" charset="0"/>
            </a:endParaRPr>
          </a:p>
        </p:txBody>
      </p:sp>
      <p:sp>
        <p:nvSpPr>
          <p:cNvPr id="2" name="Slide Number Placeholder 1"/>
          <p:cNvSpPr>
            <a:spLocks noGrp="1"/>
          </p:cNvSpPr>
          <p:nvPr>
            <p:ph type="sldNum" sz="quarter" idx="12"/>
          </p:nvPr>
        </p:nvSpPr>
        <p:spPr/>
        <p:txBody>
          <a:bodyPr/>
          <a:lstStyle/>
          <a:p>
            <a:fld id="{14A36C53-FD30-43EA-853C-19367D71B82D}" type="slidenum">
              <a:rPr lang="en-US" smtClean="0"/>
              <a:t>1</a:t>
            </a:fld>
            <a:endParaRPr lang="en-US"/>
          </a:p>
        </p:txBody>
      </p:sp>
    </p:spTree>
    <p:extLst>
      <p:ext uri="{BB962C8B-B14F-4D97-AF65-F5344CB8AC3E}">
        <p14:creationId xmlns:p14="http://schemas.microsoft.com/office/powerpoint/2010/main" val="244038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63806" y="27432"/>
            <a:ext cx="3393878"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Pins and Sockets</a:t>
            </a:r>
          </a:p>
        </p:txBody>
      </p:sp>
      <p:sp>
        <p:nvSpPr>
          <p:cNvPr id="5" name="TextBox 4"/>
          <p:cNvSpPr txBox="1"/>
          <p:nvPr/>
        </p:nvSpPr>
        <p:spPr>
          <a:xfrm>
            <a:off x="9144" y="652332"/>
            <a:ext cx="9134856" cy="270843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Better to have sockets on the carrier board, pins on the preamp board.  (Repair of a pin easier on a board without an APD.)</a:t>
            </a:r>
          </a:p>
          <a:p>
            <a:endParaRPr lang="en-US" sz="1600" dirty="0" smtClean="0">
              <a:solidFill>
                <a:srgbClr val="FF0000"/>
              </a:solidFill>
              <a:latin typeface="Comic Sans MS" panose="030F0702030302020204" pitchFamily="66" charset="0"/>
            </a:endParaRPr>
          </a:p>
          <a:p>
            <a:r>
              <a:rPr lang="en-US" sz="1600" dirty="0" smtClean="0">
                <a:solidFill>
                  <a:srgbClr val="3333FF"/>
                </a:solidFill>
                <a:latin typeface="Comic Sans MS" panose="030F0702030302020204" pitchFamily="66" charset="0"/>
              </a:rPr>
              <a:t>Pins could be Mill-Max 5063-0-00-15-00-33-0 “nail head” type, 0.020” pin diameter.</a:t>
            </a:r>
          </a:p>
          <a:p>
            <a:r>
              <a:rPr lang="en-US" sz="1400" dirty="0">
                <a:solidFill>
                  <a:srgbClr val="3333FF"/>
                </a:solidFill>
                <a:latin typeface="Comic Sans MS" panose="030F0702030302020204" pitchFamily="66" charset="0"/>
                <a:hlinkClick r:id="rId2"/>
              </a:rPr>
              <a:t>https://</a:t>
            </a:r>
            <a:r>
              <a:rPr lang="en-US" sz="1400" dirty="0" smtClean="0">
                <a:solidFill>
                  <a:srgbClr val="3333FF"/>
                </a:solidFill>
                <a:latin typeface="Comic Sans MS" panose="030F0702030302020204" pitchFamily="66" charset="0"/>
                <a:hlinkClick r:id="rId2"/>
              </a:rPr>
              <a:t>www.mill-max.com/assets/new_products/PCB%20Pins.pdf</a:t>
            </a:r>
            <a:r>
              <a:rPr lang="en-US" sz="1400" dirty="0" smtClean="0">
                <a:solidFill>
                  <a:srgbClr val="3333FF"/>
                </a:solidFill>
                <a:latin typeface="Comic Sans MS" panose="030F0702030302020204" pitchFamily="66" charset="0"/>
              </a:rPr>
              <a:t> </a:t>
            </a:r>
          </a:p>
          <a:p>
            <a:endParaRPr lang="en-US" sz="1400" dirty="0">
              <a:solidFill>
                <a:srgbClr val="FF0000"/>
              </a:solidFill>
              <a:latin typeface="Comic Sans MS" panose="030F0702030302020204" pitchFamily="66" charset="0"/>
            </a:endParaRPr>
          </a:p>
          <a:p>
            <a:r>
              <a:rPr lang="en-US" sz="1600" dirty="0" smtClean="0">
                <a:solidFill>
                  <a:srgbClr val="FF0000"/>
                </a:solidFill>
                <a:latin typeface="Comic Sans MS" panose="030F0702030302020204" pitchFamily="66" charset="0"/>
              </a:rPr>
              <a:t>Sockets could be Mill-Max 1407-0-15-15-11-27-10-0, mounted with the pin hole on the bottom of the carrier board.</a:t>
            </a:r>
          </a:p>
          <a:p>
            <a:r>
              <a:rPr lang="en-US" sz="1400" dirty="0">
                <a:solidFill>
                  <a:srgbClr val="FF0000"/>
                </a:solidFill>
                <a:latin typeface="Comic Sans MS" panose="030F0702030302020204" pitchFamily="66" charset="0"/>
                <a:hlinkClick r:id="rId3"/>
              </a:rPr>
              <a:t>https://</a:t>
            </a:r>
            <a:r>
              <a:rPr lang="en-US" sz="1400" dirty="0" smtClean="0">
                <a:solidFill>
                  <a:srgbClr val="FF0000"/>
                </a:solidFill>
                <a:latin typeface="Comic Sans MS" panose="030F0702030302020204" pitchFamily="66" charset="0"/>
                <a:hlinkClick r:id="rId3"/>
              </a:rPr>
              <a:t>www.mill-max.com/assets/pdfs/153-201.pdf</a:t>
            </a:r>
            <a:r>
              <a:rPr lang="en-US" sz="1400" dirty="0" smtClean="0">
                <a:solidFill>
                  <a:srgbClr val="FF0000"/>
                </a:solidFill>
                <a:latin typeface="Comic Sans MS" panose="030F0702030302020204" pitchFamily="66" charset="0"/>
              </a:rPr>
              <a:t> </a:t>
            </a:r>
          </a:p>
          <a:p>
            <a:endParaRPr lang="en-US" sz="1600" dirty="0">
              <a:solidFill>
                <a:srgbClr val="FF0000"/>
              </a:solidFill>
              <a:latin typeface="Comic Sans MS" panose="030F0702030302020204" pitchFamily="66" charset="0"/>
            </a:endParaRPr>
          </a:p>
          <a:p>
            <a:r>
              <a:rPr lang="en-US" sz="1600" dirty="0" smtClean="0">
                <a:solidFill>
                  <a:srgbClr val="3333FF"/>
                </a:solidFill>
                <a:latin typeface="Comic Sans MS" panose="030F0702030302020204" pitchFamily="66" charset="0"/>
              </a:rPr>
              <a:t>Wire bonds will be made to the flat end of the socket.</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576" y="5802297"/>
            <a:ext cx="4359399" cy="955119"/>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98849" y="5741943"/>
            <a:ext cx="4608576" cy="1015473"/>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5744" y="3633256"/>
            <a:ext cx="1911556" cy="1999820"/>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6032" y="3631394"/>
            <a:ext cx="1651457" cy="1955590"/>
          </a:xfrm>
          <a:prstGeom prst="rect">
            <a:avLst/>
          </a:prstGeom>
        </p:spPr>
      </p:pic>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090369" y="3825810"/>
            <a:ext cx="4816959" cy="1571818"/>
          </a:xfrm>
          <a:prstGeom prst="rect">
            <a:avLst/>
          </a:prstGeom>
        </p:spPr>
      </p:pic>
      <p:cxnSp>
        <p:nvCxnSpPr>
          <p:cNvPr id="3" name="Straight Arrow Connector 2"/>
          <p:cNvCxnSpPr/>
          <p:nvPr/>
        </p:nvCxnSpPr>
        <p:spPr>
          <a:xfrm>
            <a:off x="5266944" y="3172968"/>
            <a:ext cx="2596896" cy="2304288"/>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14A36C53-FD30-43EA-853C-19367D71B82D}" type="slidenum">
              <a:rPr lang="en-US" smtClean="0"/>
              <a:t>2</a:t>
            </a:fld>
            <a:endParaRPr lang="en-US"/>
          </a:p>
        </p:txBody>
      </p:sp>
    </p:spTree>
    <p:extLst>
      <p:ext uri="{BB962C8B-B14F-4D97-AF65-F5344CB8AC3E}">
        <p14:creationId xmlns:p14="http://schemas.microsoft.com/office/powerpoint/2010/main" val="2057015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1792" y="-9144"/>
            <a:ext cx="7936992" cy="584775"/>
          </a:xfrm>
          <a:prstGeom prst="rect">
            <a:avLst/>
          </a:prstGeom>
          <a:noFill/>
        </p:spPr>
        <p:txBody>
          <a:bodyPr wrap="square" rtlCol="0">
            <a:spAutoFit/>
          </a:bodyPr>
          <a:lstStyle/>
          <a:p>
            <a:pPr algn="ctr"/>
            <a:r>
              <a:rPr lang="en-US" sz="3200" dirty="0" smtClean="0">
                <a:solidFill>
                  <a:srgbClr val="3333FF"/>
                </a:solidFill>
                <a:latin typeface="Comic Sans MS" panose="030F0702030302020204" pitchFamily="66" charset="0"/>
              </a:rPr>
              <a:t>Carrier Board </a:t>
            </a:r>
            <a:r>
              <a:rPr lang="en-US" sz="3200" smtClean="0">
                <a:solidFill>
                  <a:srgbClr val="3333FF"/>
                </a:solidFill>
                <a:latin typeface="Comic Sans MS" panose="030F0702030302020204" pitchFamily="66" charset="0"/>
              </a:rPr>
              <a:t>Sized </a:t>
            </a:r>
            <a:r>
              <a:rPr lang="en-US" sz="3200" smtClean="0">
                <a:solidFill>
                  <a:srgbClr val="3333FF"/>
                </a:solidFill>
                <a:latin typeface="Comic Sans MS" panose="030F0702030302020204" pitchFamily="66" charset="0"/>
              </a:rPr>
              <a:t>for Tiling</a:t>
            </a:r>
            <a:endParaRPr lang="en-US" sz="3200" dirty="0" smtClean="0">
              <a:solidFill>
                <a:srgbClr val="3333FF"/>
              </a:solidFill>
              <a:latin typeface="Comic Sans MS" panose="030F0702030302020204" pitchFamily="66" charset="0"/>
            </a:endParaRPr>
          </a:p>
        </p:txBody>
      </p:sp>
      <p:sp>
        <p:nvSpPr>
          <p:cNvPr id="5" name="TextBox 4"/>
          <p:cNvSpPr txBox="1"/>
          <p:nvPr/>
        </p:nvSpPr>
        <p:spPr>
          <a:xfrm>
            <a:off x="9144" y="502920"/>
            <a:ext cx="9134856" cy="1077218"/>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active area of an APD is 8x8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a:t>
            </a:r>
          </a:p>
          <a:p>
            <a:r>
              <a:rPr lang="en-US" sz="1600" dirty="0" smtClean="0">
                <a:solidFill>
                  <a:srgbClr val="3333FF"/>
                </a:solidFill>
                <a:latin typeface="Comic Sans MS" panose="030F0702030302020204" pitchFamily="66" charset="0"/>
              </a:rPr>
              <a:t>So, to make a square tiling of such APDs, they could be on a carrier board that is 16x16 mm</a:t>
            </a:r>
            <a:r>
              <a:rPr lang="en-US" sz="1600" baseline="30000" dirty="0" smtClean="0">
                <a:solidFill>
                  <a:srgbClr val="3333FF"/>
                </a:solidFill>
                <a:latin typeface="Comic Sans MS" panose="030F0702030302020204" pitchFamily="66" charset="0"/>
              </a:rPr>
              <a:t>2</a:t>
            </a:r>
            <a:r>
              <a:rPr lang="en-US" sz="1600" dirty="0" smtClean="0">
                <a:solidFill>
                  <a:srgbClr val="3333FF"/>
                </a:solidFill>
                <a:latin typeface="Comic Sans MS" panose="030F0702030302020204" pitchFamily="66" charset="0"/>
              </a:rPr>
              <a:t>, with 25% active area per layer of tiling, and 4 tiling layers for 100% active area.</a:t>
            </a:r>
          </a:p>
          <a:p>
            <a:r>
              <a:rPr lang="en-US" sz="1600" dirty="0" smtClean="0">
                <a:solidFill>
                  <a:srgbClr val="FF0000"/>
                </a:solidFill>
                <a:latin typeface="Comic Sans MS" panose="030F0702030302020204" pitchFamily="66" charset="0"/>
              </a:rPr>
              <a:t>The carrier board is actually 15.6 x 15.6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with the APD mounted on its top.</a:t>
            </a:r>
          </a:p>
        </p:txBody>
      </p:sp>
      <p:sp>
        <p:nvSpPr>
          <p:cNvPr id="8" name="TextBox 7"/>
          <p:cNvSpPr txBox="1"/>
          <p:nvPr/>
        </p:nvSpPr>
        <p:spPr>
          <a:xfrm>
            <a:off x="2144521" y="1706076"/>
            <a:ext cx="3052017"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APD active area 8x8 mm</a:t>
            </a:r>
            <a:r>
              <a:rPr lang="en-US" sz="1600" baseline="30000" dirty="0" smtClean="0">
                <a:solidFill>
                  <a:srgbClr val="FF0000"/>
                </a:solidFill>
                <a:latin typeface="Comic Sans MS" panose="030F0702030302020204" pitchFamily="66" charset="0"/>
              </a:rPr>
              <a:t>2</a:t>
            </a:r>
            <a:endParaRPr lang="en-US" sz="1600" baseline="30000" dirty="0">
              <a:solidFill>
                <a:srgbClr val="FF0000"/>
              </a:solidFill>
              <a:latin typeface="Comic Sans MS" panose="030F0702030302020204" pitchFamily="66" charset="0"/>
            </a:endParaRPr>
          </a:p>
        </p:txBody>
      </p:sp>
      <p:cxnSp>
        <p:nvCxnSpPr>
          <p:cNvPr id="9" name="Straight Arrow Connector 8"/>
          <p:cNvCxnSpPr/>
          <p:nvPr/>
        </p:nvCxnSpPr>
        <p:spPr>
          <a:xfrm flipH="1">
            <a:off x="3182112" y="2044630"/>
            <a:ext cx="219456" cy="109176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4A36C53-FD30-43EA-853C-19367D71B82D}" type="slidenum">
              <a:rPr lang="en-US" smtClean="0"/>
              <a:t>3</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579057964"/>
              </p:ext>
            </p:extLst>
          </p:nvPr>
        </p:nvGraphicFramePr>
        <p:xfrm>
          <a:off x="0" y="1783080"/>
          <a:ext cx="9005914" cy="5093970"/>
        </p:xfrm>
        <a:graphic>
          <a:graphicData uri="http://schemas.openxmlformats.org/presentationml/2006/ole">
            <mc:AlternateContent xmlns:mc="http://schemas.openxmlformats.org/markup-compatibility/2006">
              <mc:Choice xmlns:v="urn:schemas-microsoft-com:vml" Requires="v">
                <p:oleObj spid="_x0000_s2077" name="AutoCAD Drawing" r:id="rId3" imgW="10279440" imgH="5814000" progId="AutoCAD.Drawing.16">
                  <p:embed/>
                </p:oleObj>
              </mc:Choice>
              <mc:Fallback>
                <p:oleObj name="AutoCAD Drawing" r:id="rId3" imgW="10279440" imgH="5814000" progId="AutoCAD.Drawing.16">
                  <p:embed/>
                  <p:pic>
                    <p:nvPicPr>
                      <p:cNvPr id="0" name=""/>
                      <p:cNvPicPr/>
                      <p:nvPr/>
                    </p:nvPicPr>
                    <p:blipFill>
                      <a:blip r:embed="rId4"/>
                      <a:stretch>
                        <a:fillRect/>
                      </a:stretch>
                    </p:blipFill>
                    <p:spPr>
                      <a:xfrm>
                        <a:off x="0" y="1783080"/>
                        <a:ext cx="9005914" cy="5093970"/>
                      </a:xfrm>
                      <a:prstGeom prst="rect">
                        <a:avLst/>
                      </a:prstGeom>
                    </p:spPr>
                  </p:pic>
                </p:oleObj>
              </mc:Fallback>
            </mc:AlternateContent>
          </a:graphicData>
        </a:graphic>
      </p:graphicFrame>
    </p:spTree>
    <p:extLst>
      <p:ext uri="{BB962C8B-B14F-4D97-AF65-F5344CB8AC3E}">
        <p14:creationId xmlns:p14="http://schemas.microsoft.com/office/powerpoint/2010/main" val="144770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2496" y="-45720"/>
            <a:ext cx="1925528"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Tiling, II</a:t>
            </a:r>
          </a:p>
        </p:txBody>
      </p:sp>
      <p:sp>
        <p:nvSpPr>
          <p:cNvPr id="6" name="TextBox 5"/>
          <p:cNvSpPr txBox="1"/>
          <p:nvPr/>
        </p:nvSpPr>
        <p:spPr>
          <a:xfrm>
            <a:off x="6058616" y="27432"/>
            <a:ext cx="3121960" cy="584775"/>
          </a:xfrm>
          <a:prstGeom prst="rect">
            <a:avLst/>
          </a:prstGeom>
          <a:noFill/>
        </p:spPr>
        <p:txBody>
          <a:bodyPr wrap="square" rtlCol="0">
            <a:spAutoFit/>
          </a:bodyPr>
          <a:lstStyle/>
          <a:p>
            <a:r>
              <a:rPr lang="en-US" sz="1600" dirty="0" smtClean="0">
                <a:solidFill>
                  <a:srgbClr val="3333FF"/>
                </a:solidFill>
                <a:latin typeface="Comic Sans MS" panose="030F0702030302020204" pitchFamily="66" charset="0"/>
              </a:rPr>
              <a:t>4 tiling layers, with offsets of 8 mm, achieve 100% coverage.</a:t>
            </a:r>
          </a:p>
        </p:txBody>
      </p:sp>
      <p:sp>
        <p:nvSpPr>
          <p:cNvPr id="7" name="TextBox 6"/>
          <p:cNvSpPr txBox="1"/>
          <p:nvPr/>
        </p:nvSpPr>
        <p:spPr>
          <a:xfrm>
            <a:off x="109728" y="6492014"/>
            <a:ext cx="8878824" cy="338554"/>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next iteration of the surface-mount Penn preamps could be laid in a similar array</a:t>
            </a:r>
            <a:r>
              <a:rPr lang="en-US" sz="1600" dirty="0">
                <a:solidFill>
                  <a:srgbClr val="FF0000"/>
                </a:solidFill>
                <a:latin typeface="Comic Sans MS" panose="030F0702030302020204" pitchFamily="66" charset="0"/>
              </a:rPr>
              <a:t>.</a:t>
            </a:r>
            <a:endParaRPr lang="en-US" sz="1600" dirty="0" smtClean="0">
              <a:solidFill>
                <a:srgbClr val="FF0000"/>
              </a:solidFill>
              <a:latin typeface="Comic Sans MS" panose="030F0702030302020204" pitchFamily="66" charset="0"/>
            </a:endParaRPr>
          </a:p>
        </p:txBody>
      </p:sp>
      <p:sp>
        <p:nvSpPr>
          <p:cNvPr id="9" name="TextBox 8"/>
          <p:cNvSpPr txBox="1"/>
          <p:nvPr/>
        </p:nvSpPr>
        <p:spPr>
          <a:xfrm>
            <a:off x="146304" y="566702"/>
            <a:ext cx="6035040" cy="1323439"/>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Example of a single tile layer of 4 x 4 carrier boards.</a:t>
            </a:r>
          </a:p>
          <a:p>
            <a:endParaRPr lang="en-US" sz="1600" dirty="0" smtClean="0">
              <a:solidFill>
                <a:srgbClr val="FF0000"/>
              </a:solidFill>
              <a:latin typeface="Comic Sans MS" panose="030F0702030302020204" pitchFamily="66" charset="0"/>
            </a:endParaRPr>
          </a:p>
          <a:p>
            <a:r>
              <a:rPr lang="en-US" sz="1600" dirty="0" smtClean="0">
                <a:solidFill>
                  <a:srgbClr val="3333FF"/>
                </a:solidFill>
                <a:latin typeface="Comic Sans MS" panose="030F0702030302020204" pitchFamily="66" charset="0"/>
              </a:rPr>
              <a:t>The eventual 4-ch Penn preamp ASIC will be 3x3 mm</a:t>
            </a:r>
            <a:r>
              <a:rPr lang="en-US" sz="1600" baseline="30000" dirty="0" smtClean="0">
                <a:solidFill>
                  <a:srgbClr val="3333FF"/>
                </a:solidFill>
                <a:latin typeface="Comic Sans MS" panose="030F0702030302020204" pitchFamily="66" charset="0"/>
              </a:rPr>
              <a:t>2</a:t>
            </a:r>
            <a:r>
              <a:rPr lang="en-US" sz="1600" dirty="0">
                <a:solidFill>
                  <a:srgbClr val="3333FF"/>
                </a:solidFill>
                <a:latin typeface="Comic Sans MS" panose="030F0702030302020204" pitchFamily="66" charset="0"/>
              </a:rPr>
              <a:t> </a:t>
            </a:r>
            <a:r>
              <a:rPr lang="en-US" sz="1600" dirty="0" smtClean="0">
                <a:solidFill>
                  <a:srgbClr val="3333FF"/>
                </a:solidFill>
                <a:latin typeface="Comic Sans MS" panose="030F0702030302020204" pitchFamily="66" charset="0"/>
              </a:rPr>
              <a:t>(shown in blue below), and would be located (on a large readout board) at the corners of 4 adjacent carrier boards.</a:t>
            </a:r>
          </a:p>
        </p:txBody>
      </p:sp>
      <p:graphicFrame>
        <p:nvGraphicFramePr>
          <p:cNvPr id="10" name="Object 9"/>
          <p:cNvGraphicFramePr>
            <a:graphicFrameLocks noChangeAspect="1"/>
          </p:cNvGraphicFramePr>
          <p:nvPr>
            <p:extLst>
              <p:ext uri="{D42A27DB-BD31-4B8C-83A1-F6EECF244321}">
                <p14:modId xmlns:p14="http://schemas.microsoft.com/office/powerpoint/2010/main" val="3481483869"/>
              </p:ext>
            </p:extLst>
          </p:nvPr>
        </p:nvGraphicFramePr>
        <p:xfrm>
          <a:off x="6318504" y="502920"/>
          <a:ext cx="2670048" cy="2680613"/>
        </p:xfrm>
        <a:graphic>
          <a:graphicData uri="http://schemas.openxmlformats.org/presentationml/2006/ole">
            <mc:AlternateContent xmlns:mc="http://schemas.openxmlformats.org/markup-compatibility/2006">
              <mc:Choice xmlns:v="urn:schemas-microsoft-com:vml" Requires="v">
                <p:oleObj spid="_x0000_s3126" name="AutoCAD Drawing" r:id="rId3" imgW="5616000" imgH="5638680" progId="AutoCAD.Drawing.16">
                  <p:embed/>
                </p:oleObj>
              </mc:Choice>
              <mc:Fallback>
                <p:oleObj name="AutoCAD Drawing" r:id="rId3" imgW="5616000" imgH="5638680" progId="AutoCAD.Drawing.16">
                  <p:embed/>
                  <p:pic>
                    <p:nvPicPr>
                      <p:cNvPr id="0" name=""/>
                      <p:cNvPicPr/>
                      <p:nvPr/>
                    </p:nvPicPr>
                    <p:blipFill>
                      <a:blip r:embed="rId4"/>
                      <a:stretch>
                        <a:fillRect/>
                      </a:stretch>
                    </p:blipFill>
                    <p:spPr>
                      <a:xfrm>
                        <a:off x="6318504" y="502920"/>
                        <a:ext cx="2670048" cy="2680613"/>
                      </a:xfrm>
                      <a:prstGeom prst="rect">
                        <a:avLst/>
                      </a:prstGeom>
                    </p:spPr>
                  </p:pic>
                </p:oleObj>
              </mc:Fallback>
            </mc:AlternateContent>
          </a:graphicData>
        </a:graphic>
      </p:graphicFrame>
      <p:cxnSp>
        <p:nvCxnSpPr>
          <p:cNvPr id="12" name="Straight Arrow Connector 11"/>
          <p:cNvCxnSpPr/>
          <p:nvPr/>
        </p:nvCxnSpPr>
        <p:spPr>
          <a:xfrm flipH="1">
            <a:off x="3621024" y="1342417"/>
            <a:ext cx="36576" cy="1501367"/>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88736" y="3062661"/>
            <a:ext cx="3169694" cy="3491616"/>
          </a:xfrm>
          <a:prstGeom prst="rect">
            <a:avLst/>
          </a:prstGeom>
        </p:spPr>
      </p:pic>
      <p:graphicFrame>
        <p:nvGraphicFramePr>
          <p:cNvPr id="18" name="Object 17"/>
          <p:cNvGraphicFramePr>
            <a:graphicFrameLocks noChangeAspect="1"/>
          </p:cNvGraphicFramePr>
          <p:nvPr>
            <p:extLst>
              <p:ext uri="{D42A27DB-BD31-4B8C-83A1-F6EECF244321}">
                <p14:modId xmlns:p14="http://schemas.microsoft.com/office/powerpoint/2010/main" val="2924956234"/>
              </p:ext>
            </p:extLst>
          </p:nvPr>
        </p:nvGraphicFramePr>
        <p:xfrm>
          <a:off x="-146303" y="1746503"/>
          <a:ext cx="5343988" cy="5018997"/>
        </p:xfrm>
        <a:graphic>
          <a:graphicData uri="http://schemas.openxmlformats.org/presentationml/2006/ole">
            <mc:AlternateContent xmlns:mc="http://schemas.openxmlformats.org/markup-compatibility/2006">
              <mc:Choice xmlns:v="urn:schemas-microsoft-com:vml" Requires="v">
                <p:oleObj spid="_x0000_s3127" name="AutoCAD Drawing" r:id="rId6" imgW="6004440" imgH="5638680" progId="AutoCAD.Drawing.16">
                  <p:embed/>
                </p:oleObj>
              </mc:Choice>
              <mc:Fallback>
                <p:oleObj name="AutoCAD Drawing" r:id="rId6" imgW="6004440" imgH="5638680" progId="AutoCAD.Drawing.16">
                  <p:embed/>
                  <p:pic>
                    <p:nvPicPr>
                      <p:cNvPr id="0" name=""/>
                      <p:cNvPicPr/>
                      <p:nvPr/>
                    </p:nvPicPr>
                    <p:blipFill>
                      <a:blip r:embed="rId7"/>
                      <a:stretch>
                        <a:fillRect/>
                      </a:stretch>
                    </p:blipFill>
                    <p:spPr>
                      <a:xfrm>
                        <a:off x="-146303" y="1746503"/>
                        <a:ext cx="5343988" cy="5018997"/>
                      </a:xfrm>
                      <a:prstGeom prst="rect">
                        <a:avLst/>
                      </a:prstGeom>
                    </p:spPr>
                  </p:pic>
                </p:oleObj>
              </mc:Fallback>
            </mc:AlternateContent>
          </a:graphicData>
        </a:graphic>
      </p:graphicFrame>
      <p:sp>
        <p:nvSpPr>
          <p:cNvPr id="21" name="Slide Number Placeholder 20"/>
          <p:cNvSpPr>
            <a:spLocks noGrp="1"/>
          </p:cNvSpPr>
          <p:nvPr>
            <p:ph type="sldNum" sz="quarter" idx="12"/>
          </p:nvPr>
        </p:nvSpPr>
        <p:spPr/>
        <p:txBody>
          <a:bodyPr/>
          <a:lstStyle/>
          <a:p>
            <a:fld id="{14A36C53-FD30-43EA-853C-19367D71B82D}" type="slidenum">
              <a:rPr lang="en-US" smtClean="0"/>
              <a:t>4</a:t>
            </a:fld>
            <a:endParaRPr lang="en-US"/>
          </a:p>
        </p:txBody>
      </p:sp>
    </p:spTree>
    <p:extLst>
      <p:ext uri="{BB962C8B-B14F-4D97-AF65-F5344CB8AC3E}">
        <p14:creationId xmlns:p14="http://schemas.microsoft.com/office/powerpoint/2010/main" val="379142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564" y="617386"/>
            <a:ext cx="8881900" cy="5016758"/>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present Penn preamp is shown below, together with an indication of the 16x16 mm</a:t>
            </a:r>
            <a:r>
              <a:rPr lang="en-US" sz="1600" baseline="30000" dirty="0" smtClean="0">
                <a:solidFill>
                  <a:srgbClr val="FF0000"/>
                </a:solidFill>
                <a:latin typeface="Comic Sans MS" panose="030F0702030302020204" pitchFamily="66" charset="0"/>
              </a:rPr>
              <a:t>2 </a:t>
            </a:r>
            <a:r>
              <a:rPr lang="en-US" sz="1600" dirty="0" smtClean="0">
                <a:solidFill>
                  <a:srgbClr val="FF0000"/>
                </a:solidFill>
                <a:latin typeface="Comic Sans MS" panose="030F0702030302020204" pitchFamily="66" charset="0"/>
              </a:rPr>
              <a:t>footprint of the proposed carrier board.</a:t>
            </a:r>
          </a:p>
          <a:p>
            <a:endParaRPr lang="en-US" sz="1600" dirty="0" smtClean="0">
              <a:solidFill>
                <a:srgbClr val="FF0000"/>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endParaRPr lang="en-US" sz="1600" dirty="0" smtClean="0">
              <a:solidFill>
                <a:srgbClr val="3333FF"/>
              </a:solidFill>
              <a:latin typeface="Comic Sans MS" panose="030F0702030302020204" pitchFamily="66" charset="0"/>
            </a:endParaRPr>
          </a:p>
          <a:p>
            <a:endParaRPr lang="en-US" sz="1600" dirty="0">
              <a:solidFill>
                <a:srgbClr val="3333FF"/>
              </a:solidFill>
              <a:latin typeface="Comic Sans MS" panose="030F0702030302020204" pitchFamily="66" charset="0"/>
            </a:endParaRPr>
          </a:p>
          <a:p>
            <a:r>
              <a:rPr lang="en-US" sz="1600" smtClean="0">
                <a:solidFill>
                  <a:srgbClr val="3333FF"/>
                </a:solidFill>
                <a:latin typeface="Comic Sans MS" panose="030F0702030302020204" pitchFamily="66" charset="0"/>
              </a:rPr>
              <a:t>The </a:t>
            </a:r>
            <a:r>
              <a:rPr lang="en-US" sz="1600" dirty="0" smtClean="0">
                <a:solidFill>
                  <a:srgbClr val="3333FF"/>
                </a:solidFill>
                <a:latin typeface="Comic Sans MS" panose="030F0702030302020204" pitchFamily="66" charset="0"/>
              </a:rPr>
              <a:t>surface-mount components of the preamp should be rearranged to fit within this footprint on bottom side of the preamp board, with the HV connection (and the sockets for the pins of the carrier board) on the top side.</a:t>
            </a:r>
          </a:p>
          <a:p>
            <a:endParaRPr lang="en-US" sz="1600" dirty="0">
              <a:solidFill>
                <a:srgbClr val="FF0000"/>
              </a:solidFill>
              <a:latin typeface="Comic Sans MS" panose="030F0702030302020204" pitchFamily="66" charset="0"/>
            </a:endParaRPr>
          </a:p>
          <a:p>
            <a:r>
              <a:rPr lang="en-US" sz="1600" dirty="0" smtClean="0">
                <a:solidFill>
                  <a:srgbClr val="FF0000"/>
                </a:solidFill>
                <a:latin typeface="Comic Sans MS" panose="030F0702030302020204" pitchFamily="66" charset="0"/>
              </a:rPr>
              <a:t>The low-voltage power conditioning, and the signal and HV connectors, will be outside the footprint of the preamp itself, as on the present board.  This items should be on the top side of the new preamp to facilitate stacking of the preamp + APD units into a relatively compact 4-layer detector.</a:t>
            </a:r>
          </a:p>
          <a:p>
            <a:endParaRPr lang="en-US" sz="1600" dirty="0">
              <a:solidFill>
                <a:srgbClr val="FF0000"/>
              </a:solidFill>
              <a:latin typeface="Comic Sans MS" panose="030F0702030302020204" pitchFamily="66" charset="0"/>
            </a:endParaRPr>
          </a:p>
          <a:p>
            <a:r>
              <a:rPr lang="en-US" sz="1600" dirty="0" smtClean="0">
                <a:solidFill>
                  <a:srgbClr val="3333FF"/>
                </a:solidFill>
                <a:latin typeface="Comic Sans MS" panose="030F0702030302020204" pitchFamily="66" charset="0"/>
              </a:rPr>
              <a:t>The new preamp will include diode protection, and a test-pulse input.</a:t>
            </a:r>
          </a:p>
        </p:txBody>
      </p:sp>
      <p:sp>
        <p:nvSpPr>
          <p:cNvPr id="3" name="TextBox 2"/>
          <p:cNvSpPr txBox="1"/>
          <p:nvPr/>
        </p:nvSpPr>
        <p:spPr>
          <a:xfrm>
            <a:off x="1721469" y="27432"/>
            <a:ext cx="5724645"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Next Surface-Mount Preamp</a:t>
            </a:r>
          </a:p>
        </p:txBody>
      </p:sp>
      <p:graphicFrame>
        <p:nvGraphicFramePr>
          <p:cNvPr id="6" name="Object 5"/>
          <p:cNvGraphicFramePr>
            <a:graphicFrameLocks noChangeAspect="1"/>
          </p:cNvGraphicFramePr>
          <p:nvPr>
            <p:extLst>
              <p:ext uri="{D42A27DB-BD31-4B8C-83A1-F6EECF244321}">
                <p14:modId xmlns:p14="http://schemas.microsoft.com/office/powerpoint/2010/main" val="340215392"/>
              </p:ext>
            </p:extLst>
          </p:nvPr>
        </p:nvGraphicFramePr>
        <p:xfrm>
          <a:off x="25545" y="1161288"/>
          <a:ext cx="9155031" cy="2257765"/>
        </p:xfrm>
        <a:graphic>
          <a:graphicData uri="http://schemas.openxmlformats.org/presentationml/2006/ole">
            <mc:AlternateContent xmlns:mc="http://schemas.openxmlformats.org/markup-compatibility/2006">
              <mc:Choice xmlns:v="urn:schemas-microsoft-com:vml" Requires="v">
                <p:oleObj spid="_x0000_s4119" name="AutoCAD Drawing" r:id="rId3" imgW="17345160" imgH="4276800" progId="AutoCAD.Drawing.16">
                  <p:embed/>
                </p:oleObj>
              </mc:Choice>
              <mc:Fallback>
                <p:oleObj name="AutoCAD Drawing" r:id="rId3" imgW="17345160" imgH="4276800" progId="AutoCAD.Drawing.16">
                  <p:embed/>
                  <p:pic>
                    <p:nvPicPr>
                      <p:cNvPr id="0" name=""/>
                      <p:cNvPicPr/>
                      <p:nvPr/>
                    </p:nvPicPr>
                    <p:blipFill>
                      <a:blip r:embed="rId4"/>
                      <a:stretch>
                        <a:fillRect/>
                      </a:stretch>
                    </p:blipFill>
                    <p:spPr>
                      <a:xfrm>
                        <a:off x="25545" y="1161288"/>
                        <a:ext cx="9155031" cy="2257765"/>
                      </a:xfrm>
                      <a:prstGeom prst="rect">
                        <a:avLst/>
                      </a:prstGeom>
                    </p:spPr>
                  </p:pic>
                </p:oleObj>
              </mc:Fallback>
            </mc:AlternateContent>
          </a:graphicData>
        </a:graphic>
      </p:graphicFrame>
      <p:sp>
        <p:nvSpPr>
          <p:cNvPr id="2" name="Slide Number Placeholder 1"/>
          <p:cNvSpPr>
            <a:spLocks noGrp="1"/>
          </p:cNvSpPr>
          <p:nvPr>
            <p:ph type="sldNum" sz="quarter" idx="12"/>
          </p:nvPr>
        </p:nvSpPr>
        <p:spPr/>
        <p:txBody>
          <a:bodyPr/>
          <a:lstStyle/>
          <a:p>
            <a:fld id="{14A36C53-FD30-43EA-853C-19367D71B82D}" type="slidenum">
              <a:rPr lang="en-US" smtClean="0"/>
              <a:t>5</a:t>
            </a:fld>
            <a:endParaRPr lang="en-US"/>
          </a:p>
        </p:txBody>
      </p:sp>
    </p:spTree>
    <p:extLst>
      <p:ext uri="{BB962C8B-B14F-4D97-AF65-F5344CB8AC3E}">
        <p14:creationId xmlns:p14="http://schemas.microsoft.com/office/powerpoint/2010/main" val="1594123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564" y="617386"/>
            <a:ext cx="8881900" cy="2062103"/>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present scenario uses –HV on the top side of the APD, with the bottom side at ground.</a:t>
            </a:r>
          </a:p>
          <a:p>
            <a:endParaRPr lang="en-US" sz="1600" dirty="0" smtClean="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Then, the mesh signal and the signal from the bottom side can both be read out directly, without coupling capacitors.</a:t>
            </a:r>
          </a:p>
          <a:p>
            <a:endParaRPr lang="en-US" sz="1600" dirty="0">
              <a:solidFill>
                <a:srgbClr val="3333FF"/>
              </a:solidFill>
              <a:latin typeface="Comic Sans MS" panose="030F0702030302020204" pitchFamily="66" charset="0"/>
            </a:endParaRPr>
          </a:p>
          <a:p>
            <a:r>
              <a:rPr lang="en-US" sz="1600" dirty="0" smtClean="0">
                <a:solidFill>
                  <a:srgbClr val="FF0000"/>
                </a:solidFill>
                <a:latin typeface="Comic Sans MS" panose="030F0702030302020204" pitchFamily="66" charset="0"/>
              </a:rPr>
              <a:t>Alternatively, +HV could be applied to the bottom side of the APD, with the top side at ground.</a:t>
            </a:r>
          </a:p>
          <a:p>
            <a:endParaRPr lang="en-US" sz="1600" dirty="0">
              <a:solidFill>
                <a:srgbClr val="3333FF"/>
              </a:solidFill>
              <a:latin typeface="Comic Sans MS" panose="030F0702030302020204" pitchFamily="66" charset="0"/>
            </a:endParaRPr>
          </a:p>
        </p:txBody>
      </p:sp>
      <p:sp>
        <p:nvSpPr>
          <p:cNvPr id="3" name="TextBox 2"/>
          <p:cNvSpPr txBox="1"/>
          <p:nvPr/>
        </p:nvSpPr>
        <p:spPr>
          <a:xfrm>
            <a:off x="635437" y="27432"/>
            <a:ext cx="7896714"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Option for +HV on the APD Bottom Side</a:t>
            </a:r>
          </a:p>
        </p:txBody>
      </p:sp>
      <p:sp>
        <p:nvSpPr>
          <p:cNvPr id="5" name="TextBox 4"/>
          <p:cNvSpPr txBox="1"/>
          <p:nvPr/>
        </p:nvSpPr>
        <p:spPr>
          <a:xfrm>
            <a:off x="109728" y="2514600"/>
            <a:ext cx="5084064" cy="4247317"/>
          </a:xfrm>
          <a:prstGeom prst="rect">
            <a:avLst/>
          </a:prstGeom>
          <a:noFill/>
        </p:spPr>
        <p:txBody>
          <a:bodyPr wrap="square" rtlCol="0">
            <a:spAutoFit/>
          </a:bodyPr>
          <a:lstStyle/>
          <a:p>
            <a:r>
              <a:rPr lang="en-US" dirty="0" smtClean="0">
                <a:solidFill>
                  <a:srgbClr val="3333FF"/>
                </a:solidFill>
                <a:latin typeface="Comic Sans MS" panose="030F0702030302020204" pitchFamily="66" charset="0"/>
              </a:rPr>
              <a:t>Bottom of carrier board with +HV to the APD bottom side:</a:t>
            </a:r>
          </a:p>
          <a:p>
            <a:endParaRPr lang="en-US" dirty="0">
              <a:solidFill>
                <a:srgbClr val="3333FF"/>
              </a:solidFill>
              <a:latin typeface="Comic Sans MS" panose="030F0702030302020204" pitchFamily="66" charset="0"/>
            </a:endParaRPr>
          </a:p>
          <a:p>
            <a:r>
              <a:rPr lang="en-US" dirty="0" smtClean="0">
                <a:solidFill>
                  <a:srgbClr val="C00000"/>
                </a:solidFill>
                <a:latin typeface="Comic Sans MS" panose="030F0702030302020204" pitchFamily="66" charset="0"/>
              </a:rPr>
              <a:t>This </a:t>
            </a:r>
            <a:r>
              <a:rPr lang="en-US" dirty="0">
                <a:solidFill>
                  <a:srgbClr val="C00000"/>
                </a:solidFill>
                <a:latin typeface="Comic Sans MS" panose="030F0702030302020204" pitchFamily="66" charset="0"/>
              </a:rPr>
              <a:t>requires that the signal from the bottom side be read out via </a:t>
            </a:r>
            <a:r>
              <a:rPr lang="en-US" dirty="0" smtClean="0">
                <a:solidFill>
                  <a:srgbClr val="C00000"/>
                </a:solidFill>
                <a:latin typeface="Comic Sans MS" panose="030F0702030302020204" pitchFamily="66" charset="0"/>
              </a:rPr>
              <a:t>coupling capacitors (Vishay VJ120-Y-500-M-X shown), </a:t>
            </a:r>
            <a:r>
              <a:rPr lang="en-US" dirty="0">
                <a:solidFill>
                  <a:srgbClr val="C00000"/>
                </a:solidFill>
                <a:latin typeface="Comic Sans MS" panose="030F0702030302020204" pitchFamily="66" charset="0"/>
              </a:rPr>
              <a:t>which will slightly increase the signal rise time, </a:t>
            </a:r>
            <a:r>
              <a:rPr lang="en-US" dirty="0">
                <a:solidFill>
                  <a:srgbClr val="C00000"/>
                </a:solidFill>
                <a:latin typeface="Comic Sans MS" panose="030F0702030302020204" pitchFamily="66" charset="0"/>
                <a:sym typeface="Symbol" panose="05050102010706020507" pitchFamily="18" charset="2"/>
              </a:rPr>
              <a:t> slightly worse time resolution.</a:t>
            </a:r>
          </a:p>
          <a:p>
            <a:endParaRPr lang="en-US" dirty="0">
              <a:solidFill>
                <a:srgbClr val="3333FF"/>
              </a:solidFill>
              <a:latin typeface="Comic Sans MS" panose="030F0702030302020204" pitchFamily="66" charset="0"/>
              <a:sym typeface="Symbol" panose="05050102010706020507" pitchFamily="18" charset="2"/>
            </a:endParaRPr>
          </a:p>
          <a:p>
            <a:r>
              <a:rPr lang="en-US" dirty="0">
                <a:solidFill>
                  <a:srgbClr val="3333FF"/>
                </a:solidFill>
                <a:latin typeface="Comic Sans MS" panose="030F0702030302020204" pitchFamily="66" charset="0"/>
                <a:sym typeface="Symbol" panose="05050102010706020507" pitchFamily="18" charset="2"/>
              </a:rPr>
              <a:t>The perceived advantage is that the mesh and the APD top are both at ground, which reduces risk of HV breakdown here</a:t>
            </a:r>
            <a:r>
              <a:rPr lang="en-US" dirty="0" smtClean="0">
                <a:solidFill>
                  <a:srgbClr val="3333FF"/>
                </a:solidFill>
                <a:latin typeface="Comic Sans MS" panose="030F0702030302020204" pitchFamily="66" charset="0"/>
                <a:sym typeface="Symbol" panose="05050102010706020507" pitchFamily="18" charset="2"/>
              </a:rPr>
              <a:t>.</a:t>
            </a:r>
          </a:p>
          <a:p>
            <a:endParaRPr lang="en-US" dirty="0">
              <a:solidFill>
                <a:srgbClr val="3333FF"/>
              </a:solidFill>
              <a:latin typeface="Comic Sans MS" panose="030F0702030302020204" pitchFamily="66" charset="0"/>
              <a:sym typeface="Symbol" panose="05050102010706020507" pitchFamily="18" charset="2"/>
            </a:endParaRPr>
          </a:p>
          <a:p>
            <a:r>
              <a:rPr lang="en-US" dirty="0" smtClean="0">
                <a:solidFill>
                  <a:srgbClr val="FF0000"/>
                </a:solidFill>
                <a:latin typeface="Comic Sans MS" panose="030F0702030302020204" pitchFamily="66" charset="0"/>
                <a:sym typeface="Symbol" panose="05050102010706020507" pitchFamily="18" charset="2"/>
              </a:rPr>
              <a:t>As this seems to be a non-issue, we are NOT in favor of the +HV scenario.</a:t>
            </a:r>
            <a:endParaRPr lang="en-US" dirty="0">
              <a:solidFill>
                <a:srgbClr val="FF0000"/>
              </a:solidFill>
              <a:latin typeface="Comic Sans MS" panose="030F0702030302020204" pitchFamily="66" charset="0"/>
            </a:endParaRPr>
          </a:p>
        </p:txBody>
      </p:sp>
      <p:cxnSp>
        <p:nvCxnSpPr>
          <p:cNvPr id="8" name="Straight Arrow Connector 7"/>
          <p:cNvCxnSpPr/>
          <p:nvPr/>
        </p:nvCxnSpPr>
        <p:spPr>
          <a:xfrm>
            <a:off x="2194560" y="2990088"/>
            <a:ext cx="2926080" cy="292608"/>
          </a:xfrm>
          <a:prstGeom prst="straightConnector1">
            <a:avLst/>
          </a:prstGeom>
          <a:ln w="254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14A36C53-FD30-43EA-853C-19367D71B82D}" type="slidenum">
              <a:rPr lang="en-US" smtClean="0"/>
              <a:t>6</a:t>
            </a:fld>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109803377"/>
              </p:ext>
            </p:extLst>
          </p:nvPr>
        </p:nvGraphicFramePr>
        <p:xfrm>
          <a:off x="4952797" y="2112265"/>
          <a:ext cx="4191203" cy="4465576"/>
        </p:xfrm>
        <a:graphic>
          <a:graphicData uri="http://schemas.openxmlformats.org/presentationml/2006/ole">
            <mc:AlternateContent xmlns:mc="http://schemas.openxmlformats.org/markup-compatibility/2006">
              <mc:Choice xmlns:v="urn:schemas-microsoft-com:vml" Requires="v">
                <p:oleObj spid="_x0000_s5131" name="AutoCAD Drawing" r:id="rId3" imgW="5455800" imgH="5814000" progId="AutoCAD.Drawing.16">
                  <p:embed/>
                </p:oleObj>
              </mc:Choice>
              <mc:Fallback>
                <p:oleObj name="AutoCAD Drawing" r:id="rId3" imgW="5455800" imgH="5814000" progId="AutoCAD.Drawing.16">
                  <p:embed/>
                  <p:pic>
                    <p:nvPicPr>
                      <p:cNvPr id="0" name=""/>
                      <p:cNvPicPr/>
                      <p:nvPr/>
                    </p:nvPicPr>
                    <p:blipFill>
                      <a:blip r:embed="rId4"/>
                      <a:stretch>
                        <a:fillRect/>
                      </a:stretch>
                    </p:blipFill>
                    <p:spPr>
                      <a:xfrm>
                        <a:off x="4952797" y="2112265"/>
                        <a:ext cx="4191203" cy="4465576"/>
                      </a:xfrm>
                      <a:prstGeom prst="rect">
                        <a:avLst/>
                      </a:prstGeom>
                    </p:spPr>
                  </p:pic>
                </p:oleObj>
              </mc:Fallback>
            </mc:AlternateContent>
          </a:graphicData>
        </a:graphic>
      </p:graphicFrame>
    </p:spTree>
    <p:extLst>
      <p:ext uri="{BB962C8B-B14F-4D97-AF65-F5344CB8AC3E}">
        <p14:creationId xmlns:p14="http://schemas.microsoft.com/office/powerpoint/2010/main" val="2820619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6564" y="617386"/>
            <a:ext cx="8881900" cy="1569660"/>
          </a:xfrm>
          <a:prstGeom prst="rect">
            <a:avLst/>
          </a:prstGeom>
          <a:noFill/>
        </p:spPr>
        <p:txBody>
          <a:bodyPr wrap="square" rtlCol="0">
            <a:spAutoFit/>
          </a:bodyPr>
          <a:lstStyle/>
          <a:p>
            <a:r>
              <a:rPr lang="en-US" sz="1600" dirty="0" smtClean="0">
                <a:solidFill>
                  <a:srgbClr val="FF0000"/>
                </a:solidFill>
                <a:latin typeface="Comic Sans MS" panose="030F0702030302020204" pitchFamily="66" charset="0"/>
              </a:rPr>
              <a:t>The Penn ASIC will collect the signals at one corner of the 16x16 mm</a:t>
            </a:r>
            <a:r>
              <a:rPr lang="en-US" sz="1600" baseline="30000" dirty="0" smtClean="0">
                <a:solidFill>
                  <a:srgbClr val="FF0000"/>
                </a:solidFill>
                <a:latin typeface="Comic Sans MS" panose="030F0702030302020204" pitchFamily="66" charset="0"/>
              </a:rPr>
              <a:t>2</a:t>
            </a:r>
            <a:r>
              <a:rPr lang="en-US" sz="1600" dirty="0" smtClean="0">
                <a:solidFill>
                  <a:srgbClr val="FF0000"/>
                </a:solidFill>
                <a:latin typeface="Comic Sans MS" panose="030F0702030302020204" pitchFamily="66" charset="0"/>
              </a:rPr>
              <a:t> footprint of the tiled APD layout.</a:t>
            </a:r>
          </a:p>
          <a:p>
            <a:endParaRPr lang="en-US" sz="1600" dirty="0">
              <a:solidFill>
                <a:srgbClr val="3333FF"/>
              </a:solidFill>
              <a:latin typeface="Comic Sans MS" panose="030F0702030302020204" pitchFamily="66" charset="0"/>
            </a:endParaRPr>
          </a:p>
          <a:p>
            <a:r>
              <a:rPr lang="en-US" sz="1600" dirty="0" smtClean="0">
                <a:solidFill>
                  <a:srgbClr val="3333FF"/>
                </a:solidFill>
                <a:latin typeface="Comic Sans MS" panose="030F0702030302020204" pitchFamily="66" charset="0"/>
              </a:rPr>
              <a:t>This gives us an opportunity to reduce the time walk by making the signal lines isochronous (equal length) from the “pins” along one edge of the footprint over to the input pad of the ASIC.</a:t>
            </a:r>
            <a:endParaRPr lang="en-US" sz="1600" dirty="0">
              <a:solidFill>
                <a:srgbClr val="3333FF"/>
              </a:solidFill>
              <a:latin typeface="Comic Sans MS" panose="030F0702030302020204" pitchFamily="66" charset="0"/>
            </a:endParaRPr>
          </a:p>
        </p:txBody>
      </p:sp>
      <p:sp>
        <p:nvSpPr>
          <p:cNvPr id="3" name="TextBox 2"/>
          <p:cNvSpPr txBox="1"/>
          <p:nvPr/>
        </p:nvSpPr>
        <p:spPr>
          <a:xfrm>
            <a:off x="383769" y="27432"/>
            <a:ext cx="8400056" cy="584775"/>
          </a:xfrm>
          <a:prstGeom prst="rect">
            <a:avLst/>
          </a:prstGeom>
          <a:noFill/>
        </p:spPr>
        <p:txBody>
          <a:bodyPr wrap="none" rtlCol="0">
            <a:spAutoFit/>
          </a:bodyPr>
          <a:lstStyle/>
          <a:p>
            <a:pPr algn="ctr"/>
            <a:r>
              <a:rPr lang="en-US" sz="3200" dirty="0" smtClean="0">
                <a:solidFill>
                  <a:srgbClr val="3333FF"/>
                </a:solidFill>
                <a:latin typeface="Comic Sans MS" panose="030F0702030302020204" pitchFamily="66" charset="0"/>
              </a:rPr>
              <a:t>Isochronous Signal Lines to the Penn ASIC</a:t>
            </a:r>
          </a:p>
        </p:txBody>
      </p:sp>
      <p:sp>
        <p:nvSpPr>
          <p:cNvPr id="10" name="Slide Number Placeholder 9"/>
          <p:cNvSpPr>
            <a:spLocks noGrp="1"/>
          </p:cNvSpPr>
          <p:nvPr>
            <p:ph type="sldNum" sz="quarter" idx="12"/>
          </p:nvPr>
        </p:nvSpPr>
        <p:spPr/>
        <p:txBody>
          <a:bodyPr/>
          <a:lstStyle/>
          <a:p>
            <a:fld id="{14A36C53-FD30-43EA-853C-19367D71B82D}" type="slidenum">
              <a:rPr lang="en-US" smtClean="0"/>
              <a:t>7</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2010918"/>
              </p:ext>
            </p:extLst>
          </p:nvPr>
        </p:nvGraphicFramePr>
        <p:xfrm>
          <a:off x="2093482" y="1783080"/>
          <a:ext cx="4734864" cy="5073777"/>
        </p:xfrm>
        <a:graphic>
          <a:graphicData uri="http://schemas.openxmlformats.org/presentationml/2006/ole">
            <mc:AlternateContent xmlns:mc="http://schemas.openxmlformats.org/markup-compatibility/2006">
              <mc:Choice xmlns:v="urn:schemas-microsoft-com:vml" Requires="v">
                <p:oleObj spid="_x0000_s6148" name="AutoCAD Drawing" r:id="rId3" imgW="7296120" imgH="7819920" progId="AutoCAD.Drawing.16">
                  <p:embed/>
                </p:oleObj>
              </mc:Choice>
              <mc:Fallback>
                <p:oleObj name="AutoCAD Drawing" r:id="rId3" imgW="7296120" imgH="7819920" progId="AutoCAD.Drawing.16">
                  <p:embed/>
                  <p:pic>
                    <p:nvPicPr>
                      <p:cNvPr id="0" name=""/>
                      <p:cNvPicPr/>
                      <p:nvPr/>
                    </p:nvPicPr>
                    <p:blipFill>
                      <a:blip r:embed="rId4"/>
                      <a:stretch>
                        <a:fillRect/>
                      </a:stretch>
                    </p:blipFill>
                    <p:spPr>
                      <a:xfrm>
                        <a:off x="2093482" y="1783080"/>
                        <a:ext cx="4734864" cy="5073777"/>
                      </a:xfrm>
                      <a:prstGeom prst="rect">
                        <a:avLst/>
                      </a:prstGeom>
                    </p:spPr>
                  </p:pic>
                </p:oleObj>
              </mc:Fallback>
            </mc:AlternateContent>
          </a:graphicData>
        </a:graphic>
      </p:graphicFrame>
    </p:spTree>
    <p:extLst>
      <p:ext uri="{BB962C8B-B14F-4D97-AF65-F5344CB8AC3E}">
        <p14:creationId xmlns:p14="http://schemas.microsoft.com/office/powerpoint/2010/main" val="22809453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4599</TotalTime>
  <Words>750</Words>
  <Application>Microsoft Office PowerPoint</Application>
  <PresentationFormat>On-screen Show (4:3)</PresentationFormat>
  <Paragraphs>77</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vt:lpstr>
      <vt:lpstr>Calibri</vt:lpstr>
      <vt:lpstr>Calibri Light</vt:lpstr>
      <vt:lpstr>Comic Sans MS</vt:lpstr>
      <vt:lpstr>Symbol</vt:lpstr>
      <vt:lpstr>Office Theme</vt:lpstr>
      <vt:lpstr>AutoCAD Drawing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Kirk</dc:creator>
  <cp:lastModifiedBy>Kirk T McDonald</cp:lastModifiedBy>
  <cp:revision>41</cp:revision>
  <cp:lastPrinted>2017-04-04T23:29:20Z</cp:lastPrinted>
  <dcterms:created xsi:type="dcterms:W3CDTF">2017-03-22T21:34:16Z</dcterms:created>
  <dcterms:modified xsi:type="dcterms:W3CDTF">2017-08-07T22:53:44Z</dcterms:modified>
</cp:coreProperties>
</file>