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59" r:id="rId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42" autoAdjust="0"/>
    <p:restoredTop sz="94660"/>
  </p:normalViewPr>
  <p:slideViewPr>
    <p:cSldViewPr snapToObjects="1">
      <p:cViewPr varScale="1">
        <p:scale>
          <a:sx n="83" d="100"/>
          <a:sy n="83" d="100"/>
        </p:scale>
        <p:origin x="514" y="82"/>
      </p:cViewPr>
      <p:guideLst/>
    </p:cSldViewPr>
  </p:slideViewPr>
  <p:notesTextViewPr>
    <p:cViewPr>
      <p:scale>
        <a:sx n="1" d="1"/>
        <a:sy n="1" d="1"/>
      </p:scale>
      <p:origin x="0" y="0"/>
    </p:cViewPr>
  </p:notesTextViewPr>
  <p:gridSpacing cx="36576" cy="36576"/>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35E5C98-2166-4465-AE6A-D5713A7B2A7E}" type="datetimeFigureOut">
              <a:rPr lang="en-US" smtClean="0"/>
              <a:t>4/4/2017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3221928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5E5C98-2166-4465-AE6A-D5713A7B2A7E}" type="datetimeFigureOut">
              <a:rPr lang="en-US" smtClean="0"/>
              <a:t>4/4/2017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701007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5E5C98-2166-4465-AE6A-D5713A7B2A7E}" type="datetimeFigureOut">
              <a:rPr lang="en-US" smtClean="0"/>
              <a:t>4/4/2017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2008295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5E5C98-2166-4465-AE6A-D5713A7B2A7E}" type="datetimeFigureOut">
              <a:rPr lang="en-US" smtClean="0"/>
              <a:t>4/4/2017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132575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5E5C98-2166-4465-AE6A-D5713A7B2A7E}" type="datetimeFigureOut">
              <a:rPr lang="en-US" smtClean="0"/>
              <a:t>4/4/2017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6501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35E5C98-2166-4465-AE6A-D5713A7B2A7E}" type="datetimeFigureOut">
              <a:rPr lang="en-US" smtClean="0"/>
              <a:t>4/4/2017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1915438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35E5C98-2166-4465-AE6A-D5713A7B2A7E}" type="datetimeFigureOut">
              <a:rPr lang="en-US" smtClean="0"/>
              <a:t>4/4/2017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3595128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35E5C98-2166-4465-AE6A-D5713A7B2A7E}" type="datetimeFigureOut">
              <a:rPr lang="en-US" smtClean="0"/>
              <a:t>4/4/2017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3077534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5E5C98-2166-4465-AE6A-D5713A7B2A7E}" type="datetimeFigureOut">
              <a:rPr lang="en-US" smtClean="0"/>
              <a:t>4/4/2017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2676384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5E5C98-2166-4465-AE6A-D5713A7B2A7E}" type="datetimeFigureOut">
              <a:rPr lang="en-US" smtClean="0"/>
              <a:t>4/4/2017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279057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5E5C98-2166-4465-AE6A-D5713A7B2A7E}" type="datetimeFigureOut">
              <a:rPr lang="en-US" smtClean="0"/>
              <a:t>4/4/2017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360336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5E5C98-2166-4465-AE6A-D5713A7B2A7E}" type="datetimeFigureOut">
              <a:rPr lang="en-US" smtClean="0"/>
              <a:t>4/4/2017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A36C53-FD30-43EA-853C-19367D71B82D}" type="slidenum">
              <a:rPr lang="en-US" smtClean="0"/>
              <a:t>‹#›</a:t>
            </a:fld>
            <a:endParaRPr lang="en-US"/>
          </a:p>
        </p:txBody>
      </p:sp>
    </p:spTree>
    <p:extLst>
      <p:ext uri="{BB962C8B-B14F-4D97-AF65-F5344CB8AC3E}">
        <p14:creationId xmlns:p14="http://schemas.microsoft.com/office/powerpoint/2010/main" val="903157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mill-max.com/assets/new_products/PCB%20Pins.pdf"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ext uri="{D42A27DB-BD31-4B8C-83A1-F6EECF244321}">
                <p14:modId xmlns:p14="http://schemas.microsoft.com/office/powerpoint/2010/main" val="1129876820"/>
              </p:ext>
            </p:extLst>
          </p:nvPr>
        </p:nvGraphicFramePr>
        <p:xfrm>
          <a:off x="-12316" y="1965960"/>
          <a:ext cx="6468576" cy="4892040"/>
        </p:xfrm>
        <a:graphic>
          <a:graphicData uri="http://schemas.openxmlformats.org/presentationml/2006/ole">
            <mc:AlternateContent xmlns:mc="http://schemas.openxmlformats.org/markup-compatibility/2006">
              <mc:Choice xmlns:v="urn:schemas-microsoft-com:vml" Requires="v">
                <p:oleObj spid="_x0000_s1049" name="AutoCAD Drawing" r:id="rId3" imgW="9772560" imgH="7391520" progId="AutoCAD.Drawing.16">
                  <p:embed/>
                </p:oleObj>
              </mc:Choice>
              <mc:Fallback>
                <p:oleObj name="AutoCAD Drawing" r:id="rId3" imgW="9772560" imgH="7391520" progId="AutoCAD.Drawing.16">
                  <p:embed/>
                  <p:pic>
                    <p:nvPicPr>
                      <p:cNvPr id="0" name=""/>
                      <p:cNvPicPr/>
                      <p:nvPr/>
                    </p:nvPicPr>
                    <p:blipFill>
                      <a:blip r:embed="rId4"/>
                      <a:stretch>
                        <a:fillRect/>
                      </a:stretch>
                    </p:blipFill>
                    <p:spPr>
                      <a:xfrm>
                        <a:off x="-12316" y="1965960"/>
                        <a:ext cx="6468576" cy="4892040"/>
                      </a:xfrm>
                      <a:prstGeom prst="rect">
                        <a:avLst/>
                      </a:prstGeom>
                    </p:spPr>
                  </p:pic>
                </p:oleObj>
              </mc:Fallback>
            </mc:AlternateContent>
          </a:graphicData>
        </a:graphic>
      </p:graphicFrame>
      <p:sp>
        <p:nvSpPr>
          <p:cNvPr id="9" name="TextBox 8"/>
          <p:cNvSpPr txBox="1"/>
          <p:nvPr/>
        </p:nvSpPr>
        <p:spPr>
          <a:xfrm>
            <a:off x="6327648" y="1161288"/>
            <a:ext cx="2889504" cy="5755422"/>
          </a:xfrm>
          <a:prstGeom prst="rect">
            <a:avLst/>
          </a:prstGeom>
          <a:noFill/>
        </p:spPr>
        <p:txBody>
          <a:bodyPr wrap="square" rtlCol="0">
            <a:spAutoFit/>
          </a:bodyPr>
          <a:lstStyle/>
          <a:p>
            <a:r>
              <a:rPr lang="en-US" sz="1600" dirty="0" smtClean="0">
                <a:solidFill>
                  <a:srgbClr val="3333FF"/>
                </a:solidFill>
                <a:latin typeface="Comic Sans MS" panose="030F0702030302020204" pitchFamily="66" charset="0"/>
              </a:rPr>
              <a:t>G10 carrier board is     14x22 mm</a:t>
            </a:r>
            <a:r>
              <a:rPr lang="en-US" sz="1600" baseline="30000" dirty="0" smtClean="0">
                <a:solidFill>
                  <a:srgbClr val="3333FF"/>
                </a:solidFill>
                <a:latin typeface="Comic Sans MS" panose="030F0702030302020204" pitchFamily="66" charset="0"/>
              </a:rPr>
              <a:t>2</a:t>
            </a:r>
            <a:r>
              <a:rPr lang="en-US" sz="1600" dirty="0" smtClean="0">
                <a:solidFill>
                  <a:srgbClr val="3333FF"/>
                </a:solidFill>
                <a:latin typeface="Comic Sans MS" panose="030F0702030302020204" pitchFamily="66" charset="0"/>
              </a:rPr>
              <a:t>.</a:t>
            </a:r>
          </a:p>
          <a:p>
            <a:endParaRPr lang="en-US" sz="1600" dirty="0">
              <a:solidFill>
                <a:srgbClr val="3333FF"/>
              </a:solidFill>
              <a:latin typeface="Comic Sans MS" panose="030F0702030302020204" pitchFamily="66" charset="0"/>
            </a:endParaRPr>
          </a:p>
          <a:p>
            <a:r>
              <a:rPr lang="en-US" sz="1600" dirty="0" smtClean="0">
                <a:solidFill>
                  <a:srgbClr val="FF0000"/>
                </a:solidFill>
                <a:latin typeface="Comic Sans MS" panose="030F0702030302020204" pitchFamily="66" charset="0"/>
              </a:rPr>
              <a:t>APDs have 10x10 mm</a:t>
            </a:r>
            <a:r>
              <a:rPr lang="en-US" sz="1600" baseline="30000" dirty="0" smtClean="0">
                <a:solidFill>
                  <a:srgbClr val="FF0000"/>
                </a:solidFill>
                <a:latin typeface="Comic Sans MS" panose="030F0702030302020204" pitchFamily="66" charset="0"/>
              </a:rPr>
              <a:t>2</a:t>
            </a:r>
            <a:r>
              <a:rPr lang="en-US" sz="1600" dirty="0" smtClean="0">
                <a:solidFill>
                  <a:srgbClr val="FF0000"/>
                </a:solidFill>
                <a:latin typeface="Comic Sans MS" panose="030F0702030302020204" pitchFamily="66" charset="0"/>
              </a:rPr>
              <a:t> total area, mounted on the top of the carrier board.</a:t>
            </a:r>
          </a:p>
          <a:p>
            <a:endParaRPr lang="en-US" sz="1600" dirty="0">
              <a:solidFill>
                <a:srgbClr val="3333FF"/>
              </a:solidFill>
              <a:latin typeface="Comic Sans MS" panose="030F0702030302020204" pitchFamily="66" charset="0"/>
            </a:endParaRPr>
          </a:p>
          <a:p>
            <a:r>
              <a:rPr lang="en-US" sz="1600" dirty="0" smtClean="0">
                <a:solidFill>
                  <a:srgbClr val="3333FF"/>
                </a:solidFill>
                <a:latin typeface="Comic Sans MS" panose="030F0702030302020204" pitchFamily="66" charset="0"/>
              </a:rPr>
              <a:t>APD bottom contact is 7.5x7.5 mm</a:t>
            </a:r>
            <a:r>
              <a:rPr lang="en-US" sz="1600" baseline="30000" dirty="0" smtClean="0">
                <a:solidFill>
                  <a:srgbClr val="3333FF"/>
                </a:solidFill>
                <a:latin typeface="Comic Sans MS" panose="030F0702030302020204" pitchFamily="66" charset="0"/>
              </a:rPr>
              <a:t>2</a:t>
            </a:r>
            <a:r>
              <a:rPr lang="en-US" sz="1600" dirty="0" smtClean="0">
                <a:solidFill>
                  <a:srgbClr val="3333FF"/>
                </a:solidFill>
                <a:latin typeface="Comic Sans MS" panose="030F0702030302020204" pitchFamily="66" charset="0"/>
              </a:rPr>
              <a:t>.</a:t>
            </a:r>
          </a:p>
          <a:p>
            <a:endParaRPr lang="en-US" sz="1600" dirty="0">
              <a:solidFill>
                <a:srgbClr val="3333FF"/>
              </a:solidFill>
              <a:latin typeface="Comic Sans MS" panose="030F0702030302020204" pitchFamily="66" charset="0"/>
            </a:endParaRPr>
          </a:p>
          <a:p>
            <a:r>
              <a:rPr lang="en-US" sz="1600" dirty="0" smtClean="0">
                <a:solidFill>
                  <a:srgbClr val="FF0000"/>
                </a:solidFill>
                <a:latin typeface="Comic Sans MS" panose="030F0702030302020204" pitchFamily="66" charset="0"/>
              </a:rPr>
              <a:t>All </a:t>
            </a:r>
            <a:r>
              <a:rPr lang="en-US" sz="1600" dirty="0" err="1" smtClean="0">
                <a:solidFill>
                  <a:srgbClr val="FF0000"/>
                </a:solidFill>
                <a:latin typeface="Comic Sans MS" panose="030F0702030302020204" pitchFamily="66" charset="0"/>
              </a:rPr>
              <a:t>vias</a:t>
            </a:r>
            <a:r>
              <a:rPr lang="en-US" sz="1600" dirty="0" smtClean="0">
                <a:solidFill>
                  <a:srgbClr val="FF0000"/>
                </a:solidFill>
                <a:latin typeface="Comic Sans MS" panose="030F0702030302020204" pitchFamily="66" charset="0"/>
              </a:rPr>
              <a:t> are plated thru, and have pins, soldered on </a:t>
            </a:r>
            <a:r>
              <a:rPr lang="en-US" sz="1600" smtClean="0">
                <a:solidFill>
                  <a:srgbClr val="FF0000"/>
                </a:solidFill>
                <a:latin typeface="Comic Sans MS" panose="030F0702030302020204" pitchFamily="66" charset="0"/>
              </a:rPr>
              <a:t>the </a:t>
            </a:r>
            <a:r>
              <a:rPr lang="en-US" sz="1600" smtClean="0">
                <a:solidFill>
                  <a:srgbClr val="FF0000"/>
                </a:solidFill>
                <a:latin typeface="Comic Sans MS" panose="030F0702030302020204" pitchFamily="66" charset="0"/>
              </a:rPr>
              <a:t>bottom</a:t>
            </a:r>
            <a:r>
              <a:rPr lang="en-US" sz="1600" smtClean="0">
                <a:solidFill>
                  <a:srgbClr val="FF0000"/>
                </a:solidFill>
                <a:latin typeface="Comic Sans MS" panose="030F0702030302020204" pitchFamily="66" charset="0"/>
              </a:rPr>
              <a:t> </a:t>
            </a:r>
            <a:r>
              <a:rPr lang="en-US" sz="1600" dirty="0" smtClean="0">
                <a:solidFill>
                  <a:srgbClr val="FF0000"/>
                </a:solidFill>
                <a:latin typeface="Comic Sans MS" panose="030F0702030302020204" pitchFamily="66" charset="0"/>
              </a:rPr>
              <a:t>side.</a:t>
            </a:r>
          </a:p>
          <a:p>
            <a:endParaRPr lang="en-US" sz="1600" dirty="0">
              <a:solidFill>
                <a:srgbClr val="3333FF"/>
              </a:solidFill>
              <a:latin typeface="Comic Sans MS" panose="030F0702030302020204" pitchFamily="66" charset="0"/>
            </a:endParaRPr>
          </a:p>
          <a:p>
            <a:r>
              <a:rPr lang="en-US" sz="1600" dirty="0" smtClean="0">
                <a:solidFill>
                  <a:srgbClr val="3333FF"/>
                </a:solidFill>
                <a:latin typeface="Comic Sans MS" panose="030F0702030302020204" pitchFamily="66" charset="0"/>
              </a:rPr>
              <a:t>Wire bonds connect the HV and S (signal) solder pads to the APD.</a:t>
            </a:r>
          </a:p>
          <a:p>
            <a:endParaRPr lang="en-US" sz="1600" dirty="0">
              <a:solidFill>
                <a:srgbClr val="3333FF"/>
              </a:solidFill>
              <a:latin typeface="Comic Sans MS" panose="030F0702030302020204" pitchFamily="66" charset="0"/>
            </a:endParaRPr>
          </a:p>
          <a:p>
            <a:r>
              <a:rPr lang="en-US" sz="1600" dirty="0" smtClean="0">
                <a:solidFill>
                  <a:srgbClr val="FF0000"/>
                </a:solidFill>
                <a:latin typeface="Comic Sans MS" panose="030F0702030302020204" pitchFamily="66" charset="0"/>
              </a:rPr>
              <a:t>The HV pad, and the HV wire bond, are encased in conformal coating, on both top and bottom of the carrier board.</a:t>
            </a:r>
          </a:p>
        </p:txBody>
      </p:sp>
      <p:sp>
        <p:nvSpPr>
          <p:cNvPr id="11" name="TextBox 10"/>
          <p:cNvSpPr txBox="1"/>
          <p:nvPr/>
        </p:nvSpPr>
        <p:spPr>
          <a:xfrm>
            <a:off x="2161938" y="1721946"/>
            <a:ext cx="658368" cy="338554"/>
          </a:xfrm>
          <a:prstGeom prst="rect">
            <a:avLst/>
          </a:prstGeom>
          <a:noFill/>
        </p:spPr>
        <p:txBody>
          <a:bodyPr wrap="square" rtlCol="0">
            <a:spAutoFit/>
          </a:bodyPr>
          <a:lstStyle/>
          <a:p>
            <a:r>
              <a:rPr lang="en-US" sz="1600" dirty="0" smtClean="0">
                <a:solidFill>
                  <a:srgbClr val="3333FF"/>
                </a:solidFill>
                <a:latin typeface="Comic Sans MS" panose="030F0702030302020204" pitchFamily="66" charset="0"/>
              </a:rPr>
              <a:t>APD</a:t>
            </a:r>
            <a:endParaRPr lang="en-US" sz="1600" dirty="0">
              <a:solidFill>
                <a:srgbClr val="3333FF"/>
              </a:solidFill>
              <a:latin typeface="Comic Sans MS" panose="030F0702030302020204" pitchFamily="66" charset="0"/>
            </a:endParaRPr>
          </a:p>
        </p:txBody>
      </p:sp>
      <p:cxnSp>
        <p:nvCxnSpPr>
          <p:cNvPr id="13" name="Straight Arrow Connector 12"/>
          <p:cNvCxnSpPr/>
          <p:nvPr/>
        </p:nvCxnSpPr>
        <p:spPr>
          <a:xfrm>
            <a:off x="2491122" y="2051356"/>
            <a:ext cx="0" cy="1674711"/>
          </a:xfrm>
          <a:prstGeom prst="straightConnector1">
            <a:avLst/>
          </a:prstGeom>
          <a:ln w="25400">
            <a:solidFill>
              <a:srgbClr val="3333FF"/>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10244" y="27432"/>
            <a:ext cx="8367996" cy="1446550"/>
          </a:xfrm>
          <a:prstGeom prst="rect">
            <a:avLst/>
          </a:prstGeom>
          <a:noFill/>
        </p:spPr>
        <p:txBody>
          <a:bodyPr wrap="none" rtlCol="0">
            <a:spAutoFit/>
          </a:bodyPr>
          <a:lstStyle/>
          <a:p>
            <a:pPr algn="ctr"/>
            <a:r>
              <a:rPr lang="en-US" sz="3200" dirty="0" smtClean="0">
                <a:solidFill>
                  <a:srgbClr val="3333FF"/>
                </a:solidFill>
                <a:latin typeface="Comic Sans MS" panose="030F0702030302020204" pitchFamily="66" charset="0"/>
              </a:rPr>
              <a:t>G10 Carrier Board for RMD 8x8 mm</a:t>
            </a:r>
            <a:r>
              <a:rPr lang="en-US" sz="3200" baseline="30000" dirty="0" smtClean="0">
                <a:solidFill>
                  <a:srgbClr val="3333FF"/>
                </a:solidFill>
                <a:latin typeface="Comic Sans MS" panose="030F0702030302020204" pitchFamily="66" charset="0"/>
              </a:rPr>
              <a:t>2</a:t>
            </a:r>
            <a:r>
              <a:rPr lang="en-US" sz="3200" dirty="0" smtClean="0">
                <a:solidFill>
                  <a:srgbClr val="3333FF"/>
                </a:solidFill>
                <a:latin typeface="Comic Sans MS" panose="030F0702030302020204" pitchFamily="66" charset="0"/>
              </a:rPr>
              <a:t> APDs</a:t>
            </a:r>
          </a:p>
          <a:p>
            <a:pPr algn="ctr"/>
            <a:r>
              <a:rPr lang="en-US" sz="2800" dirty="0" smtClean="0">
                <a:solidFill>
                  <a:srgbClr val="FF0000"/>
                </a:solidFill>
                <a:latin typeface="Comic Sans MS" panose="030F0702030302020204" pitchFamily="66" charset="0"/>
              </a:rPr>
              <a:t>B. </a:t>
            </a:r>
            <a:r>
              <a:rPr lang="en-US" sz="2800" dirty="0" err="1" smtClean="0">
                <a:solidFill>
                  <a:srgbClr val="FF0000"/>
                </a:solidFill>
                <a:latin typeface="Comic Sans MS" panose="030F0702030302020204" pitchFamily="66" charset="0"/>
              </a:rPr>
              <a:t>Harrop</a:t>
            </a:r>
            <a:r>
              <a:rPr lang="en-US" sz="2800" dirty="0" smtClean="0">
                <a:solidFill>
                  <a:srgbClr val="FF0000"/>
                </a:solidFill>
                <a:latin typeface="Comic Sans MS" panose="030F0702030302020204" pitchFamily="66" charset="0"/>
              </a:rPr>
              <a:t>, K</a:t>
            </a:r>
            <a:r>
              <a:rPr lang="en-US" sz="2800" dirty="0" smtClean="0">
                <a:solidFill>
                  <a:srgbClr val="FF0000"/>
                </a:solidFill>
                <a:latin typeface="Comic Sans MS" panose="030F0702030302020204" pitchFamily="66" charset="0"/>
              </a:rPr>
              <a:t>. McDonald, M. Newcomer</a:t>
            </a:r>
          </a:p>
          <a:p>
            <a:pPr algn="ctr"/>
            <a:r>
              <a:rPr lang="en-US" sz="2800" i="1" dirty="0" smtClean="0">
                <a:solidFill>
                  <a:srgbClr val="3333FF"/>
                </a:solidFill>
                <a:latin typeface="Comic Sans MS" panose="030F0702030302020204" pitchFamily="66" charset="0"/>
              </a:rPr>
              <a:t>Apr. 4</a:t>
            </a:r>
            <a:r>
              <a:rPr lang="en-US" sz="2800" i="1" dirty="0" smtClean="0">
                <a:solidFill>
                  <a:srgbClr val="3333FF"/>
                </a:solidFill>
                <a:latin typeface="Comic Sans MS" panose="030F0702030302020204" pitchFamily="66" charset="0"/>
              </a:rPr>
              <a:t>, </a:t>
            </a:r>
            <a:r>
              <a:rPr lang="en-US" sz="2800" i="1" dirty="0" smtClean="0">
                <a:solidFill>
                  <a:srgbClr val="3333FF"/>
                </a:solidFill>
                <a:latin typeface="Comic Sans MS" panose="030F0702030302020204" pitchFamily="66" charset="0"/>
              </a:rPr>
              <a:t>2017</a:t>
            </a:r>
            <a:endParaRPr lang="en-US" sz="2800" i="1" dirty="0">
              <a:solidFill>
                <a:srgbClr val="3333FF"/>
              </a:solidFill>
              <a:latin typeface="Comic Sans MS" panose="030F0702030302020204" pitchFamily="66" charset="0"/>
            </a:endParaRPr>
          </a:p>
        </p:txBody>
      </p:sp>
      <p:sp>
        <p:nvSpPr>
          <p:cNvPr id="8" name="TextBox 7"/>
          <p:cNvSpPr txBox="1"/>
          <p:nvPr/>
        </p:nvSpPr>
        <p:spPr>
          <a:xfrm>
            <a:off x="-7782" y="1453896"/>
            <a:ext cx="3884837" cy="338554"/>
          </a:xfrm>
          <a:prstGeom prst="rect">
            <a:avLst/>
          </a:prstGeom>
          <a:noFill/>
        </p:spPr>
        <p:txBody>
          <a:bodyPr wrap="square" rtlCol="0">
            <a:spAutoFit/>
          </a:bodyPr>
          <a:lstStyle/>
          <a:p>
            <a:r>
              <a:rPr lang="en-US" sz="1600" dirty="0" smtClean="0">
                <a:solidFill>
                  <a:srgbClr val="FF0000"/>
                </a:solidFill>
                <a:latin typeface="Comic Sans MS" panose="030F0702030302020204" pitchFamily="66" charset="0"/>
              </a:rPr>
              <a:t>First try at a layout, 3/22/17:</a:t>
            </a:r>
            <a:endParaRPr lang="en-US" sz="16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2440384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96512" y="27432"/>
            <a:ext cx="928459" cy="584775"/>
          </a:xfrm>
          <a:prstGeom prst="rect">
            <a:avLst/>
          </a:prstGeom>
          <a:noFill/>
        </p:spPr>
        <p:txBody>
          <a:bodyPr wrap="none" rtlCol="0">
            <a:spAutoFit/>
          </a:bodyPr>
          <a:lstStyle/>
          <a:p>
            <a:pPr algn="ctr"/>
            <a:r>
              <a:rPr lang="en-US" sz="3200" dirty="0" smtClean="0">
                <a:solidFill>
                  <a:srgbClr val="3333FF"/>
                </a:solidFill>
                <a:latin typeface="Comic Sans MS" panose="030F0702030302020204" pitchFamily="66" charset="0"/>
              </a:rPr>
              <a:t>Pins</a:t>
            </a:r>
            <a:endParaRPr lang="en-US" sz="3200" dirty="0" smtClean="0">
              <a:solidFill>
                <a:srgbClr val="3333FF"/>
              </a:solidFill>
              <a:latin typeface="Comic Sans MS" panose="030F0702030302020204" pitchFamily="66" charset="0"/>
            </a:endParaRPr>
          </a:p>
        </p:txBody>
      </p:sp>
      <p:sp>
        <p:nvSpPr>
          <p:cNvPr id="5" name="TextBox 4"/>
          <p:cNvSpPr txBox="1"/>
          <p:nvPr/>
        </p:nvSpPr>
        <p:spPr>
          <a:xfrm>
            <a:off x="9144" y="652332"/>
            <a:ext cx="9134856" cy="1569660"/>
          </a:xfrm>
          <a:prstGeom prst="rect">
            <a:avLst/>
          </a:prstGeom>
          <a:noFill/>
        </p:spPr>
        <p:txBody>
          <a:bodyPr wrap="square" rtlCol="0">
            <a:spAutoFit/>
          </a:bodyPr>
          <a:lstStyle/>
          <a:p>
            <a:r>
              <a:rPr lang="en-US" sz="1600" dirty="0" smtClean="0">
                <a:solidFill>
                  <a:srgbClr val="FF0000"/>
                </a:solidFill>
                <a:latin typeface="Comic Sans MS" panose="030F0702030302020204" pitchFamily="66" charset="0"/>
              </a:rPr>
              <a:t>Pins to be Mill-Max 4184-0-00-15-00-33-0 “nail head” type, for 0.014” holes.</a:t>
            </a:r>
          </a:p>
          <a:p>
            <a:r>
              <a:rPr lang="en-US" sz="1400" dirty="0">
                <a:solidFill>
                  <a:srgbClr val="FF0000"/>
                </a:solidFill>
                <a:latin typeface="Comic Sans MS" panose="030F0702030302020204" pitchFamily="66" charset="0"/>
                <a:hlinkClick r:id="rId2"/>
              </a:rPr>
              <a:t>https://</a:t>
            </a:r>
            <a:r>
              <a:rPr lang="en-US" sz="1400" dirty="0" smtClean="0">
                <a:solidFill>
                  <a:srgbClr val="FF0000"/>
                </a:solidFill>
                <a:latin typeface="Comic Sans MS" panose="030F0702030302020204" pitchFamily="66" charset="0"/>
                <a:hlinkClick r:id="rId2"/>
              </a:rPr>
              <a:t>www.mill-max.com/assets/new_products/PCB%20Pins.pdf</a:t>
            </a:r>
            <a:r>
              <a:rPr lang="en-US" sz="1400" dirty="0" smtClean="0">
                <a:solidFill>
                  <a:srgbClr val="FF0000"/>
                </a:solidFill>
                <a:latin typeface="Comic Sans MS" panose="030F0702030302020204" pitchFamily="66" charset="0"/>
              </a:rPr>
              <a:t> </a:t>
            </a:r>
          </a:p>
          <a:p>
            <a:endParaRPr lang="en-US" sz="1600" dirty="0">
              <a:solidFill>
                <a:srgbClr val="FF0000"/>
              </a:solidFill>
              <a:latin typeface="Comic Sans MS" panose="030F0702030302020204" pitchFamily="66" charset="0"/>
            </a:endParaRPr>
          </a:p>
          <a:p>
            <a:r>
              <a:rPr lang="en-US" sz="1600" dirty="0" smtClean="0">
                <a:solidFill>
                  <a:srgbClr val="3333FF"/>
                </a:solidFill>
                <a:latin typeface="Comic Sans MS" panose="030F0702030302020204" pitchFamily="66" charset="0"/>
              </a:rPr>
              <a:t>Wire bonds will be made to the flat top of the pin.</a:t>
            </a:r>
          </a:p>
          <a:p>
            <a:endParaRPr lang="en-US" sz="1600" dirty="0">
              <a:solidFill>
                <a:srgbClr val="FF0000"/>
              </a:solidFill>
              <a:latin typeface="Comic Sans MS" panose="030F0702030302020204" pitchFamily="66" charset="0"/>
            </a:endParaRPr>
          </a:p>
          <a:p>
            <a:r>
              <a:rPr lang="en-US" sz="1600" dirty="0" smtClean="0">
                <a:solidFill>
                  <a:srgbClr val="FF0000"/>
                </a:solidFill>
                <a:latin typeface="Comic Sans MS" panose="030F0702030302020204" pitchFamily="66" charset="0"/>
              </a:rPr>
              <a:t>Soldering  of the pins to the carrier board should be done on its bottom (so no solder on top.)</a:t>
            </a:r>
            <a:endParaRPr lang="en-US" sz="1600" dirty="0" smtClean="0">
              <a:solidFill>
                <a:srgbClr val="FF0000"/>
              </a:solidFill>
              <a:latin typeface="Comic Sans MS" panose="030F0702030302020204" pitchFamily="66"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28416" y="2197561"/>
            <a:ext cx="2488190" cy="2877359"/>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7552" y="5038344"/>
            <a:ext cx="6863528" cy="1503759"/>
          </a:xfrm>
          <a:prstGeom prst="rect">
            <a:avLst/>
          </a:prstGeom>
        </p:spPr>
      </p:pic>
    </p:spTree>
    <p:extLst>
      <p:ext uri="{BB962C8B-B14F-4D97-AF65-F5344CB8AC3E}">
        <p14:creationId xmlns:p14="http://schemas.microsoft.com/office/powerpoint/2010/main" val="2057015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4513" y="27432"/>
            <a:ext cx="1239442" cy="584775"/>
          </a:xfrm>
          <a:prstGeom prst="rect">
            <a:avLst/>
          </a:prstGeom>
          <a:noFill/>
        </p:spPr>
        <p:txBody>
          <a:bodyPr wrap="none" rtlCol="0">
            <a:spAutoFit/>
          </a:bodyPr>
          <a:lstStyle/>
          <a:p>
            <a:pPr algn="ctr"/>
            <a:r>
              <a:rPr lang="en-US" sz="3200" dirty="0" smtClean="0">
                <a:solidFill>
                  <a:srgbClr val="3333FF"/>
                </a:solidFill>
                <a:latin typeface="Comic Sans MS" panose="030F0702030302020204" pitchFamily="66" charset="0"/>
              </a:rPr>
              <a:t>Tiling</a:t>
            </a:r>
          </a:p>
        </p:txBody>
      </p:sp>
      <p:sp>
        <p:nvSpPr>
          <p:cNvPr id="5" name="TextBox 4"/>
          <p:cNvSpPr txBox="1"/>
          <p:nvPr/>
        </p:nvSpPr>
        <p:spPr>
          <a:xfrm>
            <a:off x="9144" y="502920"/>
            <a:ext cx="9134856" cy="1077218"/>
          </a:xfrm>
          <a:prstGeom prst="rect">
            <a:avLst/>
          </a:prstGeom>
          <a:noFill/>
        </p:spPr>
        <p:txBody>
          <a:bodyPr wrap="square" rtlCol="0">
            <a:spAutoFit/>
          </a:bodyPr>
          <a:lstStyle/>
          <a:p>
            <a:r>
              <a:rPr lang="en-US" sz="1600" dirty="0" smtClean="0">
                <a:solidFill>
                  <a:srgbClr val="FF0000"/>
                </a:solidFill>
                <a:latin typeface="Comic Sans MS" panose="030F0702030302020204" pitchFamily="66" charset="0"/>
              </a:rPr>
              <a:t>The active area of an APD is 8x8 mm</a:t>
            </a:r>
            <a:r>
              <a:rPr lang="en-US" sz="1600" baseline="30000" dirty="0" smtClean="0">
                <a:solidFill>
                  <a:srgbClr val="FF0000"/>
                </a:solidFill>
                <a:latin typeface="Comic Sans MS" panose="030F0702030302020204" pitchFamily="66" charset="0"/>
              </a:rPr>
              <a:t>2</a:t>
            </a:r>
            <a:r>
              <a:rPr lang="en-US" sz="1600" dirty="0" smtClean="0">
                <a:solidFill>
                  <a:srgbClr val="FF0000"/>
                </a:solidFill>
                <a:latin typeface="Comic Sans MS" panose="030F0702030302020204" pitchFamily="66" charset="0"/>
              </a:rPr>
              <a:t>.   </a:t>
            </a:r>
          </a:p>
          <a:p>
            <a:r>
              <a:rPr lang="en-US" sz="1600" dirty="0" smtClean="0">
                <a:solidFill>
                  <a:srgbClr val="3333FF"/>
                </a:solidFill>
                <a:latin typeface="Comic Sans MS" panose="030F0702030302020204" pitchFamily="66" charset="0"/>
              </a:rPr>
              <a:t>So, to make a square tiling of such APDs, they could be on a carrier board that is 16x16 mm</a:t>
            </a:r>
            <a:r>
              <a:rPr lang="en-US" sz="1600" baseline="30000" dirty="0" smtClean="0">
                <a:solidFill>
                  <a:srgbClr val="3333FF"/>
                </a:solidFill>
                <a:latin typeface="Comic Sans MS" panose="030F0702030302020204" pitchFamily="66" charset="0"/>
              </a:rPr>
              <a:t>2</a:t>
            </a:r>
            <a:r>
              <a:rPr lang="en-US" sz="1600" dirty="0" smtClean="0">
                <a:solidFill>
                  <a:srgbClr val="3333FF"/>
                </a:solidFill>
                <a:latin typeface="Comic Sans MS" panose="030F0702030302020204" pitchFamily="66" charset="0"/>
              </a:rPr>
              <a:t>, with 25% active area per layer of tiling, and 4 tiling layers for 100% active area.</a:t>
            </a:r>
          </a:p>
          <a:p>
            <a:r>
              <a:rPr lang="en-US" sz="1600" dirty="0" smtClean="0">
                <a:solidFill>
                  <a:srgbClr val="FF0000"/>
                </a:solidFill>
                <a:latin typeface="Comic Sans MS" panose="030F0702030302020204" pitchFamily="66" charset="0"/>
              </a:rPr>
              <a:t>The carrier board:</a:t>
            </a:r>
          </a:p>
        </p:txBody>
      </p:sp>
      <p:sp>
        <p:nvSpPr>
          <p:cNvPr id="8" name="TextBox 7"/>
          <p:cNvSpPr txBox="1"/>
          <p:nvPr/>
        </p:nvSpPr>
        <p:spPr>
          <a:xfrm>
            <a:off x="2144521" y="1706076"/>
            <a:ext cx="3052017" cy="338554"/>
          </a:xfrm>
          <a:prstGeom prst="rect">
            <a:avLst/>
          </a:prstGeom>
          <a:noFill/>
        </p:spPr>
        <p:txBody>
          <a:bodyPr wrap="square" rtlCol="0">
            <a:spAutoFit/>
          </a:bodyPr>
          <a:lstStyle/>
          <a:p>
            <a:r>
              <a:rPr lang="en-US" sz="1600" dirty="0" smtClean="0">
                <a:solidFill>
                  <a:srgbClr val="FF0000"/>
                </a:solidFill>
                <a:latin typeface="Comic Sans MS" panose="030F0702030302020204" pitchFamily="66" charset="0"/>
              </a:rPr>
              <a:t>APD active area 8x8 mm</a:t>
            </a:r>
            <a:r>
              <a:rPr lang="en-US" sz="1600" baseline="30000" dirty="0" smtClean="0">
                <a:solidFill>
                  <a:srgbClr val="FF0000"/>
                </a:solidFill>
                <a:latin typeface="Comic Sans MS" panose="030F0702030302020204" pitchFamily="66" charset="0"/>
              </a:rPr>
              <a:t>2</a:t>
            </a:r>
            <a:endParaRPr lang="en-US" sz="1600" baseline="30000" dirty="0">
              <a:solidFill>
                <a:srgbClr val="FF0000"/>
              </a:solidFill>
              <a:latin typeface="Comic Sans MS" panose="030F0702030302020204" pitchFamily="66" charset="0"/>
            </a:endParaRPr>
          </a:p>
        </p:txBody>
      </p:sp>
      <p:cxnSp>
        <p:nvCxnSpPr>
          <p:cNvPr id="9" name="Straight Arrow Connector 8"/>
          <p:cNvCxnSpPr/>
          <p:nvPr/>
        </p:nvCxnSpPr>
        <p:spPr>
          <a:xfrm flipH="1">
            <a:off x="3182112" y="2044630"/>
            <a:ext cx="219456" cy="1091762"/>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 name="Object 1"/>
          <p:cNvGraphicFramePr>
            <a:graphicFrameLocks noChangeAspect="1"/>
          </p:cNvGraphicFramePr>
          <p:nvPr>
            <p:extLst>
              <p:ext uri="{D42A27DB-BD31-4B8C-83A1-F6EECF244321}">
                <p14:modId xmlns:p14="http://schemas.microsoft.com/office/powerpoint/2010/main" val="2947425203"/>
              </p:ext>
            </p:extLst>
          </p:nvPr>
        </p:nvGraphicFramePr>
        <p:xfrm>
          <a:off x="134111" y="1689426"/>
          <a:ext cx="9035593" cy="5160170"/>
        </p:xfrm>
        <a:graphic>
          <a:graphicData uri="http://schemas.openxmlformats.org/presentationml/2006/ole">
            <mc:AlternateContent xmlns:mc="http://schemas.openxmlformats.org/markup-compatibility/2006">
              <mc:Choice xmlns:v="urn:schemas-microsoft-com:vml" Requires="v">
                <p:oleObj spid="_x0000_s2063" name="AutoCAD Drawing" r:id="rId3" imgW="10287000" imgH="5875200" progId="AutoCAD.Drawing.16">
                  <p:embed/>
                </p:oleObj>
              </mc:Choice>
              <mc:Fallback>
                <p:oleObj name="AutoCAD Drawing" r:id="rId3" imgW="10287000" imgH="5875200" progId="AutoCAD.Drawing.16">
                  <p:embed/>
                  <p:pic>
                    <p:nvPicPr>
                      <p:cNvPr id="0" name=""/>
                      <p:cNvPicPr/>
                      <p:nvPr/>
                    </p:nvPicPr>
                    <p:blipFill>
                      <a:blip r:embed="rId4"/>
                      <a:stretch>
                        <a:fillRect/>
                      </a:stretch>
                    </p:blipFill>
                    <p:spPr>
                      <a:xfrm>
                        <a:off x="134111" y="1689426"/>
                        <a:ext cx="9035593" cy="5160170"/>
                      </a:xfrm>
                      <a:prstGeom prst="rect">
                        <a:avLst/>
                      </a:prstGeom>
                    </p:spPr>
                  </p:pic>
                </p:oleObj>
              </mc:Fallback>
            </mc:AlternateContent>
          </a:graphicData>
        </a:graphic>
      </p:graphicFrame>
    </p:spTree>
    <p:extLst>
      <p:ext uri="{BB962C8B-B14F-4D97-AF65-F5344CB8AC3E}">
        <p14:creationId xmlns:p14="http://schemas.microsoft.com/office/powerpoint/2010/main" val="1447709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1738341077"/>
              </p:ext>
            </p:extLst>
          </p:nvPr>
        </p:nvGraphicFramePr>
        <p:xfrm>
          <a:off x="-219456" y="1088136"/>
          <a:ext cx="5851372" cy="5124704"/>
        </p:xfrm>
        <a:graphic>
          <a:graphicData uri="http://schemas.openxmlformats.org/presentationml/2006/ole">
            <mc:AlternateContent xmlns:mc="http://schemas.openxmlformats.org/markup-compatibility/2006">
              <mc:Choice xmlns:v="urn:schemas-microsoft-com:vml" Requires="v">
                <p:oleObj spid="_x0000_s3096" name="AutoCAD Drawing" r:id="rId3" imgW="8048520" imgH="7048440" progId="AutoCAD.Drawing.16">
                  <p:embed/>
                </p:oleObj>
              </mc:Choice>
              <mc:Fallback>
                <p:oleObj name="AutoCAD Drawing" r:id="rId3" imgW="8048520" imgH="7048440" progId="AutoCAD.Drawing.16">
                  <p:embed/>
                  <p:pic>
                    <p:nvPicPr>
                      <p:cNvPr id="0" name=""/>
                      <p:cNvPicPr/>
                      <p:nvPr/>
                    </p:nvPicPr>
                    <p:blipFill>
                      <a:blip r:embed="rId4"/>
                      <a:stretch>
                        <a:fillRect/>
                      </a:stretch>
                    </p:blipFill>
                    <p:spPr>
                      <a:xfrm>
                        <a:off x="-219456" y="1088136"/>
                        <a:ext cx="5851372" cy="5124704"/>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588684913"/>
              </p:ext>
            </p:extLst>
          </p:nvPr>
        </p:nvGraphicFramePr>
        <p:xfrm>
          <a:off x="5779008" y="2697480"/>
          <a:ext cx="2847912" cy="2494237"/>
        </p:xfrm>
        <a:graphic>
          <a:graphicData uri="http://schemas.openxmlformats.org/presentationml/2006/ole">
            <mc:AlternateContent xmlns:mc="http://schemas.openxmlformats.org/markup-compatibility/2006">
              <mc:Choice xmlns:v="urn:schemas-microsoft-com:vml" Requires="v">
                <p:oleObj spid="_x0000_s3097" name="AutoCAD Drawing" r:id="rId5" imgW="8048520" imgH="7048440" progId="AutoCAD.Drawing.16">
                  <p:embed/>
                </p:oleObj>
              </mc:Choice>
              <mc:Fallback>
                <p:oleObj name="AutoCAD Drawing" r:id="rId5" imgW="8048520" imgH="7048440" progId="AutoCAD.Drawing.16">
                  <p:embed/>
                  <p:pic>
                    <p:nvPicPr>
                      <p:cNvPr id="0" name=""/>
                      <p:cNvPicPr/>
                      <p:nvPr/>
                    </p:nvPicPr>
                    <p:blipFill>
                      <a:blip r:embed="rId6"/>
                      <a:stretch>
                        <a:fillRect/>
                      </a:stretch>
                    </p:blipFill>
                    <p:spPr>
                      <a:xfrm>
                        <a:off x="5779008" y="2697480"/>
                        <a:ext cx="2847912" cy="2494237"/>
                      </a:xfrm>
                      <a:prstGeom prst="rect">
                        <a:avLst/>
                      </a:prstGeom>
                    </p:spPr>
                  </p:pic>
                </p:oleObj>
              </mc:Fallback>
            </mc:AlternateContent>
          </a:graphicData>
        </a:graphic>
      </p:graphicFrame>
      <p:sp>
        <p:nvSpPr>
          <p:cNvPr id="4" name="TextBox 3"/>
          <p:cNvSpPr txBox="1"/>
          <p:nvPr/>
        </p:nvSpPr>
        <p:spPr>
          <a:xfrm>
            <a:off x="3621024" y="27432"/>
            <a:ext cx="1925528" cy="584775"/>
          </a:xfrm>
          <a:prstGeom prst="rect">
            <a:avLst/>
          </a:prstGeom>
          <a:noFill/>
        </p:spPr>
        <p:txBody>
          <a:bodyPr wrap="none" rtlCol="0">
            <a:spAutoFit/>
          </a:bodyPr>
          <a:lstStyle/>
          <a:p>
            <a:pPr algn="ctr"/>
            <a:r>
              <a:rPr lang="en-US" sz="3200" dirty="0" smtClean="0">
                <a:solidFill>
                  <a:srgbClr val="3333FF"/>
                </a:solidFill>
                <a:latin typeface="Comic Sans MS" panose="030F0702030302020204" pitchFamily="66" charset="0"/>
              </a:rPr>
              <a:t>Tiling, II</a:t>
            </a:r>
          </a:p>
        </p:txBody>
      </p:sp>
      <p:sp>
        <p:nvSpPr>
          <p:cNvPr id="5" name="TextBox 4"/>
          <p:cNvSpPr txBox="1"/>
          <p:nvPr/>
        </p:nvSpPr>
        <p:spPr>
          <a:xfrm>
            <a:off x="402336" y="795528"/>
            <a:ext cx="8878824" cy="338554"/>
          </a:xfrm>
          <a:prstGeom prst="rect">
            <a:avLst/>
          </a:prstGeom>
          <a:noFill/>
        </p:spPr>
        <p:txBody>
          <a:bodyPr wrap="square" rtlCol="0">
            <a:spAutoFit/>
          </a:bodyPr>
          <a:lstStyle/>
          <a:p>
            <a:r>
              <a:rPr lang="en-US" sz="1600" dirty="0" smtClean="0">
                <a:solidFill>
                  <a:srgbClr val="FF0000"/>
                </a:solidFill>
                <a:latin typeface="Comic Sans MS" panose="030F0702030302020204" pitchFamily="66" charset="0"/>
              </a:rPr>
              <a:t>A single tiling layer, with a 4x4 array of APDs; active area is 25%.</a:t>
            </a:r>
          </a:p>
        </p:txBody>
      </p:sp>
      <p:sp>
        <p:nvSpPr>
          <p:cNvPr id="6" name="TextBox 5"/>
          <p:cNvSpPr txBox="1"/>
          <p:nvPr/>
        </p:nvSpPr>
        <p:spPr>
          <a:xfrm>
            <a:off x="5542488" y="1979122"/>
            <a:ext cx="3597448" cy="830997"/>
          </a:xfrm>
          <a:prstGeom prst="rect">
            <a:avLst/>
          </a:prstGeom>
          <a:noFill/>
        </p:spPr>
        <p:txBody>
          <a:bodyPr wrap="square" rtlCol="0">
            <a:spAutoFit/>
          </a:bodyPr>
          <a:lstStyle/>
          <a:p>
            <a:r>
              <a:rPr lang="en-US" sz="1600" dirty="0" smtClean="0">
                <a:solidFill>
                  <a:srgbClr val="3333FF"/>
                </a:solidFill>
                <a:latin typeface="Comic Sans MS" panose="030F0702030302020204" pitchFamily="66" charset="0"/>
              </a:rPr>
              <a:t>One APD on each of 4 tiling layers,</a:t>
            </a:r>
          </a:p>
          <a:p>
            <a:r>
              <a:rPr lang="en-US" sz="1600" dirty="0" smtClean="0">
                <a:solidFill>
                  <a:srgbClr val="3333FF"/>
                </a:solidFill>
                <a:latin typeface="Comic Sans MS" panose="030F0702030302020204" pitchFamily="66" charset="0"/>
              </a:rPr>
              <a:t>showing how 100% coverage is thereby obtained</a:t>
            </a:r>
          </a:p>
        </p:txBody>
      </p:sp>
      <p:sp>
        <p:nvSpPr>
          <p:cNvPr id="7" name="TextBox 6"/>
          <p:cNvSpPr txBox="1"/>
          <p:nvPr/>
        </p:nvSpPr>
        <p:spPr>
          <a:xfrm>
            <a:off x="252403" y="6212840"/>
            <a:ext cx="8878824" cy="584775"/>
          </a:xfrm>
          <a:prstGeom prst="rect">
            <a:avLst/>
          </a:prstGeom>
          <a:noFill/>
        </p:spPr>
        <p:txBody>
          <a:bodyPr wrap="square" rtlCol="0">
            <a:spAutoFit/>
          </a:bodyPr>
          <a:lstStyle/>
          <a:p>
            <a:r>
              <a:rPr lang="en-US" sz="1600" dirty="0" smtClean="0">
                <a:solidFill>
                  <a:srgbClr val="FF0000"/>
                </a:solidFill>
                <a:latin typeface="Comic Sans MS" panose="030F0702030302020204" pitchFamily="66" charset="0"/>
              </a:rPr>
              <a:t>The Penn preamps would be laid in a similar array, with external HV, DC and signal connections along, say the left edge.  A multilayer board would facilitate this.</a:t>
            </a:r>
          </a:p>
        </p:txBody>
      </p:sp>
    </p:spTree>
    <p:extLst>
      <p:ext uri="{BB962C8B-B14F-4D97-AF65-F5344CB8AC3E}">
        <p14:creationId xmlns:p14="http://schemas.microsoft.com/office/powerpoint/2010/main" val="3791423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6564" y="617386"/>
            <a:ext cx="8881900" cy="5016758"/>
          </a:xfrm>
          <a:prstGeom prst="rect">
            <a:avLst/>
          </a:prstGeom>
          <a:noFill/>
        </p:spPr>
        <p:txBody>
          <a:bodyPr wrap="square" rtlCol="0">
            <a:spAutoFit/>
          </a:bodyPr>
          <a:lstStyle/>
          <a:p>
            <a:r>
              <a:rPr lang="en-US" sz="1600" dirty="0" smtClean="0">
                <a:solidFill>
                  <a:srgbClr val="FF0000"/>
                </a:solidFill>
                <a:latin typeface="Comic Sans MS" panose="030F0702030302020204" pitchFamily="66" charset="0"/>
              </a:rPr>
              <a:t>The present Penn preamp is shown below, together with an indication of the 16x16 mm</a:t>
            </a:r>
            <a:r>
              <a:rPr lang="en-US" sz="1600" baseline="30000" dirty="0" smtClean="0">
                <a:solidFill>
                  <a:srgbClr val="FF0000"/>
                </a:solidFill>
                <a:latin typeface="Comic Sans MS" panose="030F0702030302020204" pitchFamily="66" charset="0"/>
              </a:rPr>
              <a:t>2 </a:t>
            </a:r>
            <a:r>
              <a:rPr lang="en-US" sz="1600" dirty="0" smtClean="0">
                <a:solidFill>
                  <a:srgbClr val="FF0000"/>
                </a:solidFill>
                <a:latin typeface="Comic Sans MS" panose="030F0702030302020204" pitchFamily="66" charset="0"/>
              </a:rPr>
              <a:t>footprint of the proposed carrier board.</a:t>
            </a:r>
          </a:p>
          <a:p>
            <a:endParaRPr lang="en-US" sz="1600" dirty="0" smtClean="0">
              <a:solidFill>
                <a:srgbClr val="FF0000"/>
              </a:solidFill>
              <a:latin typeface="Comic Sans MS" panose="030F0702030302020204" pitchFamily="66" charset="0"/>
            </a:endParaRPr>
          </a:p>
          <a:p>
            <a:endParaRPr lang="en-US" sz="1600" dirty="0">
              <a:solidFill>
                <a:srgbClr val="3333FF"/>
              </a:solidFill>
              <a:latin typeface="Comic Sans MS" panose="030F0702030302020204" pitchFamily="66" charset="0"/>
            </a:endParaRPr>
          </a:p>
          <a:p>
            <a:endParaRPr lang="en-US" sz="1600" dirty="0" smtClean="0">
              <a:solidFill>
                <a:srgbClr val="3333FF"/>
              </a:solidFill>
              <a:latin typeface="Comic Sans MS" panose="030F0702030302020204" pitchFamily="66" charset="0"/>
            </a:endParaRPr>
          </a:p>
          <a:p>
            <a:endParaRPr lang="en-US" sz="1600" dirty="0">
              <a:solidFill>
                <a:srgbClr val="3333FF"/>
              </a:solidFill>
              <a:latin typeface="Comic Sans MS" panose="030F0702030302020204" pitchFamily="66" charset="0"/>
            </a:endParaRPr>
          </a:p>
          <a:p>
            <a:endParaRPr lang="en-US" sz="1600" dirty="0" smtClean="0">
              <a:solidFill>
                <a:srgbClr val="3333FF"/>
              </a:solidFill>
              <a:latin typeface="Comic Sans MS" panose="030F0702030302020204" pitchFamily="66" charset="0"/>
            </a:endParaRPr>
          </a:p>
          <a:p>
            <a:endParaRPr lang="en-US" sz="1600" dirty="0">
              <a:solidFill>
                <a:srgbClr val="3333FF"/>
              </a:solidFill>
              <a:latin typeface="Comic Sans MS" panose="030F0702030302020204" pitchFamily="66" charset="0"/>
            </a:endParaRPr>
          </a:p>
          <a:p>
            <a:endParaRPr lang="en-US" sz="1600" dirty="0" smtClean="0">
              <a:solidFill>
                <a:srgbClr val="3333FF"/>
              </a:solidFill>
              <a:latin typeface="Comic Sans MS" panose="030F0702030302020204" pitchFamily="66" charset="0"/>
            </a:endParaRPr>
          </a:p>
          <a:p>
            <a:endParaRPr lang="en-US" sz="1600" dirty="0">
              <a:solidFill>
                <a:srgbClr val="3333FF"/>
              </a:solidFill>
              <a:latin typeface="Comic Sans MS" panose="030F0702030302020204" pitchFamily="66" charset="0"/>
            </a:endParaRPr>
          </a:p>
          <a:p>
            <a:r>
              <a:rPr lang="en-US" sz="1600" smtClean="0">
                <a:solidFill>
                  <a:srgbClr val="3333FF"/>
                </a:solidFill>
                <a:latin typeface="Comic Sans MS" panose="030F0702030302020204" pitchFamily="66" charset="0"/>
              </a:rPr>
              <a:t>The </a:t>
            </a:r>
            <a:r>
              <a:rPr lang="en-US" sz="1600" dirty="0" smtClean="0">
                <a:solidFill>
                  <a:srgbClr val="3333FF"/>
                </a:solidFill>
                <a:latin typeface="Comic Sans MS" panose="030F0702030302020204" pitchFamily="66" charset="0"/>
              </a:rPr>
              <a:t>surface-mount components of the preamp should be rearranged to fit within this footprint on bottom side of the preamp board, with the HV connection (and the sockets for the pins of the carrier board) on the top side.</a:t>
            </a:r>
          </a:p>
          <a:p>
            <a:endParaRPr lang="en-US" sz="1600" dirty="0">
              <a:solidFill>
                <a:srgbClr val="FF0000"/>
              </a:solidFill>
              <a:latin typeface="Comic Sans MS" panose="030F0702030302020204" pitchFamily="66" charset="0"/>
            </a:endParaRPr>
          </a:p>
          <a:p>
            <a:r>
              <a:rPr lang="en-US" sz="1600" dirty="0" smtClean="0">
                <a:solidFill>
                  <a:srgbClr val="FF0000"/>
                </a:solidFill>
                <a:latin typeface="Comic Sans MS" panose="030F0702030302020204" pitchFamily="66" charset="0"/>
              </a:rPr>
              <a:t>The low-voltage power conditioning, and the signal and HV connectors, will be outside the footprint of the preamp itself, as on the present board.  This items should be on the top side of the new preamp to facilitate stacking of the preamp + APD units into a relatively compact 4-layer detector.</a:t>
            </a:r>
          </a:p>
          <a:p>
            <a:endParaRPr lang="en-US" sz="1600" dirty="0">
              <a:solidFill>
                <a:srgbClr val="FF0000"/>
              </a:solidFill>
              <a:latin typeface="Comic Sans MS" panose="030F0702030302020204" pitchFamily="66" charset="0"/>
            </a:endParaRPr>
          </a:p>
          <a:p>
            <a:r>
              <a:rPr lang="en-US" sz="1600" dirty="0" smtClean="0">
                <a:solidFill>
                  <a:srgbClr val="3333FF"/>
                </a:solidFill>
                <a:latin typeface="Comic Sans MS" panose="030F0702030302020204" pitchFamily="66" charset="0"/>
              </a:rPr>
              <a:t>The new preamp will include diode protection, and a test-pulse input.</a:t>
            </a:r>
          </a:p>
        </p:txBody>
      </p:sp>
      <p:sp>
        <p:nvSpPr>
          <p:cNvPr id="3" name="TextBox 2"/>
          <p:cNvSpPr txBox="1"/>
          <p:nvPr/>
        </p:nvSpPr>
        <p:spPr>
          <a:xfrm>
            <a:off x="3799758" y="27432"/>
            <a:ext cx="1568058" cy="584775"/>
          </a:xfrm>
          <a:prstGeom prst="rect">
            <a:avLst/>
          </a:prstGeom>
          <a:noFill/>
        </p:spPr>
        <p:txBody>
          <a:bodyPr wrap="none" rtlCol="0">
            <a:spAutoFit/>
          </a:bodyPr>
          <a:lstStyle/>
          <a:p>
            <a:pPr algn="ctr"/>
            <a:r>
              <a:rPr lang="en-US" sz="3200" dirty="0" smtClean="0">
                <a:solidFill>
                  <a:srgbClr val="3333FF"/>
                </a:solidFill>
                <a:latin typeface="Comic Sans MS" panose="030F0702030302020204" pitchFamily="66" charset="0"/>
              </a:rPr>
              <a:t>Preamp</a:t>
            </a:r>
          </a:p>
        </p:txBody>
      </p:sp>
      <p:graphicFrame>
        <p:nvGraphicFramePr>
          <p:cNvPr id="6" name="Object 5"/>
          <p:cNvGraphicFramePr>
            <a:graphicFrameLocks noChangeAspect="1"/>
          </p:cNvGraphicFramePr>
          <p:nvPr>
            <p:extLst>
              <p:ext uri="{D42A27DB-BD31-4B8C-83A1-F6EECF244321}">
                <p14:modId xmlns:p14="http://schemas.microsoft.com/office/powerpoint/2010/main" val="340215392"/>
              </p:ext>
            </p:extLst>
          </p:nvPr>
        </p:nvGraphicFramePr>
        <p:xfrm>
          <a:off x="25545" y="1161288"/>
          <a:ext cx="9155031" cy="2257765"/>
        </p:xfrm>
        <a:graphic>
          <a:graphicData uri="http://schemas.openxmlformats.org/presentationml/2006/ole">
            <mc:AlternateContent xmlns:mc="http://schemas.openxmlformats.org/markup-compatibility/2006">
              <mc:Choice xmlns:v="urn:schemas-microsoft-com:vml" Requires="v">
                <p:oleObj spid="_x0000_s4106" name="AutoCAD Drawing" r:id="rId3" imgW="17345160" imgH="4276800" progId="AutoCAD.Drawing.16">
                  <p:embed/>
                </p:oleObj>
              </mc:Choice>
              <mc:Fallback>
                <p:oleObj name="AutoCAD Drawing" r:id="rId3" imgW="17345160" imgH="4276800" progId="AutoCAD.Drawing.16">
                  <p:embed/>
                  <p:pic>
                    <p:nvPicPr>
                      <p:cNvPr id="0" name=""/>
                      <p:cNvPicPr/>
                      <p:nvPr/>
                    </p:nvPicPr>
                    <p:blipFill>
                      <a:blip r:embed="rId4"/>
                      <a:stretch>
                        <a:fillRect/>
                      </a:stretch>
                    </p:blipFill>
                    <p:spPr>
                      <a:xfrm>
                        <a:off x="25545" y="1161288"/>
                        <a:ext cx="9155031" cy="2257765"/>
                      </a:xfrm>
                      <a:prstGeom prst="rect">
                        <a:avLst/>
                      </a:prstGeom>
                    </p:spPr>
                  </p:pic>
                </p:oleObj>
              </mc:Fallback>
            </mc:AlternateContent>
          </a:graphicData>
        </a:graphic>
      </p:graphicFrame>
    </p:spTree>
    <p:extLst>
      <p:ext uri="{BB962C8B-B14F-4D97-AF65-F5344CB8AC3E}">
        <p14:creationId xmlns:p14="http://schemas.microsoft.com/office/powerpoint/2010/main" val="159412315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1713</TotalTime>
  <Words>444</Words>
  <Application>Microsoft Office PowerPoint</Application>
  <PresentationFormat>On-screen Show (4:3)</PresentationFormat>
  <Paragraphs>48</Paragraphs>
  <Slides>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1" baseType="lpstr">
      <vt:lpstr>Arial</vt:lpstr>
      <vt:lpstr>Calibri</vt:lpstr>
      <vt:lpstr>Calibri Light</vt:lpstr>
      <vt:lpstr>Comic Sans MS</vt:lpstr>
      <vt:lpstr>Office Theme</vt:lpstr>
      <vt:lpstr>AutoCAD Drawing</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Kirk</dc:creator>
  <cp:lastModifiedBy>Kirk</cp:lastModifiedBy>
  <cp:revision>24</cp:revision>
  <cp:lastPrinted>2017-04-04T23:24:05Z</cp:lastPrinted>
  <dcterms:created xsi:type="dcterms:W3CDTF">2017-03-22T21:34:16Z</dcterms:created>
  <dcterms:modified xsi:type="dcterms:W3CDTF">2017-04-04T23:28:58Z</dcterms:modified>
</cp:coreProperties>
</file>