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59" r:id="rId4"/>
    <p:sldId id="257" r:id="rId5"/>
    <p:sldId id="260" r:id="rId6"/>
    <p:sldId id="263"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7FD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48" autoAdjust="0"/>
    <p:restoredTop sz="94523" autoAdjust="0"/>
  </p:normalViewPr>
  <p:slideViewPr>
    <p:cSldViewPr>
      <p:cViewPr varScale="1">
        <p:scale>
          <a:sx n="99" d="100"/>
          <a:sy n="99" d="100"/>
        </p:scale>
        <p:origin x="64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782A5A1-F2DB-46CC-9E70-1AAAD780CB4D}" type="datetimeFigureOut">
              <a:rPr lang="en-US" smtClean="0"/>
              <a:t>3/22/2017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03517C3-F99A-4DC7-80C8-9D5F604DF126}" type="slidenum">
              <a:rPr lang="en-US" smtClean="0"/>
              <a:t>‹#›</a:t>
            </a:fld>
            <a:endParaRPr lang="en-US"/>
          </a:p>
        </p:txBody>
      </p:sp>
    </p:spTree>
    <p:extLst>
      <p:ext uri="{BB962C8B-B14F-4D97-AF65-F5344CB8AC3E}">
        <p14:creationId xmlns:p14="http://schemas.microsoft.com/office/powerpoint/2010/main" val="2179430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A3D6AD-BB81-4356-8D77-9F11E23240A4}" type="datetime1">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251849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E25008-1B3A-4F88-A2DF-BAB6AE256E8C}" type="datetime1">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389899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CCC2C-1953-4F33-B2C9-4C5BDD08B769}" type="datetime1">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36203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F05E03-BED5-48FA-BF3F-653427D7405A}" type="datetime1">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76434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9D793C-7534-4DA6-B1A1-20E3BD222D26}" type="datetime1">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06028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329B6-E60A-4A0B-8C3A-9A757C72F605}" type="datetime1">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53445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5E9215-E6DD-4132-9335-FE68C7D1E1C8}" type="datetime1">
              <a:rPr lang="en-US" smtClean="0"/>
              <a:t>3/22/2017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150794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D206ED-66CB-4E76-9B17-C73B2756284C}" type="datetime1">
              <a:rPr lang="en-US" smtClean="0"/>
              <a:t>3/22/2017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30938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EB5B2A-43CB-437E-868A-A62373F5BDAE}" type="datetime1">
              <a:rPr lang="en-US" smtClean="0"/>
              <a:t>3/22/2017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83215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E6836-3EA3-4A6F-BB27-94FFC02B3F0F}" type="datetime1">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29754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5012C-BED9-4474-A337-879BC1947D85}" type="datetime1">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F825B-3D2B-4FB7-970B-0A73A0E61A35}" type="slidenum">
              <a:rPr lang="en-US" smtClean="0"/>
              <a:t>‹#›</a:t>
            </a:fld>
            <a:endParaRPr lang="en-US"/>
          </a:p>
        </p:txBody>
      </p:sp>
    </p:spTree>
    <p:extLst>
      <p:ext uri="{BB962C8B-B14F-4D97-AF65-F5344CB8AC3E}">
        <p14:creationId xmlns:p14="http://schemas.microsoft.com/office/powerpoint/2010/main" val="35848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A8687-AD10-4BF1-A76B-1AA43D64D28D}" type="datetime1">
              <a:rPr lang="en-US" smtClean="0"/>
              <a:t>3/22/2017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F825B-3D2B-4FB7-970B-0A73A0E61A35}" type="slidenum">
              <a:rPr lang="en-US" smtClean="0"/>
              <a:t>‹#›</a:t>
            </a:fld>
            <a:endParaRPr lang="en-US"/>
          </a:p>
        </p:txBody>
      </p:sp>
    </p:spTree>
    <p:extLst>
      <p:ext uri="{BB962C8B-B14F-4D97-AF65-F5344CB8AC3E}">
        <p14:creationId xmlns:p14="http://schemas.microsoft.com/office/powerpoint/2010/main" val="43203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447800"/>
            <a:ext cx="8686800" cy="1249362"/>
          </a:xfrm>
        </p:spPr>
        <p:txBody>
          <a:bodyPr>
            <a:normAutofit fontScale="90000"/>
          </a:bodyPr>
          <a:lstStyle/>
          <a:p>
            <a:r>
              <a:rPr lang="en-US" sz="3600" dirty="0" smtClean="0">
                <a:solidFill>
                  <a:srgbClr val="3333FF"/>
                </a:solidFill>
                <a:latin typeface="Comic Sans MS" pitchFamily="66" charset="0"/>
              </a:rPr>
              <a:t>Failure of a </a:t>
            </a:r>
            <a:r>
              <a:rPr lang="en-US" sz="3600" smtClean="0">
                <a:solidFill>
                  <a:srgbClr val="3333FF"/>
                </a:solidFill>
                <a:latin typeface="Comic Sans MS" pitchFamily="66" charset="0"/>
              </a:rPr>
              <a:t>2</a:t>
            </a:r>
            <a:r>
              <a:rPr lang="en-US" sz="3600" baseline="30000" smtClean="0">
                <a:solidFill>
                  <a:srgbClr val="3333FF"/>
                </a:solidFill>
                <a:latin typeface="Comic Sans MS" pitchFamily="66" charset="0"/>
              </a:rPr>
              <a:t>nd</a:t>
            </a:r>
            <a:r>
              <a:rPr lang="en-US" sz="3600" smtClean="0">
                <a:solidFill>
                  <a:srgbClr val="3333FF"/>
                </a:solidFill>
                <a:latin typeface="Comic Sans MS" pitchFamily="66" charset="0"/>
              </a:rPr>
              <a:t> </a:t>
            </a:r>
            <a:r>
              <a:rPr lang="en-US" sz="3600" smtClean="0">
                <a:solidFill>
                  <a:srgbClr val="3333FF"/>
                </a:solidFill>
                <a:latin typeface="Comic Sans MS" pitchFamily="66" charset="0"/>
              </a:rPr>
              <a:t>RMD </a:t>
            </a:r>
            <a:r>
              <a:rPr lang="en-US" sz="3600" smtClean="0">
                <a:solidFill>
                  <a:srgbClr val="3333FF"/>
                </a:solidFill>
                <a:latin typeface="Comic Sans MS" pitchFamily="66" charset="0"/>
              </a:rPr>
              <a:t>APD </a:t>
            </a:r>
            <a:r>
              <a:rPr lang="en-US" sz="3600" smtClean="0">
                <a:solidFill>
                  <a:srgbClr val="3333FF"/>
                </a:solidFill>
                <a:latin typeface="Comic Sans MS" pitchFamily="66" charset="0"/>
              </a:rPr>
              <a:t/>
            </a:r>
            <a:br>
              <a:rPr lang="en-US" sz="3600" smtClean="0">
                <a:solidFill>
                  <a:srgbClr val="3333FF"/>
                </a:solidFill>
                <a:latin typeface="Comic Sans MS" pitchFamily="66" charset="0"/>
              </a:rPr>
            </a:br>
            <a:r>
              <a:rPr lang="en-US" sz="3600" smtClean="0">
                <a:solidFill>
                  <a:srgbClr val="3333FF"/>
                </a:solidFill>
                <a:latin typeface="Comic Sans MS" pitchFamily="66" charset="0"/>
              </a:rPr>
              <a:t>on </a:t>
            </a:r>
            <a:r>
              <a:rPr lang="en-US" sz="3600" dirty="0" smtClean="0">
                <a:solidFill>
                  <a:srgbClr val="3333FF"/>
                </a:solidFill>
                <a:latin typeface="Comic Sans MS" pitchFamily="66" charset="0"/>
              </a:rPr>
              <a:t>a Penn Preamp Board</a:t>
            </a:r>
            <a:br>
              <a:rPr lang="en-US" sz="3600" dirty="0" smtClean="0">
                <a:solidFill>
                  <a:srgbClr val="3333FF"/>
                </a:solidFill>
                <a:latin typeface="Comic Sans MS" pitchFamily="66" charset="0"/>
              </a:rPr>
            </a:br>
            <a:r>
              <a:rPr lang="en-US" sz="3600" dirty="0" smtClean="0">
                <a:latin typeface="Comic Sans MS" pitchFamily="66" charset="0"/>
              </a:rPr>
              <a:t/>
            </a:r>
            <a:br>
              <a:rPr lang="en-US" sz="3600" dirty="0" smtClean="0">
                <a:latin typeface="Comic Sans MS" pitchFamily="66" charset="0"/>
              </a:rPr>
            </a:br>
            <a:r>
              <a:rPr lang="en-US" sz="2700" dirty="0" smtClean="0">
                <a:solidFill>
                  <a:srgbClr val="3333FF"/>
                </a:solidFill>
                <a:latin typeface="Comic Sans MS" pitchFamily="66" charset="0"/>
              </a:rPr>
              <a:t>Notes Compiled by Kirk McDonald</a:t>
            </a:r>
            <a:r>
              <a:rPr lang="en-US" sz="3100" dirty="0" smtClean="0">
                <a:latin typeface="Comic Sans MS" pitchFamily="66" charset="0"/>
              </a:rPr>
              <a:t/>
            </a:r>
            <a:br>
              <a:rPr lang="en-US" sz="3100" dirty="0" smtClean="0">
                <a:latin typeface="Comic Sans MS" pitchFamily="66" charset="0"/>
              </a:rPr>
            </a:br>
            <a:r>
              <a:rPr lang="en-US" sz="2700" i="1" dirty="0" smtClean="0">
                <a:solidFill>
                  <a:srgbClr val="FF0000"/>
                </a:solidFill>
                <a:latin typeface="Comic Sans MS" pitchFamily="66" charset="0"/>
              </a:rPr>
              <a:t>March 13, 2017</a:t>
            </a:r>
            <a:endParaRPr lang="en-US" sz="2700" i="1" dirty="0">
              <a:solidFill>
                <a:srgbClr val="FF0000"/>
              </a:solidFill>
              <a:latin typeface="Comic Sans MS" pitchFamily="66" charset="0"/>
            </a:endParaRPr>
          </a:p>
        </p:txBody>
      </p:sp>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1</a:t>
            </a:fld>
            <a:endParaRPr lang="en-US"/>
          </a:p>
        </p:txBody>
      </p:sp>
    </p:spTree>
    <p:extLst>
      <p:ext uri="{BB962C8B-B14F-4D97-AF65-F5344CB8AC3E}">
        <p14:creationId xmlns:p14="http://schemas.microsoft.com/office/powerpoint/2010/main" val="1968707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2</a:t>
            </a:fld>
            <a:endParaRPr lang="en-US"/>
          </a:p>
        </p:txBody>
      </p:sp>
      <p:sp>
        <p:nvSpPr>
          <p:cNvPr id="3" name="TextBox 2"/>
          <p:cNvSpPr txBox="1"/>
          <p:nvPr/>
        </p:nvSpPr>
        <p:spPr>
          <a:xfrm>
            <a:off x="152400" y="685800"/>
            <a:ext cx="8610600" cy="3416320"/>
          </a:xfrm>
          <a:prstGeom prst="rect">
            <a:avLst/>
          </a:prstGeom>
          <a:noFill/>
        </p:spPr>
        <p:txBody>
          <a:bodyPr wrap="square" rtlCol="0">
            <a:spAutoFit/>
          </a:bodyPr>
          <a:lstStyle/>
          <a:p>
            <a:r>
              <a:rPr lang="en-US" dirty="0" err="1" smtClean="0">
                <a:solidFill>
                  <a:srgbClr val="3333FF"/>
                </a:solidFill>
              </a:rPr>
              <a:t>Changguo</a:t>
            </a:r>
            <a:r>
              <a:rPr lang="en-US" dirty="0" smtClean="0">
                <a:solidFill>
                  <a:srgbClr val="3333FF"/>
                </a:solidFill>
              </a:rPr>
              <a:t> Lu to Bert </a:t>
            </a:r>
            <a:r>
              <a:rPr lang="en-US" dirty="0" err="1" smtClean="0">
                <a:solidFill>
                  <a:srgbClr val="3333FF"/>
                </a:solidFill>
              </a:rPr>
              <a:t>Harrop</a:t>
            </a:r>
            <a:r>
              <a:rPr lang="en-US" dirty="0" smtClean="0">
                <a:solidFill>
                  <a:srgbClr val="3333FF"/>
                </a:solidFill>
              </a:rPr>
              <a:t>, Mar. 2.</a:t>
            </a:r>
            <a:endParaRPr lang="en-US" dirty="0">
              <a:solidFill>
                <a:srgbClr val="3333FF"/>
              </a:solidFill>
            </a:endParaRPr>
          </a:p>
          <a:p>
            <a:r>
              <a:rPr lang="en-US" dirty="0"/>
              <a:t>Yesterday I did test the box, but very disappointed, I couldn't get any real signal. I also used the test pulse to check the amplifier, I didn't see the signal from the output. The amplifier might be bad. </a:t>
            </a:r>
            <a:r>
              <a:rPr lang="en-US" dirty="0" smtClean="0"/>
              <a:t>Sending </a:t>
            </a:r>
            <a:r>
              <a:rPr lang="en-US" dirty="0"/>
              <a:t>it back to </a:t>
            </a:r>
            <a:r>
              <a:rPr lang="en-US" dirty="0" smtClean="0"/>
              <a:t>U Penn </a:t>
            </a:r>
            <a:r>
              <a:rPr lang="en-US" dirty="0"/>
              <a:t>is the best option now.</a:t>
            </a:r>
            <a:endParaRPr lang="en-US" dirty="0" smtClean="0"/>
          </a:p>
          <a:p>
            <a:endParaRPr lang="en-US" dirty="0"/>
          </a:p>
          <a:p>
            <a:endParaRPr lang="en-US" dirty="0" smtClean="0">
              <a:solidFill>
                <a:srgbClr val="3333FF"/>
              </a:solidFill>
            </a:endParaRPr>
          </a:p>
          <a:p>
            <a:r>
              <a:rPr lang="en-US" dirty="0" smtClean="0">
                <a:solidFill>
                  <a:srgbClr val="3333FF"/>
                </a:solidFill>
              </a:rPr>
              <a:t>Bert </a:t>
            </a:r>
            <a:r>
              <a:rPr lang="en-US" dirty="0" err="1" smtClean="0">
                <a:solidFill>
                  <a:srgbClr val="3333FF"/>
                </a:solidFill>
              </a:rPr>
              <a:t>Harrop</a:t>
            </a:r>
            <a:r>
              <a:rPr lang="en-US" dirty="0" smtClean="0">
                <a:solidFill>
                  <a:srgbClr val="3333FF"/>
                </a:solidFill>
              </a:rPr>
              <a:t> to Mitch Newcomer, Mar. 2.</a:t>
            </a:r>
          </a:p>
          <a:p>
            <a:r>
              <a:rPr lang="en-US" dirty="0" smtClean="0"/>
              <a:t>The </a:t>
            </a:r>
            <a:r>
              <a:rPr lang="en-US" dirty="0"/>
              <a:t>latest APD seems to be very stable under bias however Lu has had some issues getting an output.  Initially with an Fe55 source it had seemed to work but then he seemed to lose the signal since.  Being the APD is very stable it makes sense to me to send it back to U-Penn so Manny can take a look at it since if the amp need repair his approach to protect the APD is very nice.</a:t>
            </a:r>
          </a:p>
        </p:txBody>
      </p:sp>
      <p:sp>
        <p:nvSpPr>
          <p:cNvPr id="4" name="TextBox 3"/>
          <p:cNvSpPr txBox="1"/>
          <p:nvPr/>
        </p:nvSpPr>
        <p:spPr>
          <a:xfrm>
            <a:off x="-304800" y="-76200"/>
            <a:ext cx="9829800" cy="400110"/>
          </a:xfrm>
          <a:prstGeom prst="rect">
            <a:avLst/>
          </a:prstGeom>
          <a:noFill/>
        </p:spPr>
        <p:txBody>
          <a:bodyPr wrap="square" rtlCol="0">
            <a:spAutoFit/>
          </a:bodyPr>
          <a:lstStyle/>
          <a:p>
            <a:pPr algn="ctr"/>
            <a:r>
              <a:rPr lang="en-US" sz="2000" dirty="0" smtClean="0">
                <a:solidFill>
                  <a:srgbClr val="FF0000"/>
                </a:solidFill>
                <a:latin typeface="Comic Sans MS" panose="030F0702030302020204" pitchFamily="66" charset="0"/>
              </a:rPr>
              <a:t>Mesh APD Mounted at Princeton on a Penn Preamp, but then No Signal</a:t>
            </a:r>
            <a:endParaRPr lang="en-US" sz="2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399436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3</a:t>
            </a:fld>
            <a:endParaRPr lang="en-US"/>
          </a:p>
        </p:txBody>
      </p:sp>
      <p:sp>
        <p:nvSpPr>
          <p:cNvPr id="5" name="TextBox 4"/>
          <p:cNvSpPr txBox="1"/>
          <p:nvPr/>
        </p:nvSpPr>
        <p:spPr>
          <a:xfrm>
            <a:off x="0" y="304801"/>
            <a:ext cx="8991600" cy="5632311"/>
          </a:xfrm>
          <a:prstGeom prst="rect">
            <a:avLst/>
          </a:prstGeom>
          <a:noFill/>
        </p:spPr>
        <p:txBody>
          <a:bodyPr wrap="square" rtlCol="0">
            <a:spAutoFit/>
          </a:bodyPr>
          <a:lstStyle/>
          <a:p>
            <a:r>
              <a:rPr lang="en-US" dirty="0" smtClean="0">
                <a:solidFill>
                  <a:srgbClr val="3333FF"/>
                </a:solidFill>
              </a:rPr>
              <a:t>Manny Morales to </a:t>
            </a:r>
            <a:r>
              <a:rPr lang="en-US" dirty="0" err="1" smtClean="0">
                <a:solidFill>
                  <a:srgbClr val="3333FF"/>
                </a:solidFill>
              </a:rPr>
              <a:t>Changguo</a:t>
            </a:r>
            <a:r>
              <a:rPr lang="en-US" dirty="0" smtClean="0">
                <a:solidFill>
                  <a:srgbClr val="3333FF"/>
                </a:solidFill>
              </a:rPr>
              <a:t> Lu, Mar. 9.</a:t>
            </a:r>
          </a:p>
          <a:p>
            <a:r>
              <a:rPr lang="en-US" dirty="0" smtClean="0"/>
              <a:t>On Monday Mar. 6,</a:t>
            </a:r>
            <a:r>
              <a:rPr lang="en-US" dirty="0"/>
              <a:t> I was able to get to take the APD to 1800V and saw that while the box is dark, there is about a 10uA draw from the high voltage supply, and was able to see some signals using a Cs137 source, but not enough from the Fe55 source to say that the amplifier/APD setup is working appropriately. The hits from the Cs137 source weren't as frequent as I saw them on previous setups, but after lowering the voltage to the amplifier from 4.1V to 3.1V, there was an increase in signals coming out of the amplifier</a:t>
            </a:r>
            <a:r>
              <a:rPr lang="en-US" dirty="0" smtClean="0"/>
              <a:t>.</a:t>
            </a:r>
          </a:p>
          <a:p>
            <a:endParaRPr lang="en-US" dirty="0"/>
          </a:p>
          <a:p>
            <a:r>
              <a:rPr lang="en-US" dirty="0" smtClean="0"/>
              <a:t>                                                                              Cs137</a:t>
            </a:r>
          </a:p>
          <a:p>
            <a:endParaRPr lang="en-US" dirty="0"/>
          </a:p>
          <a:p>
            <a:r>
              <a:rPr lang="en-US" dirty="0" smtClean="0"/>
              <a:t>                                                                              Fe55</a:t>
            </a:r>
          </a:p>
          <a:p>
            <a:endParaRPr lang="en-US" dirty="0"/>
          </a:p>
          <a:p>
            <a:r>
              <a:rPr lang="en-US" dirty="0" smtClean="0"/>
              <a:t>                                                                     Signals would be</a:t>
            </a:r>
          </a:p>
          <a:p>
            <a:r>
              <a:rPr lang="en-US" dirty="0"/>
              <a:t> </a:t>
            </a:r>
            <a:r>
              <a:rPr lang="en-US" dirty="0" smtClean="0"/>
              <a:t>                                                                    negative if preamp</a:t>
            </a:r>
          </a:p>
          <a:p>
            <a:r>
              <a:rPr lang="en-US" dirty="0"/>
              <a:t> </a:t>
            </a:r>
            <a:r>
              <a:rPr lang="en-US" dirty="0" smtClean="0"/>
              <a:t>                                                                    working properly.</a:t>
            </a:r>
            <a:endParaRPr lang="en-US" dirty="0"/>
          </a:p>
          <a:p>
            <a:endParaRPr lang="en-US" dirty="0" smtClean="0"/>
          </a:p>
          <a:p>
            <a:endParaRPr lang="en-US" dirty="0"/>
          </a:p>
          <a:p>
            <a:r>
              <a:rPr lang="en-US" dirty="0" smtClean="0"/>
              <a:t>As </a:t>
            </a:r>
            <a:r>
              <a:rPr lang="en-US" dirty="0"/>
              <a:t>for the Fe-55 source setup, I was able to get a few signals, but the time between each signal was around 5 to 10 seconds between each, so there is a possibility that some of the pulses I recorded weren't from the Fe-55 source.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2286000"/>
            <a:ext cx="3556000" cy="26670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2286000"/>
            <a:ext cx="3657600" cy="2743200"/>
          </a:xfrm>
          <a:prstGeom prst="rect">
            <a:avLst/>
          </a:prstGeom>
        </p:spPr>
      </p:pic>
      <p:cxnSp>
        <p:nvCxnSpPr>
          <p:cNvPr id="11" name="Straight Arrow Connector 10"/>
          <p:cNvCxnSpPr/>
          <p:nvPr/>
        </p:nvCxnSpPr>
        <p:spPr>
          <a:xfrm flipH="1">
            <a:off x="3733800" y="2667000"/>
            <a:ext cx="381000" cy="0"/>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724400" y="3200400"/>
            <a:ext cx="609600" cy="0"/>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8600" y="-76200"/>
            <a:ext cx="8610600" cy="400110"/>
          </a:xfrm>
          <a:prstGeom prst="rect">
            <a:avLst/>
          </a:prstGeom>
          <a:noFill/>
        </p:spPr>
        <p:txBody>
          <a:bodyPr wrap="square" rtlCol="0">
            <a:spAutoFit/>
          </a:bodyPr>
          <a:lstStyle/>
          <a:p>
            <a:pPr algn="ctr"/>
            <a:r>
              <a:rPr lang="en-US" sz="2000" dirty="0" smtClean="0">
                <a:solidFill>
                  <a:srgbClr val="FF0000"/>
                </a:solidFill>
                <a:latin typeface="Comic Sans MS" panose="030F0702030302020204" pitchFamily="66" charset="0"/>
              </a:rPr>
              <a:t>First Tests at Penn after APD/Preamp Returned</a:t>
            </a:r>
            <a:endParaRPr lang="en-US" sz="2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800999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4</a:t>
            </a:fld>
            <a:endParaRPr lang="en-US" dirty="0"/>
          </a:p>
        </p:txBody>
      </p:sp>
      <p:sp>
        <p:nvSpPr>
          <p:cNvPr id="6" name="TextBox 5"/>
          <p:cNvSpPr txBox="1"/>
          <p:nvPr/>
        </p:nvSpPr>
        <p:spPr>
          <a:xfrm>
            <a:off x="76200" y="0"/>
            <a:ext cx="9067800" cy="369332"/>
          </a:xfrm>
          <a:prstGeom prst="rect">
            <a:avLst/>
          </a:prstGeom>
          <a:noFill/>
        </p:spPr>
        <p:txBody>
          <a:bodyPr wrap="square" rtlCol="0">
            <a:spAutoFit/>
          </a:bodyPr>
          <a:lstStyle/>
          <a:p>
            <a:pPr algn="ctr"/>
            <a:r>
              <a:rPr lang="en-US" dirty="0">
                <a:solidFill>
                  <a:srgbClr val="FF0000"/>
                </a:solidFill>
                <a:latin typeface="Comic Sans MS" pitchFamily="66" charset="0"/>
              </a:rPr>
              <a:t>Notes from a visit to U Penn by Kirk McDonald, Mar. 13, 2017</a:t>
            </a:r>
            <a:endParaRPr lang="en-US" dirty="0">
              <a:latin typeface="Comic Sans MS" panose="030F0702030302020204" pitchFamily="66" charset="0"/>
            </a:endParaRPr>
          </a:p>
        </p:txBody>
      </p:sp>
      <p:sp>
        <p:nvSpPr>
          <p:cNvPr id="7" name="TextBox 6"/>
          <p:cNvSpPr txBox="1"/>
          <p:nvPr/>
        </p:nvSpPr>
        <p:spPr>
          <a:xfrm>
            <a:off x="76200" y="457200"/>
            <a:ext cx="9067800" cy="3323987"/>
          </a:xfrm>
          <a:prstGeom prst="rect">
            <a:avLst/>
          </a:prstGeom>
          <a:noFill/>
        </p:spPr>
        <p:txBody>
          <a:bodyPr wrap="square" rtlCol="0">
            <a:spAutoFit/>
          </a:bodyPr>
          <a:lstStyle/>
          <a:p>
            <a:r>
              <a:rPr lang="en-US" sz="1600" dirty="0">
                <a:solidFill>
                  <a:srgbClr val="FF0000"/>
                </a:solidFill>
                <a:latin typeface="Comic Sans MS" pitchFamily="66" charset="0"/>
              </a:rPr>
              <a:t>Discussion with Manny Morales, Mitch Newcomer, Godwin </a:t>
            </a:r>
            <a:r>
              <a:rPr lang="en-US" sz="1600" dirty="0" err="1">
                <a:solidFill>
                  <a:srgbClr val="FF0000"/>
                </a:solidFill>
                <a:latin typeface="Comic Sans MS" pitchFamily="66" charset="0"/>
              </a:rPr>
              <a:t>Mayers</a:t>
            </a:r>
            <a:r>
              <a:rPr lang="en-US" sz="1600" dirty="0">
                <a:solidFill>
                  <a:srgbClr val="FF0000"/>
                </a:solidFill>
                <a:latin typeface="Comic Sans MS" pitchFamily="66" charset="0"/>
              </a:rPr>
              <a:t>, and Rick van Berg.</a:t>
            </a:r>
            <a:r>
              <a:rPr lang="en-US" dirty="0">
                <a:solidFill>
                  <a:srgbClr val="FF0000"/>
                </a:solidFill>
                <a:latin typeface="Comic Sans MS" pitchFamily="66" charset="0"/>
              </a:rPr>
              <a:t/>
            </a:r>
            <a:br>
              <a:rPr lang="en-US" dirty="0">
                <a:solidFill>
                  <a:srgbClr val="FF0000"/>
                </a:solidFill>
                <a:latin typeface="Comic Sans MS" pitchFamily="66" charset="0"/>
              </a:rPr>
            </a:br>
            <a:endParaRPr lang="en-US"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Manny described the sequence of events as</a:t>
            </a:r>
          </a:p>
          <a:p>
            <a:r>
              <a:rPr lang="en-US" sz="1400" dirty="0">
                <a:solidFill>
                  <a:srgbClr val="222222"/>
                </a:solidFill>
                <a:latin typeface="arial" panose="020B0604020202020204" pitchFamily="34" charset="0"/>
              </a:rPr>
              <a:t>1.   </a:t>
            </a:r>
            <a:r>
              <a:rPr lang="en-US" sz="1400" dirty="0" smtClean="0">
                <a:solidFill>
                  <a:srgbClr val="222222"/>
                </a:solidFill>
                <a:latin typeface="arial" panose="020B0604020202020204" pitchFamily="34" charset="0"/>
              </a:rPr>
              <a:t>Mar. 6.  Powered </a:t>
            </a:r>
            <a:r>
              <a:rPr lang="en-US" sz="1400" dirty="0">
                <a:solidFill>
                  <a:srgbClr val="222222"/>
                </a:solidFill>
                <a:latin typeface="arial" panose="020B0604020202020204" pitchFamily="34" charset="0"/>
              </a:rPr>
              <a:t>the APD to 1800V on arrival (with dead 1st transistor on the preamp)</a:t>
            </a:r>
          </a:p>
          <a:p>
            <a:r>
              <a:rPr lang="en-US" sz="1400" dirty="0">
                <a:solidFill>
                  <a:srgbClr val="222222"/>
                </a:solidFill>
                <a:latin typeface="arial" panose="020B0604020202020204" pitchFamily="34" charset="0"/>
              </a:rPr>
              <a:t>      With preamp power on, still could see occasional weak signals from a Cs source, probably associated with stray capacitance between the 2nd transistor and the APD output.</a:t>
            </a:r>
          </a:p>
          <a:p>
            <a:r>
              <a:rPr lang="en-US" sz="1400" dirty="0">
                <a:solidFill>
                  <a:srgbClr val="222222"/>
                </a:solidFill>
                <a:latin typeface="arial" panose="020B0604020202020204" pitchFamily="34" charset="0"/>
              </a:rPr>
              <a:t>2.  </a:t>
            </a:r>
            <a:r>
              <a:rPr lang="en-US" sz="1400" dirty="0" smtClean="0">
                <a:solidFill>
                  <a:srgbClr val="222222"/>
                </a:solidFill>
                <a:latin typeface="arial" panose="020B0604020202020204" pitchFamily="34" charset="0"/>
              </a:rPr>
              <a:t>Mar. 10.    Replaced </a:t>
            </a:r>
            <a:r>
              <a:rPr lang="en-US" sz="1400" dirty="0">
                <a:solidFill>
                  <a:srgbClr val="222222"/>
                </a:solidFill>
                <a:latin typeface="arial" panose="020B0604020202020204" pitchFamily="34" charset="0"/>
              </a:rPr>
              <a:t>the bad transistor, with the APD inside the </a:t>
            </a:r>
            <a:r>
              <a:rPr lang="en-US" sz="1400" dirty="0" err="1">
                <a:solidFill>
                  <a:srgbClr val="222222"/>
                </a:solidFill>
                <a:latin typeface="arial" panose="020B0604020202020204" pitchFamily="34" charset="0"/>
              </a:rPr>
              <a:t>Kapton</a:t>
            </a:r>
            <a:r>
              <a:rPr lang="en-US" sz="1400" dirty="0">
                <a:solidFill>
                  <a:srgbClr val="222222"/>
                </a:solidFill>
                <a:latin typeface="arial" panose="020B0604020202020204" pitchFamily="34" charset="0"/>
              </a:rPr>
              <a:t> tent.</a:t>
            </a:r>
          </a:p>
          <a:p>
            <a:r>
              <a:rPr lang="en-US" sz="1400" dirty="0">
                <a:solidFill>
                  <a:srgbClr val="222222"/>
                </a:solidFill>
                <a:latin typeface="arial" panose="020B0604020202020204" pitchFamily="34" charset="0"/>
              </a:rPr>
              <a:t>3.  Tested that the various voltages were OK when DC power applied to the preamp.   At present, there is no means to apply a test pulse to the preamp to verify it OK,,   Rather the APD must be powered to provide a test signal.    In future board design, a </a:t>
            </a:r>
            <a:r>
              <a:rPr lang="en-US" sz="1400" dirty="0">
                <a:solidFill>
                  <a:srgbClr val="3333FF"/>
                </a:solidFill>
                <a:latin typeface="arial" panose="020B0604020202020204" pitchFamily="34" charset="0"/>
              </a:rPr>
              <a:t>test pulse input </a:t>
            </a:r>
            <a:r>
              <a:rPr lang="en-US" sz="1400" dirty="0">
                <a:solidFill>
                  <a:srgbClr val="222222"/>
                </a:solidFill>
                <a:latin typeface="arial" panose="020B0604020202020204" pitchFamily="34" charset="0"/>
              </a:rPr>
              <a:t>will be added.</a:t>
            </a:r>
          </a:p>
          <a:p>
            <a:r>
              <a:rPr lang="en-US" sz="1400" dirty="0">
                <a:solidFill>
                  <a:srgbClr val="222222"/>
                </a:solidFill>
                <a:latin typeface="arial" panose="020B0604020202020204" pitchFamily="34" charset="0"/>
              </a:rPr>
              <a:t>4.  Raised APD voltage to 1300 V, when occasional pulses were observed (none are expected in normal operation at this voltage</a:t>
            </a:r>
            <a:r>
              <a:rPr lang="en-US" sz="1400" dirty="0" smtClean="0">
                <a:solidFill>
                  <a:srgbClr val="222222"/>
                </a:solidFill>
                <a:latin typeface="arial" panose="020B0604020202020204" pitchFamily="34" charset="0"/>
              </a:rPr>
              <a:t>).   Signal was negative, </a:t>
            </a:r>
            <a:r>
              <a:rPr lang="en-US" sz="1400" dirty="0" smtClean="0">
                <a:solidFill>
                  <a:srgbClr val="222222"/>
                </a:solidFill>
                <a:latin typeface="arial" panose="020B0604020202020204" pitchFamily="34" charset="0"/>
                <a:sym typeface="Symbol" panose="05050102010706020507" pitchFamily="18" charset="2"/>
              </a:rPr>
              <a:t> First transistor still alive.  (Why the double pulse?)</a:t>
            </a:r>
            <a:endParaRPr lang="en-US" sz="1400" dirty="0">
              <a:solidFill>
                <a:srgbClr val="222222"/>
              </a:solidFill>
              <a:latin typeface="arial" panose="020B0604020202020204" pitchFamily="34" charset="0"/>
            </a:endParaRPr>
          </a:p>
          <a:p>
            <a:endParaRPr lang="en-US" dirty="0" smtClean="0">
              <a:solidFill>
                <a:srgbClr val="FF0000"/>
              </a:solidFill>
              <a:latin typeface="Comic Sans MS" pitchFamily="66" charset="0"/>
            </a:endParaRPr>
          </a:p>
          <a:p>
            <a:endParaRPr lang="en-US" dirty="0">
              <a:latin typeface="Comic Sans MS" panose="030F0702030302020204" pitchFamily="66"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8149" y="3200400"/>
            <a:ext cx="4141251" cy="2976524"/>
          </a:xfrm>
          <a:prstGeom prst="rect">
            <a:avLst/>
          </a:prstGeom>
        </p:spPr>
      </p:pic>
    </p:spTree>
    <p:extLst>
      <p:ext uri="{BB962C8B-B14F-4D97-AF65-F5344CB8AC3E}">
        <p14:creationId xmlns:p14="http://schemas.microsoft.com/office/powerpoint/2010/main" val="3679966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5</a:t>
            </a:fld>
            <a:endParaRPr lang="en-US"/>
          </a:p>
        </p:txBody>
      </p:sp>
      <p:sp>
        <p:nvSpPr>
          <p:cNvPr id="6" name="TextBox 5"/>
          <p:cNvSpPr txBox="1"/>
          <p:nvPr/>
        </p:nvSpPr>
        <p:spPr>
          <a:xfrm>
            <a:off x="76200" y="457200"/>
            <a:ext cx="9067800" cy="4955203"/>
          </a:xfrm>
          <a:prstGeom prst="rect">
            <a:avLst/>
          </a:prstGeom>
          <a:noFill/>
        </p:spPr>
        <p:txBody>
          <a:bodyPr wrap="square" rtlCol="0">
            <a:spAutoFit/>
          </a:bodyPr>
          <a:lstStyle/>
          <a:p>
            <a:r>
              <a:rPr lang="en-US" sz="1400" dirty="0" smtClean="0">
                <a:solidFill>
                  <a:srgbClr val="222222"/>
                </a:solidFill>
                <a:latin typeface="arial" panose="020B0604020202020204" pitchFamily="34" charset="0"/>
              </a:rPr>
              <a:t>5</a:t>
            </a:r>
            <a:r>
              <a:rPr lang="en-US" sz="1400" dirty="0">
                <a:solidFill>
                  <a:srgbClr val="222222"/>
                </a:solidFill>
                <a:latin typeface="arial" panose="020B0604020202020204" pitchFamily="34" charset="0"/>
              </a:rPr>
              <a:t>.  Raised APD voltage to 1500 V, when larger pulses were occasionally observed.</a:t>
            </a:r>
          </a:p>
          <a:p>
            <a:r>
              <a:rPr lang="en-US" sz="1400" dirty="0">
                <a:solidFill>
                  <a:srgbClr val="222222"/>
                </a:solidFill>
                <a:latin typeface="arial" panose="020B0604020202020204" pitchFamily="34" charset="0"/>
              </a:rPr>
              <a:t>        In retrospect, damage to the APD was probably occurring already in steps 4 and </a:t>
            </a:r>
            <a:r>
              <a:rPr lang="en-US" sz="1400" dirty="0" smtClean="0">
                <a:solidFill>
                  <a:srgbClr val="222222"/>
                </a:solidFill>
                <a:latin typeface="arial" panose="020B0604020202020204" pitchFamily="34" charset="0"/>
              </a:rPr>
              <a:t>5.</a:t>
            </a:r>
          </a:p>
          <a:p>
            <a:r>
              <a:rPr lang="en-US" sz="1400" dirty="0">
                <a:solidFill>
                  <a:srgbClr val="222222"/>
                </a:solidFill>
                <a:latin typeface="arial" panose="020B0604020202020204" pitchFamily="34" charset="0"/>
              </a:rPr>
              <a:t> </a:t>
            </a:r>
            <a:r>
              <a:rPr lang="en-US" sz="1400" dirty="0" smtClean="0">
                <a:solidFill>
                  <a:srgbClr val="222222"/>
                </a:solidFill>
                <a:latin typeface="arial" panose="020B0604020202020204" pitchFamily="34" charset="0"/>
              </a:rPr>
              <a:t>   Signal still negative, </a:t>
            </a:r>
            <a:r>
              <a:rPr lang="en-US" sz="1400" dirty="0" smtClean="0">
                <a:solidFill>
                  <a:srgbClr val="222222"/>
                </a:solidFill>
                <a:latin typeface="arial" panose="020B0604020202020204" pitchFamily="34" charset="0"/>
                <a:sym typeface="Symbol" panose="05050102010706020507" pitchFamily="18" charset="2"/>
              </a:rPr>
              <a:t> 1</a:t>
            </a:r>
            <a:r>
              <a:rPr lang="en-US" sz="1400" baseline="30000" dirty="0" smtClean="0">
                <a:solidFill>
                  <a:srgbClr val="222222"/>
                </a:solidFill>
                <a:latin typeface="arial" panose="020B0604020202020204" pitchFamily="34" charset="0"/>
                <a:sym typeface="Symbol" panose="05050102010706020507" pitchFamily="18" charset="2"/>
              </a:rPr>
              <a:t>st</a:t>
            </a:r>
            <a:r>
              <a:rPr lang="en-US" sz="1400" dirty="0" smtClean="0">
                <a:solidFill>
                  <a:srgbClr val="222222"/>
                </a:solidFill>
                <a:latin typeface="arial" panose="020B0604020202020204" pitchFamily="34" charset="0"/>
                <a:sym typeface="Symbol" panose="05050102010706020507" pitchFamily="18" charset="2"/>
              </a:rPr>
              <a:t> transistor still alive.</a:t>
            </a:r>
            <a:endParaRPr lang="en-US" sz="1400" dirty="0" smtClean="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endParaRPr lang="en-US" sz="1400" dirty="0" smtClean="0">
              <a:solidFill>
                <a:srgbClr val="222222"/>
              </a:solidFill>
              <a:latin typeface="arial" panose="020B0604020202020204" pitchFamily="34" charset="0"/>
            </a:endParaRPr>
          </a:p>
          <a:p>
            <a:r>
              <a:rPr lang="en-US" sz="1400" dirty="0" smtClean="0">
                <a:solidFill>
                  <a:srgbClr val="222222"/>
                </a:solidFill>
                <a:latin typeface="arial" panose="020B0604020202020204" pitchFamily="34" charset="0"/>
              </a:rPr>
              <a:t>6</a:t>
            </a:r>
            <a:r>
              <a:rPr lang="en-US" sz="1400" dirty="0">
                <a:solidFill>
                  <a:srgbClr val="222222"/>
                </a:solidFill>
                <a:latin typeface="arial" panose="020B0604020202020204" pitchFamily="34" charset="0"/>
              </a:rPr>
              <a:t>. Raised APD voltage to 1700 V, and now saw one large pulse, with wrong polarity.</a:t>
            </a:r>
          </a:p>
          <a:p>
            <a:r>
              <a:rPr lang="en-US" sz="1400" dirty="0">
                <a:solidFill>
                  <a:srgbClr val="222222"/>
                </a:solidFill>
                <a:latin typeface="arial" panose="020B0604020202020204" pitchFamily="34" charset="0"/>
              </a:rPr>
              <a:t>       This seemed to kill 1st transistor of the </a:t>
            </a:r>
            <a:r>
              <a:rPr lang="en-US" sz="1400" dirty="0" smtClean="0">
                <a:solidFill>
                  <a:srgbClr val="222222"/>
                </a:solidFill>
                <a:latin typeface="arial" panose="020B0604020202020204" pitchFamily="34" charset="0"/>
              </a:rPr>
              <a:t>preamp, as the signal</a:t>
            </a:r>
          </a:p>
          <a:p>
            <a:r>
              <a:rPr lang="en-US" sz="1400" dirty="0">
                <a:solidFill>
                  <a:srgbClr val="222222"/>
                </a:solidFill>
                <a:latin typeface="arial" panose="020B0604020202020204" pitchFamily="34" charset="0"/>
              </a:rPr>
              <a:t> </a:t>
            </a:r>
            <a:r>
              <a:rPr lang="en-US" sz="1400" dirty="0" smtClean="0">
                <a:solidFill>
                  <a:srgbClr val="222222"/>
                </a:solidFill>
                <a:latin typeface="arial" panose="020B0604020202020204" pitchFamily="34" charset="0"/>
              </a:rPr>
              <a:t>      was now positive.</a:t>
            </a:r>
            <a:endParaRPr lang="en-US"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
            </a:r>
            <a:br>
              <a:rPr lang="en-US" sz="1400" dirty="0">
                <a:solidFill>
                  <a:srgbClr val="222222"/>
                </a:solidFill>
                <a:latin typeface="arial" panose="020B0604020202020204" pitchFamily="34" charset="0"/>
              </a:rPr>
            </a:br>
            <a:endParaRPr lang="en-US" sz="1400" dirty="0">
              <a:solidFill>
                <a:srgbClr val="222222"/>
              </a:solidFill>
              <a:latin typeface="arial" panose="020B0604020202020204" pitchFamily="34" charset="0"/>
            </a:endParaRPr>
          </a:p>
          <a:p>
            <a:endParaRPr lang="en-US" dirty="0" smtClean="0">
              <a:solidFill>
                <a:srgbClr val="FF0000"/>
              </a:solidFill>
              <a:latin typeface="Comic Sans MS" pitchFamily="66" charset="0"/>
            </a:endParaRPr>
          </a:p>
          <a:p>
            <a:endParaRPr lang="en-US" dirty="0">
              <a:latin typeface="Comic Sans MS" panose="030F0702030302020204" pitchFamily="66"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95800" y="945356"/>
            <a:ext cx="3810000" cy="2738438"/>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5546" y="4114801"/>
            <a:ext cx="3816626" cy="2743200"/>
          </a:xfrm>
          <a:prstGeom prst="rect">
            <a:avLst/>
          </a:prstGeom>
        </p:spPr>
      </p:pic>
    </p:spTree>
    <p:extLst>
      <p:ext uri="{BB962C8B-B14F-4D97-AF65-F5344CB8AC3E}">
        <p14:creationId xmlns:p14="http://schemas.microsoft.com/office/powerpoint/2010/main" val="2949528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6</a:t>
            </a:fld>
            <a:endParaRPr lang="en-US"/>
          </a:p>
        </p:txBody>
      </p:sp>
      <p:sp>
        <p:nvSpPr>
          <p:cNvPr id="6" name="TextBox 5"/>
          <p:cNvSpPr txBox="1"/>
          <p:nvPr/>
        </p:nvSpPr>
        <p:spPr>
          <a:xfrm>
            <a:off x="29029" y="381000"/>
            <a:ext cx="9067800" cy="3539430"/>
          </a:xfrm>
          <a:prstGeom prst="rect">
            <a:avLst/>
          </a:prstGeom>
          <a:noFill/>
        </p:spPr>
        <p:txBody>
          <a:bodyPr wrap="square" rtlCol="0">
            <a:spAutoFit/>
          </a:bodyPr>
          <a:lstStyle/>
          <a:p>
            <a:endParaRPr lang="en-US" sz="1400" dirty="0" smtClean="0"/>
          </a:p>
          <a:p>
            <a:r>
              <a:rPr lang="en-US" sz="1400" dirty="0">
                <a:latin typeface="Arial" panose="020B0604020202020204" pitchFamily="34" charset="0"/>
                <a:cs typeface="Arial" panose="020B0604020202020204" pitchFamily="34" charset="0"/>
              </a:rPr>
              <a:t>Rick van Berg reminds us to try use of some kind of "</a:t>
            </a:r>
            <a:r>
              <a:rPr lang="en-US" sz="1400" dirty="0">
                <a:solidFill>
                  <a:srgbClr val="3333FF"/>
                </a:solidFill>
                <a:latin typeface="Arial" panose="020B0604020202020204" pitchFamily="34" charset="0"/>
                <a:cs typeface="Arial" panose="020B0604020202020204" pitchFamily="34" charset="0"/>
              </a:rPr>
              <a:t>conformal coating</a:t>
            </a:r>
            <a:r>
              <a:rPr lang="en-US" sz="1400" dirty="0">
                <a:latin typeface="Arial" panose="020B0604020202020204" pitchFamily="34" charset="0"/>
                <a:cs typeface="Arial" panose="020B0604020202020204" pitchFamily="34" charset="0"/>
              </a:rPr>
              <a:t>" on the APD edges (where the spark breakdown seems to be occurring).</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While we has discussed this, it has never been tried.   Perhaps now we should</a:t>
            </a:r>
            <a:r>
              <a:rPr lang="en-US" sz="1400" dirty="0" smtClean="0">
                <a:latin typeface="Arial" panose="020B0604020202020204" pitchFamily="34" charset="0"/>
                <a:cs typeface="Arial" panose="020B0604020202020204" pitchFamily="34" charset="0"/>
              </a:rPr>
              <a:t>.</a:t>
            </a: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Rick also encouraged us to reinstate </a:t>
            </a:r>
            <a:r>
              <a:rPr lang="en-US" sz="1400" dirty="0" smtClean="0">
                <a:solidFill>
                  <a:srgbClr val="3333FF"/>
                </a:solidFill>
                <a:latin typeface="Arial" panose="020B0604020202020204" pitchFamily="34" charset="0"/>
                <a:cs typeface="Arial" panose="020B0604020202020204" pitchFamily="34" charset="0"/>
              </a:rPr>
              <a:t>diode protection </a:t>
            </a:r>
            <a:r>
              <a:rPr lang="en-US" sz="1400" dirty="0" smtClean="0">
                <a:latin typeface="Arial" panose="020B0604020202020204" pitchFamily="34" charset="0"/>
                <a:cs typeface="Arial" panose="020B0604020202020204" pitchFamily="34" charset="0"/>
              </a:rPr>
              <a:t>for the preamp.    We did then when using </a:t>
            </a:r>
            <a:r>
              <a:rPr lang="en-US" sz="1400" dirty="0" err="1" smtClean="0">
                <a:latin typeface="Arial" panose="020B0604020202020204" pitchFamily="34" charset="0"/>
                <a:cs typeface="Arial" panose="020B0604020202020204" pitchFamily="34" charset="0"/>
              </a:rPr>
              <a:t>Wenteq</a:t>
            </a:r>
            <a:r>
              <a:rPr lang="en-US" sz="1400" dirty="0" smtClean="0">
                <a:latin typeface="Arial" panose="020B0604020202020204" pitchFamily="34" charset="0"/>
                <a:cs typeface="Arial" panose="020B0604020202020204" pitchFamily="34" charset="0"/>
              </a:rPr>
              <a:t> preamps, but no protection diodes are in the present Penn preamp design.</a:t>
            </a: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Mitch Newcomer to </a:t>
            </a:r>
            <a:r>
              <a:rPr lang="en-US" sz="1400" dirty="0" err="1" smtClean="0">
                <a:latin typeface="Arial" panose="020B0604020202020204" pitchFamily="34" charset="0"/>
                <a:cs typeface="Arial" panose="020B0604020202020204" pitchFamily="34" charset="0"/>
              </a:rPr>
              <a:t>Changguo</a:t>
            </a:r>
            <a:r>
              <a:rPr lang="en-US" sz="1400" dirty="0" smtClean="0">
                <a:latin typeface="Arial" panose="020B0604020202020204" pitchFamily="34" charset="0"/>
                <a:cs typeface="Arial" panose="020B0604020202020204" pitchFamily="34" charset="0"/>
              </a:rPr>
              <a:t> Lu, Mar. 13.</a:t>
            </a:r>
          </a:p>
          <a:p>
            <a:r>
              <a:rPr lang="en-US" sz="1400" dirty="0" smtClean="0">
                <a:latin typeface="Arial" panose="020B0604020202020204" pitchFamily="34" charset="0"/>
                <a:cs typeface="Arial" panose="020B0604020202020204" pitchFamily="34" charset="0"/>
              </a:rPr>
              <a:t>We </a:t>
            </a:r>
            <a:r>
              <a:rPr lang="en-US" sz="1400" dirty="0">
                <a:latin typeface="Arial" panose="020B0604020202020204" pitchFamily="34" charset="0"/>
                <a:cs typeface="Arial" panose="020B0604020202020204" pitchFamily="34" charset="0"/>
              </a:rPr>
              <a:t>are installing a double diode on the input of the amplifier to improve its resistance to breakdown.  Protection for negative going pulses is all we can easily install, </a:t>
            </a:r>
            <a:endParaRPr lang="en-US" dirty="0">
              <a:latin typeface="Arial" panose="020B0604020202020204" pitchFamily="34" charset="0"/>
              <a:cs typeface="Arial" panose="020B0604020202020204" pitchFamily="34" charset="0"/>
            </a:endParaRPr>
          </a:p>
        </p:txBody>
      </p:sp>
      <p:sp>
        <p:nvSpPr>
          <p:cNvPr id="7" name="TextBox 6"/>
          <p:cNvSpPr txBox="1"/>
          <p:nvPr/>
        </p:nvSpPr>
        <p:spPr>
          <a:xfrm>
            <a:off x="76200" y="0"/>
            <a:ext cx="9067800" cy="369332"/>
          </a:xfrm>
          <a:prstGeom prst="rect">
            <a:avLst/>
          </a:prstGeom>
          <a:noFill/>
        </p:spPr>
        <p:txBody>
          <a:bodyPr wrap="square" rtlCol="0">
            <a:spAutoFit/>
          </a:bodyPr>
          <a:lstStyle/>
          <a:p>
            <a:pPr algn="ctr"/>
            <a:r>
              <a:rPr lang="en-US" dirty="0" smtClean="0">
                <a:solidFill>
                  <a:srgbClr val="FF0000"/>
                </a:solidFill>
                <a:latin typeface="Comic Sans MS" pitchFamily="66" charset="0"/>
              </a:rPr>
              <a:t>Comments and Initial </a:t>
            </a:r>
            <a:r>
              <a:rPr lang="en-US" dirty="0" err="1" smtClean="0">
                <a:solidFill>
                  <a:srgbClr val="FF0000"/>
                </a:solidFill>
                <a:latin typeface="Comic Sans MS" pitchFamily="66" charset="0"/>
              </a:rPr>
              <a:t>Followup</a:t>
            </a:r>
            <a:endParaRPr lang="en-US" dirty="0">
              <a:latin typeface="Comic Sans MS" panose="030F0702030302020204" pitchFamily="66" charset="0"/>
            </a:endParaRPr>
          </a:p>
        </p:txBody>
      </p:sp>
    </p:spTree>
    <p:extLst>
      <p:ext uri="{BB962C8B-B14F-4D97-AF65-F5344CB8AC3E}">
        <p14:creationId xmlns:p14="http://schemas.microsoft.com/office/powerpoint/2010/main" val="3306274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85800" y="381000"/>
            <a:ext cx="77724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92F825B-3D2B-4FB7-970B-0A73A0E61A35}" type="slidenum">
              <a:rPr lang="en-US" smtClean="0"/>
              <a:t>7</a:t>
            </a:fld>
            <a:endParaRPr lang="en-US"/>
          </a:p>
        </p:txBody>
      </p:sp>
      <p:pic>
        <p:nvPicPr>
          <p:cNvPr id="1026" name="Picture 2" descr="Image result for university pennsylvan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91200"/>
            <a:ext cx="1155699" cy="1066800"/>
          </a:xfrm>
          <a:prstGeom prst="rect">
            <a:avLst/>
          </a:prstGeom>
          <a:noFill/>
          <a:extLst>
            <a:ext uri="{909E8E84-426E-40DD-AFC4-6F175D3DCCD1}">
              <a14:hiddenFill xmlns:a14="http://schemas.microsoft.com/office/drawing/2010/main">
                <a:solidFill>
                  <a:srgbClr val="FFFFFF"/>
                </a:solidFill>
              </a14:hiddenFill>
            </a:ext>
          </a:extLst>
        </p:spPr>
      </p:pic>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467600" y="5852160"/>
            <a:ext cx="838200" cy="1005840"/>
          </a:xfrm>
        </p:spPr>
      </p:pic>
    </p:spTree>
    <p:extLst>
      <p:ext uri="{BB962C8B-B14F-4D97-AF65-F5344CB8AC3E}">
        <p14:creationId xmlns:p14="http://schemas.microsoft.com/office/powerpoint/2010/main" val="4068200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19459</TotalTime>
  <Words>226</Words>
  <Application>Microsoft Office PowerPoint</Application>
  <PresentationFormat>On-screen Show (4:3)</PresentationFormat>
  <Paragraphs>70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vt:lpstr>
      <vt:lpstr>Calibri</vt:lpstr>
      <vt:lpstr>Comic Sans MS</vt:lpstr>
      <vt:lpstr>Symbol</vt:lpstr>
      <vt:lpstr>Office Theme</vt:lpstr>
      <vt:lpstr>Failure of a 2nd RMD APD  on a Penn Preamp Board  Notes Compiled by Kirk McDonald March 13, 2017</vt:lpstr>
      <vt:lpstr>PowerPoint Presentation</vt:lpstr>
      <vt:lpstr>PowerPoint Presentation</vt:lpstr>
      <vt:lpstr>PowerPoint Presentation</vt:lpstr>
      <vt:lpstr>PowerPoint Presentation</vt:lpstr>
      <vt:lpstr>PowerPoint Presentation</vt:lpstr>
      <vt:lpstr>PowerPoint Presentation</vt:lpstr>
    </vt:vector>
  </TitlesOfParts>
  <Company>Princeton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timing test setup</dc:title>
  <dc:creator>Princeton Affiliate</dc:creator>
  <cp:lastModifiedBy>Kirk T McDonald</cp:lastModifiedBy>
  <cp:revision>204</cp:revision>
  <cp:lastPrinted>2017-03-23T02:41:50Z</cp:lastPrinted>
  <dcterms:created xsi:type="dcterms:W3CDTF">2012-01-12T18:16:11Z</dcterms:created>
  <dcterms:modified xsi:type="dcterms:W3CDTF">2017-03-23T02:43:45Z</dcterms:modified>
</cp:coreProperties>
</file>