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64" r:id="rId4"/>
    <p:sldId id="258" r:id="rId5"/>
    <p:sldId id="267" r:id="rId6"/>
    <p:sldId id="262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7F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523" autoAdjust="0"/>
  </p:normalViewPr>
  <p:slideViewPr>
    <p:cSldViewPr>
      <p:cViewPr varScale="1">
        <p:scale>
          <a:sx n="70" d="100"/>
          <a:sy n="70" d="100"/>
        </p:scale>
        <p:origin x="67" y="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2A5A1-F2DB-46CC-9E70-1AAAD780CB4D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517C3-F99A-4DC7-80C8-9D5F604DF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30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3D6AD-BB81-4356-8D77-9F11E23240A4}" type="datetime1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4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5008-1B3A-4F88-A2DF-BAB6AE256E8C}" type="datetime1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9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CC2C-1953-4F33-B2C9-4C5BDD08B769}" type="datetime1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3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5E03-BED5-48FA-BF3F-653427D7405A}" type="datetime1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4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793C-7534-4DA6-B1A1-20E3BD222D26}" type="datetime1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8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29B6-E60A-4A0B-8C3A-9A757C72F605}" type="datetime1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5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9215-E6DD-4132-9335-FE68C7D1E1C8}" type="datetime1">
              <a:rPr lang="en-US" smtClean="0"/>
              <a:t>3/3/2017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4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06ED-66CB-4E76-9B17-C73B2756284C}" type="datetime1">
              <a:rPr lang="en-US" smtClean="0"/>
              <a:t>3/3/2017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8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5B2A-43CB-437E-868A-A62373F5BDAE}" type="datetime1">
              <a:rPr lang="en-US" smtClean="0"/>
              <a:t>3/3/2017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5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6836-3EA3-4A6F-BB27-94FFC02B3F0F}" type="datetime1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012C-BED9-4474-A337-879BC1947D85}" type="datetime1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1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A8687-AD10-4BF1-A76B-1AA43D64D28D}" type="datetime1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447800"/>
            <a:ext cx="8686800" cy="1249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RMD 8x8 mm</a:t>
            </a:r>
            <a:r>
              <a:rPr lang="en-US" sz="3600" baseline="30000" dirty="0" smtClean="0">
                <a:latin typeface="Comic Sans MS" pitchFamily="66" charset="0"/>
              </a:rPr>
              <a:t>2</a:t>
            </a:r>
            <a:r>
              <a:rPr lang="en-US" sz="3600" dirty="0" smtClean="0">
                <a:latin typeface="Comic Sans MS" pitchFamily="66" charset="0"/>
              </a:rPr>
              <a:t> APD with Spark Damage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667000" y="27432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B. </a:t>
            </a:r>
            <a:r>
              <a:rPr lang="en-US" dirty="0" err="1" smtClean="0">
                <a:latin typeface="Comic Sans MS" pitchFamily="66" charset="0"/>
              </a:rPr>
              <a:t>Harrop</a:t>
            </a:r>
            <a:endParaRPr lang="en-US" dirty="0" smtClean="0">
              <a:latin typeface="Comic Sans MS" pitchFamily="66" charset="0"/>
            </a:endParaRPr>
          </a:p>
          <a:p>
            <a:pPr algn="ctr"/>
            <a:r>
              <a:rPr lang="en-US" dirty="0" smtClean="0">
                <a:latin typeface="Comic Sans MS" pitchFamily="66" charset="0"/>
              </a:rPr>
              <a:t>Princeton University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Feb. 28,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0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28600" y="1066800"/>
            <a:ext cx="8229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An RMD 8x8 mm</a:t>
            </a:r>
            <a:r>
              <a:rPr lang="en-US" baseline="30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 APD was recently packaged at Princeton, with a mesh top, and then silver epoxied to a Penn preamp.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This APD + preamp was powered at Princeton to 1800 V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However, on arrival at Penn, the APD drew significant current at 1400 V.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APD + preamp was sent back to Princeton, where the large current draw at 1400 V was also observed.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Various images of the APD, slides 3-8, show spark damage, perhaps due related to various fractures observed along the sides of the APD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Other “bare” APDs recent obtained from RMD show similar fractures. 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Chris Tully suggests using our laser dicer to trim the bare RMD APDs</a:t>
            </a:r>
          </a:p>
          <a:p>
            <a:r>
              <a:rPr lang="en-US" dirty="0" smtClean="0">
                <a:latin typeface="Comic Sans MS" pitchFamily="66" charset="0"/>
              </a:rPr>
              <a:t>before packaging.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74" b="603"/>
          <a:stretch/>
        </p:blipFill>
        <p:spPr>
          <a:xfrm>
            <a:off x="2642562" y="1143000"/>
            <a:ext cx="6406188" cy="49987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1143000"/>
            <a:ext cx="2438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Spark damage is visible along one side of the APD, with large cratering near the top (p-side) edge, and damage extending down to the bottom edge    (n-side)</a:t>
            </a:r>
          </a:p>
        </p:txBody>
      </p:sp>
    </p:spTree>
    <p:extLst>
      <p:ext uri="{BB962C8B-B14F-4D97-AF65-F5344CB8AC3E}">
        <p14:creationId xmlns:p14="http://schemas.microsoft.com/office/powerpoint/2010/main" val="185731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90570" y="1143000"/>
            <a:ext cx="6701030" cy="50291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" y="1066800"/>
            <a:ext cx="2133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For this image, the mesh on top of the APD has been removed.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trenches in the top face are visible.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damage occurred about 1 mm from an APD corner, but is not visible in this view.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7315200" y="609600"/>
            <a:ext cx="228600" cy="2438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67400" y="228600"/>
            <a:ext cx="295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Location of the spark damage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94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9" r="21777" b="9335"/>
          <a:stretch/>
        </p:blipFill>
        <p:spPr>
          <a:xfrm rot="16200000">
            <a:off x="3154681" y="487680"/>
            <a:ext cx="5120640" cy="64008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" y="1066800"/>
            <a:ext cx="213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T</a:t>
            </a:r>
            <a:r>
              <a:rPr lang="en-US" dirty="0" smtClean="0">
                <a:latin typeface="Comic Sans MS" pitchFamily="66" charset="0"/>
              </a:rPr>
              <a:t>his image was taken a U Penn, before </a:t>
            </a:r>
            <a:r>
              <a:rPr lang="en-US" dirty="0" smtClean="0">
                <a:latin typeface="Comic Sans MS" pitchFamily="66" charset="0"/>
              </a:rPr>
              <a:t>the mesh on top of the APD </a:t>
            </a:r>
            <a:r>
              <a:rPr lang="en-US" dirty="0" smtClean="0">
                <a:latin typeface="Comic Sans MS" pitchFamily="66" charset="0"/>
              </a:rPr>
              <a:t>was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removed.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Lots of “dust” was visible on top </a:t>
            </a:r>
            <a:r>
              <a:rPr lang="en-US" smtClean="0">
                <a:latin typeface="Comic Sans MS" pitchFamily="66" charset="0"/>
              </a:rPr>
              <a:t>of the APD,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5486400" y="685800"/>
            <a:ext cx="152400" cy="1752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0" y="228600"/>
            <a:ext cx="295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Location of the spark damage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02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2" b="10747"/>
          <a:stretch/>
        </p:blipFill>
        <p:spPr>
          <a:xfrm>
            <a:off x="152400" y="2616516"/>
            <a:ext cx="8839200" cy="30527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11430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V</a:t>
            </a:r>
            <a:r>
              <a:rPr lang="en-US" dirty="0" smtClean="0">
                <a:latin typeface="Comic Sans MS" pitchFamily="66" charset="0"/>
              </a:rPr>
              <a:t>iew of a portion of the APD side, away from the region of spark damage.</a:t>
            </a:r>
          </a:p>
          <a:p>
            <a:r>
              <a:rPr lang="en-US" dirty="0" smtClean="0">
                <a:latin typeface="Comic Sans MS" pitchFamily="66" charset="0"/>
              </a:rPr>
              <a:t>Considerable fracturing is visible along the bottom (n-side) edge.</a:t>
            </a:r>
          </a:p>
          <a:p>
            <a:r>
              <a:rPr lang="en-US" dirty="0" smtClean="0">
                <a:latin typeface="Comic Sans MS" pitchFamily="66" charset="0"/>
              </a:rPr>
              <a:t>Could such fracturing render the APD prone to spark damage?</a:t>
            </a:r>
          </a:p>
        </p:txBody>
      </p:sp>
    </p:spTree>
    <p:extLst>
      <p:ext uri="{BB962C8B-B14F-4D97-AF65-F5344CB8AC3E}">
        <p14:creationId xmlns:p14="http://schemas.microsoft.com/office/powerpoint/2010/main" val="10813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0" b="16346"/>
          <a:stretch/>
        </p:blipFill>
        <p:spPr>
          <a:xfrm>
            <a:off x="157163" y="1639235"/>
            <a:ext cx="8758237" cy="40757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9906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mic Sans MS" pitchFamily="66" charset="0"/>
              </a:rPr>
              <a:t>Closeup</a:t>
            </a:r>
            <a:r>
              <a:rPr lang="en-US" dirty="0" smtClean="0">
                <a:latin typeface="Comic Sans MS" pitchFamily="66" charset="0"/>
              </a:rPr>
              <a:t> of the previous image, showing a fracture along the top edge.</a:t>
            </a:r>
          </a:p>
          <a:p>
            <a:r>
              <a:rPr lang="en-US" dirty="0" smtClean="0">
                <a:latin typeface="Comic Sans MS" pitchFamily="66" charset="0"/>
              </a:rPr>
              <a:t>Was this combination of top/bottom fractures close to sparking?</a:t>
            </a:r>
          </a:p>
        </p:txBody>
      </p:sp>
    </p:spTree>
    <p:extLst>
      <p:ext uri="{BB962C8B-B14F-4D97-AF65-F5344CB8AC3E}">
        <p14:creationId xmlns:p14="http://schemas.microsoft.com/office/powerpoint/2010/main" val="56265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87" y="1123950"/>
            <a:ext cx="6829071" cy="51244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81200" y="228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View of another region of the side of the APD</a:t>
            </a:r>
          </a:p>
        </p:txBody>
      </p:sp>
    </p:spTree>
    <p:extLst>
      <p:ext uri="{BB962C8B-B14F-4D97-AF65-F5344CB8AC3E}">
        <p14:creationId xmlns:p14="http://schemas.microsoft.com/office/powerpoint/2010/main" val="350240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3000"/>
            <a:ext cx="6781800" cy="50889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2286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View of yet another region of the side of the APD</a:t>
            </a:r>
          </a:p>
        </p:txBody>
      </p:sp>
    </p:spTree>
    <p:extLst>
      <p:ext uri="{BB962C8B-B14F-4D97-AF65-F5344CB8AC3E}">
        <p14:creationId xmlns:p14="http://schemas.microsoft.com/office/powerpoint/2010/main" val="223228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18618</TotalTime>
  <Words>358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Comic Sans MS</vt:lpstr>
      <vt:lpstr>Office Theme</vt:lpstr>
      <vt:lpstr>RMD 8x8 mm2 APD with Spark Damage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Princeton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timing test setup</dc:title>
  <dc:creator>Princeton Affiliate</dc:creator>
  <cp:lastModifiedBy>Kirk</cp:lastModifiedBy>
  <cp:revision>171</cp:revision>
  <dcterms:created xsi:type="dcterms:W3CDTF">2012-01-12T18:16:11Z</dcterms:created>
  <dcterms:modified xsi:type="dcterms:W3CDTF">2017-03-04T00:05:50Z</dcterms:modified>
</cp:coreProperties>
</file>