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3" r:id="rId4"/>
    <p:sldId id="257" r:id="rId5"/>
    <p:sldId id="258" r:id="rId6"/>
    <p:sldId id="259" r:id="rId7"/>
    <p:sldId id="264" r:id="rId8"/>
    <p:sldId id="260" r:id="rId9"/>
    <p:sldId id="261" r:id="rId10"/>
    <p:sldId id="262" r:id="rId1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108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43B6-201C-45BE-B7AA-8A633FDA419E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7374-2CB6-4D76-885C-0ABCCF498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62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43B6-201C-45BE-B7AA-8A633FDA419E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7374-2CB6-4D76-885C-0ABCCF498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869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43B6-201C-45BE-B7AA-8A633FDA419E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7374-2CB6-4D76-885C-0ABCCF498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02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43B6-201C-45BE-B7AA-8A633FDA419E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7374-2CB6-4D76-885C-0ABCCF498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887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43B6-201C-45BE-B7AA-8A633FDA419E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7374-2CB6-4D76-885C-0ABCCF498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146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43B6-201C-45BE-B7AA-8A633FDA419E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7374-2CB6-4D76-885C-0ABCCF498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3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43B6-201C-45BE-B7AA-8A633FDA419E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7374-2CB6-4D76-885C-0ABCCF498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1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43B6-201C-45BE-B7AA-8A633FDA419E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7374-2CB6-4D76-885C-0ABCCF498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096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43B6-201C-45BE-B7AA-8A633FDA419E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7374-2CB6-4D76-885C-0ABCCF498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849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43B6-201C-45BE-B7AA-8A633FDA419E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7374-2CB6-4D76-885C-0ABCCF498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175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43B6-201C-45BE-B7AA-8A633FDA419E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7374-2CB6-4D76-885C-0ABCCF498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77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D43B6-201C-45BE-B7AA-8A633FDA419E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67374-2CB6-4D76-885C-0ABCCF498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125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hysics.princeton.edu/~mcdonald/LHC/Tsang/APD_8x8mm_mesh_screen_111512k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4307" y="0"/>
            <a:ext cx="8346324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Packaging of RMD APDs with External </a:t>
            </a:r>
            <a:r>
              <a:rPr lang="en-US" sz="2800" b="1" dirty="0"/>
              <a:t>M</a:t>
            </a:r>
            <a:r>
              <a:rPr lang="en-US" sz="2800" b="1" dirty="0" smtClean="0"/>
              <a:t>esh </a:t>
            </a:r>
            <a:r>
              <a:rPr lang="en-US" sz="2800" b="1" dirty="0"/>
              <a:t>E</a:t>
            </a:r>
            <a:r>
              <a:rPr lang="en-US" sz="2800" b="1" dirty="0" smtClean="0"/>
              <a:t>lectrodes</a:t>
            </a:r>
          </a:p>
          <a:p>
            <a:pPr algn="ctr"/>
            <a:r>
              <a:rPr lang="en-US" sz="2800" b="1" dirty="0" smtClean="0"/>
              <a:t> on U-Penn Amplifiers</a:t>
            </a:r>
          </a:p>
          <a:p>
            <a:pPr algn="ctr"/>
            <a:r>
              <a:rPr lang="en-US" sz="2000" dirty="0" smtClean="0"/>
              <a:t>Bert </a:t>
            </a:r>
            <a:r>
              <a:rPr lang="en-US" sz="2000" dirty="0" err="1" smtClean="0"/>
              <a:t>Harrop</a:t>
            </a:r>
            <a:endParaRPr lang="en-US" sz="2000" dirty="0" smtClean="0"/>
          </a:p>
          <a:p>
            <a:pPr algn="ctr"/>
            <a:r>
              <a:rPr lang="en-US" sz="2000" i="1" dirty="0" smtClean="0"/>
              <a:t>Princeton University</a:t>
            </a:r>
          </a:p>
          <a:p>
            <a:pPr algn="ctr"/>
            <a:r>
              <a:rPr lang="en-US" sz="2000" dirty="0"/>
              <a:t>Mar. 17, </a:t>
            </a:r>
            <a:r>
              <a:rPr lang="en-US" sz="2000" dirty="0" smtClean="0"/>
              <a:t>2017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48000"/>
            <a:ext cx="7874550" cy="24961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0" b="65772"/>
          <a:stretch/>
        </p:blipFill>
        <p:spPr>
          <a:xfrm>
            <a:off x="685800" y="5468143"/>
            <a:ext cx="7848600" cy="13898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43966"/>
            <a:ext cx="7772400" cy="110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53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9400" y="0"/>
            <a:ext cx="3723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Completed APD / Amplifier 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74" r="1622" b="34237"/>
          <a:stretch/>
        </p:blipFill>
        <p:spPr>
          <a:xfrm>
            <a:off x="0" y="2438400"/>
            <a:ext cx="9123947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374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168"/>
          <p:cNvSpPr>
            <a:spLocks noChangeArrowheads="1"/>
          </p:cNvSpPr>
          <p:nvPr/>
        </p:nvSpPr>
        <p:spPr bwMode="auto">
          <a:xfrm flipV="1">
            <a:off x="2667000" y="2015128"/>
            <a:ext cx="2229036" cy="4571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3" name="Straight Connector 12"/>
          <p:cNvCxnSpPr/>
          <p:nvPr/>
        </p:nvCxnSpPr>
        <p:spPr>
          <a:xfrm>
            <a:off x="685800" y="4572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7"/>
          <p:cNvSpPr>
            <a:spLocks noChangeArrowheads="1"/>
          </p:cNvSpPr>
          <p:nvPr/>
        </p:nvSpPr>
        <p:spPr bwMode="auto">
          <a:xfrm>
            <a:off x="1371600" y="2105025"/>
            <a:ext cx="4648200" cy="333375"/>
          </a:xfrm>
          <a:prstGeom prst="rect">
            <a:avLst/>
          </a:prstGeom>
          <a:solidFill>
            <a:srgbClr val="DCC2D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" name="Rectangle 148"/>
          <p:cNvSpPr>
            <a:spLocks noChangeArrowheads="1"/>
          </p:cNvSpPr>
          <p:nvPr/>
        </p:nvSpPr>
        <p:spPr bwMode="auto">
          <a:xfrm>
            <a:off x="2438400" y="1619250"/>
            <a:ext cx="2745668" cy="40559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" name="Rectangle 149"/>
          <p:cNvSpPr>
            <a:spLocks noChangeArrowheads="1"/>
          </p:cNvSpPr>
          <p:nvPr/>
        </p:nvSpPr>
        <p:spPr bwMode="auto">
          <a:xfrm>
            <a:off x="2438400" y="1466850"/>
            <a:ext cx="2743200" cy="76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" name="Rectangle 150"/>
          <p:cNvSpPr>
            <a:spLocks noChangeArrowheads="1"/>
          </p:cNvSpPr>
          <p:nvPr/>
        </p:nvSpPr>
        <p:spPr bwMode="auto">
          <a:xfrm>
            <a:off x="2438400" y="1543050"/>
            <a:ext cx="2743200" cy="76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" name="Rectangle 151"/>
          <p:cNvSpPr>
            <a:spLocks noChangeArrowheads="1"/>
          </p:cNvSpPr>
          <p:nvPr/>
        </p:nvSpPr>
        <p:spPr bwMode="auto">
          <a:xfrm>
            <a:off x="2666999" y="2057400"/>
            <a:ext cx="2229037" cy="4571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" name="Text Box 153"/>
          <p:cNvSpPr txBox="1">
            <a:spLocks noChangeArrowheads="1"/>
          </p:cNvSpPr>
          <p:nvPr/>
        </p:nvSpPr>
        <p:spPr bwMode="auto">
          <a:xfrm>
            <a:off x="3497263" y="1643063"/>
            <a:ext cx="549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Times New Roman" panose="02020603050405020304" pitchFamily="18" charset="0"/>
              </a:rPr>
              <a:t>APD</a:t>
            </a:r>
          </a:p>
        </p:txBody>
      </p:sp>
      <p:sp>
        <p:nvSpPr>
          <p:cNvPr id="21" name="Text Box 154"/>
          <p:cNvSpPr txBox="1">
            <a:spLocks noChangeArrowheads="1"/>
          </p:cNvSpPr>
          <p:nvPr/>
        </p:nvSpPr>
        <p:spPr bwMode="auto">
          <a:xfrm>
            <a:off x="6015620" y="1880828"/>
            <a:ext cx="23368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Times New Roman" panose="02020603050405020304" pitchFamily="18" charset="0"/>
              </a:rPr>
              <a:t>Sintered Au layer (“bottom” side)</a:t>
            </a:r>
          </a:p>
        </p:txBody>
      </p:sp>
      <p:sp>
        <p:nvSpPr>
          <p:cNvPr id="22" name="Text Box 155"/>
          <p:cNvSpPr txBox="1">
            <a:spLocks noChangeArrowheads="1"/>
          </p:cNvSpPr>
          <p:nvPr/>
        </p:nvSpPr>
        <p:spPr bwMode="auto">
          <a:xfrm>
            <a:off x="5292080" y="1232756"/>
            <a:ext cx="18161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Times New Roman" panose="02020603050405020304" pitchFamily="18" charset="0"/>
              </a:rPr>
              <a:t>Mesh Screen (“top” side)</a:t>
            </a:r>
          </a:p>
        </p:txBody>
      </p:sp>
      <p:sp>
        <p:nvSpPr>
          <p:cNvPr id="23" name="Text Box 156"/>
          <p:cNvSpPr txBox="1">
            <a:spLocks noChangeArrowheads="1"/>
          </p:cNvSpPr>
          <p:nvPr/>
        </p:nvSpPr>
        <p:spPr bwMode="auto">
          <a:xfrm>
            <a:off x="5407025" y="1443038"/>
            <a:ext cx="159226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Kapton Tape, 0.002 in.</a:t>
            </a:r>
          </a:p>
        </p:txBody>
      </p:sp>
      <p:sp>
        <p:nvSpPr>
          <p:cNvPr id="24" name="Line 158"/>
          <p:cNvSpPr>
            <a:spLocks noChangeShapeType="1"/>
          </p:cNvSpPr>
          <p:nvPr/>
        </p:nvSpPr>
        <p:spPr bwMode="auto">
          <a:xfrm>
            <a:off x="5145088" y="1582738"/>
            <a:ext cx="300037" cy="7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ext Box 160"/>
          <p:cNvSpPr txBox="1">
            <a:spLocks noChangeArrowheads="1"/>
          </p:cNvSpPr>
          <p:nvPr/>
        </p:nvSpPr>
        <p:spPr bwMode="auto">
          <a:xfrm>
            <a:off x="76200" y="1619250"/>
            <a:ext cx="22594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Times New Roman" panose="02020603050405020304" pitchFamily="18" charset="0"/>
              </a:rPr>
              <a:t>- HV connected </a:t>
            </a:r>
            <a:r>
              <a:rPr lang="en-US" altLang="en-US" sz="1200" dirty="0" smtClean="0">
                <a:latin typeface="Times New Roman" panose="02020603050405020304" pitchFamily="18" charset="0"/>
              </a:rPr>
              <a:t>to “top” (p-side)</a:t>
            </a:r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26" name="Text Box 161"/>
          <p:cNvSpPr txBox="1">
            <a:spLocks noChangeArrowheads="1"/>
          </p:cNvSpPr>
          <p:nvPr/>
        </p:nvSpPr>
        <p:spPr bwMode="auto">
          <a:xfrm>
            <a:off x="1150938" y="1868488"/>
            <a:ext cx="6492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Ground</a:t>
            </a:r>
          </a:p>
        </p:txBody>
      </p:sp>
      <p:sp>
        <p:nvSpPr>
          <p:cNvPr id="27" name="Text Box 162"/>
          <p:cNvSpPr txBox="1">
            <a:spLocks noChangeArrowheads="1"/>
          </p:cNvSpPr>
          <p:nvPr/>
        </p:nvSpPr>
        <p:spPr bwMode="auto">
          <a:xfrm>
            <a:off x="623888" y="1344613"/>
            <a:ext cx="11763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Times New Roman" panose="02020603050405020304" pitchFamily="18" charset="0"/>
              </a:rPr>
              <a:t>Output to Scope</a:t>
            </a:r>
          </a:p>
        </p:txBody>
      </p:sp>
      <p:sp>
        <p:nvSpPr>
          <p:cNvPr id="28" name="Line 163"/>
          <p:cNvSpPr>
            <a:spLocks noChangeShapeType="1"/>
          </p:cNvSpPr>
          <p:nvPr/>
        </p:nvSpPr>
        <p:spPr bwMode="auto">
          <a:xfrm flipV="1">
            <a:off x="4932040" y="2024844"/>
            <a:ext cx="1080120" cy="360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164"/>
          <p:cNvSpPr>
            <a:spLocks noChangeShapeType="1"/>
          </p:cNvSpPr>
          <p:nvPr/>
        </p:nvSpPr>
        <p:spPr bwMode="auto">
          <a:xfrm flipV="1">
            <a:off x="5068888" y="1376772"/>
            <a:ext cx="259196" cy="1297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Text Box 165"/>
          <p:cNvSpPr txBox="1">
            <a:spLocks noChangeArrowheads="1"/>
          </p:cNvSpPr>
          <p:nvPr/>
        </p:nvSpPr>
        <p:spPr bwMode="auto">
          <a:xfrm>
            <a:off x="3681413" y="2544763"/>
            <a:ext cx="48418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Times New Roman" panose="02020603050405020304" pitchFamily="18" charset="0"/>
              </a:rPr>
              <a:t>Contact between screen and n+ side made by Au epoxy thru hole in </a:t>
            </a:r>
            <a:r>
              <a:rPr lang="en-US" altLang="en-US" sz="1200" dirty="0" err="1">
                <a:latin typeface="Times New Roman" panose="02020603050405020304" pitchFamily="18" charset="0"/>
              </a:rPr>
              <a:t>Kapton</a:t>
            </a:r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31" name="Text Box 167"/>
          <p:cNvSpPr txBox="1">
            <a:spLocks noChangeArrowheads="1"/>
          </p:cNvSpPr>
          <p:nvPr/>
        </p:nvSpPr>
        <p:spPr bwMode="auto">
          <a:xfrm>
            <a:off x="2452688" y="1563688"/>
            <a:ext cx="29687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Times New Roman" panose="02020603050405020304" pitchFamily="18" charset="0"/>
              </a:rPr>
              <a:t>p</a:t>
            </a:r>
            <a:r>
              <a:rPr lang="en-US" altLang="en-US" sz="1000" baseline="30000" dirty="0" smtClean="0">
                <a:latin typeface="Times New Roman" panose="02020603050405020304" pitchFamily="18" charset="0"/>
              </a:rPr>
              <a:t>+</a:t>
            </a:r>
            <a:endParaRPr lang="en-US" altLang="en-US" sz="1000" baseline="30000" dirty="0">
              <a:latin typeface="Times New Roman" panose="02020603050405020304" pitchFamily="18" charset="0"/>
            </a:endParaRPr>
          </a:p>
        </p:txBody>
      </p:sp>
      <p:sp>
        <p:nvSpPr>
          <p:cNvPr id="33" name="Text Box 169"/>
          <p:cNvSpPr txBox="1">
            <a:spLocks noChangeArrowheads="1"/>
          </p:cNvSpPr>
          <p:nvPr/>
        </p:nvSpPr>
        <p:spPr bwMode="auto">
          <a:xfrm>
            <a:off x="1570038" y="2143125"/>
            <a:ext cx="1311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Al</a:t>
            </a:r>
            <a:r>
              <a:rPr lang="en-US" altLang="en-US" sz="1400" baseline="-25000">
                <a:latin typeface="Times New Roman" panose="02020603050405020304" pitchFamily="18" charset="0"/>
              </a:rPr>
              <a:t>2</a:t>
            </a:r>
            <a:r>
              <a:rPr lang="en-US" altLang="en-US" sz="1400">
                <a:latin typeface="Times New Roman" panose="02020603050405020304" pitchFamily="18" charset="0"/>
              </a:rPr>
              <a:t>O</a:t>
            </a:r>
            <a:r>
              <a:rPr lang="en-US" altLang="en-US" sz="1400" baseline="-25000">
                <a:latin typeface="Times New Roman" panose="02020603050405020304" pitchFamily="18" charset="0"/>
              </a:rPr>
              <a:t>3</a:t>
            </a:r>
            <a:r>
              <a:rPr lang="en-US" altLang="en-US" sz="1400">
                <a:latin typeface="Times New Roman" panose="02020603050405020304" pitchFamily="18" charset="0"/>
              </a:rPr>
              <a:t> Substrate</a:t>
            </a:r>
          </a:p>
        </p:txBody>
      </p:sp>
      <p:sp>
        <p:nvSpPr>
          <p:cNvPr id="34" name="Freeform 170"/>
          <p:cNvSpPr>
            <a:spLocks/>
          </p:cNvSpPr>
          <p:nvPr/>
        </p:nvSpPr>
        <p:spPr bwMode="auto">
          <a:xfrm>
            <a:off x="1766888" y="1411288"/>
            <a:ext cx="638175" cy="152400"/>
          </a:xfrm>
          <a:custGeom>
            <a:avLst/>
            <a:gdLst>
              <a:gd name="T0" fmla="*/ 0 w 354"/>
              <a:gd name="T1" fmla="*/ 2147483646 h 89"/>
              <a:gd name="T2" fmla="*/ 2147483646 w 354"/>
              <a:gd name="T3" fmla="*/ 2147483646 h 89"/>
              <a:gd name="T4" fmla="*/ 2147483646 w 354"/>
              <a:gd name="T5" fmla="*/ 2147483646 h 89"/>
              <a:gd name="T6" fmla="*/ 2147483646 w 354"/>
              <a:gd name="T7" fmla="*/ 2147483646 h 89"/>
              <a:gd name="T8" fmla="*/ 2147483646 w 354"/>
              <a:gd name="T9" fmla="*/ 2147483646 h 89"/>
              <a:gd name="T10" fmla="*/ 2147483646 w 354"/>
              <a:gd name="T11" fmla="*/ 2147483646 h 89"/>
              <a:gd name="T12" fmla="*/ 2147483646 w 354"/>
              <a:gd name="T13" fmla="*/ 2147483646 h 89"/>
              <a:gd name="T14" fmla="*/ 2147483646 w 354"/>
              <a:gd name="T15" fmla="*/ 2147483646 h 8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54" h="89">
                <a:moveTo>
                  <a:pt x="0" y="76"/>
                </a:moveTo>
                <a:cubicBezTo>
                  <a:pt x="34" y="70"/>
                  <a:pt x="48" y="74"/>
                  <a:pt x="66" y="46"/>
                </a:cubicBezTo>
                <a:cubicBezTo>
                  <a:pt x="114" y="54"/>
                  <a:pt x="90" y="48"/>
                  <a:pt x="138" y="64"/>
                </a:cubicBezTo>
                <a:cubicBezTo>
                  <a:pt x="150" y="68"/>
                  <a:pt x="174" y="76"/>
                  <a:pt x="174" y="76"/>
                </a:cubicBezTo>
                <a:cubicBezTo>
                  <a:pt x="186" y="74"/>
                  <a:pt x="267" y="75"/>
                  <a:pt x="234" y="34"/>
                </a:cubicBezTo>
                <a:cubicBezTo>
                  <a:pt x="230" y="29"/>
                  <a:pt x="222" y="30"/>
                  <a:pt x="216" y="28"/>
                </a:cubicBezTo>
                <a:cubicBezTo>
                  <a:pt x="197" y="0"/>
                  <a:pt x="190" y="3"/>
                  <a:pt x="180" y="34"/>
                </a:cubicBezTo>
                <a:cubicBezTo>
                  <a:pt x="198" y="89"/>
                  <a:pt x="337" y="58"/>
                  <a:pt x="354" y="5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171"/>
          <p:cNvSpPr>
            <a:spLocks/>
          </p:cNvSpPr>
          <p:nvPr/>
        </p:nvSpPr>
        <p:spPr bwMode="auto">
          <a:xfrm>
            <a:off x="1766888" y="1563688"/>
            <a:ext cx="638175" cy="152400"/>
          </a:xfrm>
          <a:custGeom>
            <a:avLst/>
            <a:gdLst>
              <a:gd name="T0" fmla="*/ 0 w 354"/>
              <a:gd name="T1" fmla="*/ 2147483646 h 89"/>
              <a:gd name="T2" fmla="*/ 2147483646 w 354"/>
              <a:gd name="T3" fmla="*/ 2147483646 h 89"/>
              <a:gd name="T4" fmla="*/ 2147483646 w 354"/>
              <a:gd name="T5" fmla="*/ 2147483646 h 89"/>
              <a:gd name="T6" fmla="*/ 2147483646 w 354"/>
              <a:gd name="T7" fmla="*/ 2147483646 h 89"/>
              <a:gd name="T8" fmla="*/ 2147483646 w 354"/>
              <a:gd name="T9" fmla="*/ 2147483646 h 89"/>
              <a:gd name="T10" fmla="*/ 2147483646 w 354"/>
              <a:gd name="T11" fmla="*/ 2147483646 h 89"/>
              <a:gd name="T12" fmla="*/ 2147483646 w 354"/>
              <a:gd name="T13" fmla="*/ 2147483646 h 89"/>
              <a:gd name="T14" fmla="*/ 2147483646 w 354"/>
              <a:gd name="T15" fmla="*/ 2147483646 h 8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54" h="89">
                <a:moveTo>
                  <a:pt x="0" y="76"/>
                </a:moveTo>
                <a:cubicBezTo>
                  <a:pt x="34" y="70"/>
                  <a:pt x="48" y="74"/>
                  <a:pt x="66" y="46"/>
                </a:cubicBezTo>
                <a:cubicBezTo>
                  <a:pt x="114" y="54"/>
                  <a:pt x="90" y="48"/>
                  <a:pt x="138" y="64"/>
                </a:cubicBezTo>
                <a:cubicBezTo>
                  <a:pt x="150" y="68"/>
                  <a:pt x="174" y="76"/>
                  <a:pt x="174" y="76"/>
                </a:cubicBezTo>
                <a:cubicBezTo>
                  <a:pt x="186" y="74"/>
                  <a:pt x="267" y="75"/>
                  <a:pt x="234" y="34"/>
                </a:cubicBezTo>
                <a:cubicBezTo>
                  <a:pt x="230" y="29"/>
                  <a:pt x="222" y="30"/>
                  <a:pt x="216" y="28"/>
                </a:cubicBezTo>
                <a:cubicBezTo>
                  <a:pt x="197" y="0"/>
                  <a:pt x="190" y="3"/>
                  <a:pt x="180" y="34"/>
                </a:cubicBezTo>
                <a:cubicBezTo>
                  <a:pt x="198" y="89"/>
                  <a:pt x="337" y="58"/>
                  <a:pt x="354" y="5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72"/>
          <p:cNvSpPr>
            <a:spLocks/>
          </p:cNvSpPr>
          <p:nvPr/>
        </p:nvSpPr>
        <p:spPr bwMode="auto">
          <a:xfrm rot="321349" flipV="1">
            <a:off x="1766888" y="2017713"/>
            <a:ext cx="625475" cy="114300"/>
          </a:xfrm>
          <a:custGeom>
            <a:avLst/>
            <a:gdLst>
              <a:gd name="T0" fmla="*/ 0 w 354"/>
              <a:gd name="T1" fmla="*/ 2147483646 h 89"/>
              <a:gd name="T2" fmla="*/ 2147483646 w 354"/>
              <a:gd name="T3" fmla="*/ 2147483646 h 89"/>
              <a:gd name="T4" fmla="*/ 2147483646 w 354"/>
              <a:gd name="T5" fmla="*/ 2147483646 h 89"/>
              <a:gd name="T6" fmla="*/ 2147483646 w 354"/>
              <a:gd name="T7" fmla="*/ 2147483646 h 89"/>
              <a:gd name="T8" fmla="*/ 2147483646 w 354"/>
              <a:gd name="T9" fmla="*/ 2147483646 h 89"/>
              <a:gd name="T10" fmla="*/ 2147483646 w 354"/>
              <a:gd name="T11" fmla="*/ 2147483646 h 89"/>
              <a:gd name="T12" fmla="*/ 2147483646 w 354"/>
              <a:gd name="T13" fmla="*/ 2147483646 h 89"/>
              <a:gd name="T14" fmla="*/ 2147483646 w 354"/>
              <a:gd name="T15" fmla="*/ 2147483646 h 8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54" h="89">
                <a:moveTo>
                  <a:pt x="0" y="76"/>
                </a:moveTo>
                <a:cubicBezTo>
                  <a:pt x="34" y="70"/>
                  <a:pt x="48" y="74"/>
                  <a:pt x="66" y="46"/>
                </a:cubicBezTo>
                <a:cubicBezTo>
                  <a:pt x="114" y="54"/>
                  <a:pt x="90" y="48"/>
                  <a:pt x="138" y="64"/>
                </a:cubicBezTo>
                <a:cubicBezTo>
                  <a:pt x="150" y="68"/>
                  <a:pt x="174" y="76"/>
                  <a:pt x="174" y="76"/>
                </a:cubicBezTo>
                <a:cubicBezTo>
                  <a:pt x="186" y="74"/>
                  <a:pt x="267" y="75"/>
                  <a:pt x="234" y="34"/>
                </a:cubicBezTo>
                <a:cubicBezTo>
                  <a:pt x="230" y="29"/>
                  <a:pt x="222" y="30"/>
                  <a:pt x="216" y="28"/>
                </a:cubicBezTo>
                <a:cubicBezTo>
                  <a:pt x="197" y="0"/>
                  <a:pt x="190" y="3"/>
                  <a:pt x="180" y="34"/>
                </a:cubicBezTo>
                <a:cubicBezTo>
                  <a:pt x="198" y="89"/>
                  <a:pt x="337" y="58"/>
                  <a:pt x="354" y="5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163"/>
          <p:cNvSpPr>
            <a:spLocks noChangeShapeType="1"/>
          </p:cNvSpPr>
          <p:nvPr/>
        </p:nvSpPr>
        <p:spPr bwMode="auto">
          <a:xfrm flipV="1">
            <a:off x="3949700" y="1814513"/>
            <a:ext cx="1682750" cy="219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Text Box 154"/>
          <p:cNvSpPr txBox="1">
            <a:spLocks noChangeArrowheads="1"/>
          </p:cNvSpPr>
          <p:nvPr/>
        </p:nvSpPr>
        <p:spPr bwMode="auto">
          <a:xfrm>
            <a:off x="5632450" y="1668463"/>
            <a:ext cx="209499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latin typeface="Times New Roman" panose="02020603050405020304" pitchFamily="18" charset="0"/>
              </a:rPr>
              <a:t>n-side </a:t>
            </a:r>
            <a:r>
              <a:rPr lang="en-US" altLang="en-US" sz="1200" dirty="0">
                <a:latin typeface="Times New Roman" panose="02020603050405020304" pitchFamily="18" charset="0"/>
              </a:rPr>
              <a:t>contact on original APD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43000" y="589002"/>
            <a:ext cx="6890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3333FF"/>
                </a:solidFill>
                <a:latin typeface="Comic Sans MS" panose="030F0702030302020204" pitchFamily="66" charset="0"/>
                <a:hlinkClick r:id="rId2"/>
              </a:rPr>
              <a:t>http</a:t>
            </a:r>
            <a:r>
              <a:rPr lang="en-US" sz="1200" dirty="0">
                <a:solidFill>
                  <a:srgbClr val="3333FF"/>
                </a:solidFill>
                <a:latin typeface="Comic Sans MS" panose="030F0702030302020204" pitchFamily="66" charset="0"/>
                <a:hlinkClick r:id="rId2"/>
              </a:rPr>
              <a:t>://physics.princeton.edu/~</a:t>
            </a:r>
            <a:r>
              <a:rPr lang="en-US" sz="1200" dirty="0" smtClean="0">
                <a:solidFill>
                  <a:srgbClr val="3333FF"/>
                </a:solidFill>
                <a:latin typeface="Comic Sans MS" panose="030F0702030302020204" pitchFamily="66" charset="0"/>
                <a:hlinkClick r:id="rId2"/>
              </a:rPr>
              <a:t>mcdonald/LHC/Tsang/APD_8x8mm_mesh_screen_111512k.ppt</a:t>
            </a:r>
            <a:endParaRPr lang="en-US" sz="1200" dirty="0" smtClean="0">
              <a:solidFill>
                <a:srgbClr val="3333FF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200" dirty="0">
                <a:solidFill>
                  <a:srgbClr val="3333FF"/>
                </a:solidFill>
                <a:latin typeface="Comic Sans MS" panose="030F0702030302020204" pitchFamily="66" charset="0"/>
              </a:rPr>
              <a:t> Sketch by Thomas </a:t>
            </a:r>
            <a:r>
              <a:rPr lang="en-US" sz="1200" dirty="0" smtClean="0">
                <a:solidFill>
                  <a:srgbClr val="3333FF"/>
                </a:solidFill>
                <a:latin typeface="Comic Sans MS" panose="030F0702030302020204" pitchFamily="66" charset="0"/>
              </a:rPr>
              <a:t>Tsang</a:t>
            </a:r>
            <a:endParaRPr lang="en-US" sz="1200" dirty="0">
              <a:solidFill>
                <a:srgbClr val="3333FF"/>
              </a:solidFill>
              <a:latin typeface="Comic Sans MS" panose="030F0702030302020204" pitchFamily="66" charset="0"/>
            </a:endParaRPr>
          </a:p>
        </p:txBody>
      </p:sp>
      <p:sp>
        <p:nvSpPr>
          <p:cNvPr id="40" name="Text Box 165"/>
          <p:cNvSpPr txBox="1">
            <a:spLocks noChangeArrowheads="1"/>
          </p:cNvSpPr>
          <p:nvPr/>
        </p:nvSpPr>
        <p:spPr bwMode="auto">
          <a:xfrm>
            <a:off x="2438400" y="1781989"/>
            <a:ext cx="3481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latin typeface="Times New Roman" panose="02020603050405020304" pitchFamily="18" charset="0"/>
              </a:rPr>
              <a:t>n+</a:t>
            </a:r>
            <a:endParaRPr lang="en-US" altLang="en-US" sz="1200" dirty="0">
              <a:latin typeface="Times New Roman" panose="02020603050405020304" pitchFamily="18" charset="0"/>
            </a:endParaRPr>
          </a:p>
        </p:txBody>
      </p:sp>
      <p:pic>
        <p:nvPicPr>
          <p:cNvPr id="41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4" t="9705" b="9705"/>
          <a:stretch>
            <a:fillRect/>
          </a:stretch>
        </p:blipFill>
        <p:spPr bwMode="auto">
          <a:xfrm>
            <a:off x="4038600" y="3124200"/>
            <a:ext cx="4881563" cy="374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Text Box 12"/>
          <p:cNvSpPr txBox="1">
            <a:spLocks noChangeArrowheads="1"/>
          </p:cNvSpPr>
          <p:nvPr/>
        </p:nvSpPr>
        <p:spPr bwMode="auto">
          <a:xfrm>
            <a:off x="-9625" y="2968823"/>
            <a:ext cx="86106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dirty="0" smtClean="0">
                <a:latin typeface="Comic Sans MS" panose="030F0702030302020204" pitchFamily="66" charset="0"/>
              </a:rPr>
              <a:t>McMaster 9227T417</a:t>
            </a:r>
            <a:r>
              <a:rPr lang="en-US" altLang="en-US" sz="1400" dirty="0">
                <a:latin typeface="Comic Sans MS" panose="030F0702030302020204" pitchFamily="66" charset="0"/>
              </a:rPr>
              <a:t>, 200 mesh, 33.6% open</a:t>
            </a:r>
          </a:p>
        </p:txBody>
      </p:sp>
      <p:sp>
        <p:nvSpPr>
          <p:cNvPr id="43" name="Line 41"/>
          <p:cNvSpPr>
            <a:spLocks noChangeShapeType="1"/>
          </p:cNvSpPr>
          <p:nvPr/>
        </p:nvSpPr>
        <p:spPr bwMode="auto">
          <a:xfrm flipH="1">
            <a:off x="8305800" y="4495800"/>
            <a:ext cx="76200" cy="387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Text Box 42"/>
          <p:cNvSpPr txBox="1">
            <a:spLocks noChangeArrowheads="1"/>
          </p:cNvSpPr>
          <p:nvPr/>
        </p:nvSpPr>
        <p:spPr bwMode="auto">
          <a:xfrm>
            <a:off x="7396163" y="3962400"/>
            <a:ext cx="16668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latin typeface="Times New Roman" panose="02020603050405020304" pitchFamily="18" charset="0"/>
              </a:rPr>
              <a:t>Al mesh screen</a:t>
            </a:r>
          </a:p>
          <a:p>
            <a:pPr algn="ctr" eaLnBrk="1" hangingPunct="1"/>
            <a:r>
              <a:rPr lang="en-US" altLang="en-US" b="1">
                <a:latin typeface="Times New Roman" panose="02020603050405020304" pitchFamily="18" charset="0"/>
              </a:rPr>
              <a:t>connection</a:t>
            </a:r>
          </a:p>
        </p:txBody>
      </p:sp>
      <p:sp>
        <p:nvSpPr>
          <p:cNvPr id="45" name="Line 43"/>
          <p:cNvSpPr>
            <a:spLocks noChangeShapeType="1"/>
          </p:cNvSpPr>
          <p:nvPr/>
        </p:nvSpPr>
        <p:spPr bwMode="auto">
          <a:xfrm flipH="1" flipV="1">
            <a:off x="7848600" y="61722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8223250" y="6019800"/>
            <a:ext cx="920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latin typeface="Times New Roman" panose="02020603050405020304" pitchFamily="18" charset="0"/>
              </a:rPr>
              <a:t>2-mil</a:t>
            </a:r>
          </a:p>
          <a:p>
            <a:pPr algn="ctr" eaLnBrk="1" hangingPunct="1"/>
            <a:r>
              <a:rPr lang="en-US" altLang="en-US" b="1">
                <a:latin typeface="Times New Roman" panose="02020603050405020304" pitchFamily="18" charset="0"/>
              </a:rPr>
              <a:t>Kapton</a:t>
            </a:r>
          </a:p>
        </p:txBody>
      </p:sp>
      <p:pic>
        <p:nvPicPr>
          <p:cNvPr id="47" name="Picture 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76600"/>
            <a:ext cx="2971800" cy="294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Line 50"/>
          <p:cNvSpPr>
            <a:spLocks noChangeShapeType="1"/>
          </p:cNvSpPr>
          <p:nvPr/>
        </p:nvSpPr>
        <p:spPr bwMode="auto">
          <a:xfrm flipH="1" flipV="1">
            <a:off x="3200400" y="3352800"/>
            <a:ext cx="20574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52"/>
          <p:cNvSpPr>
            <a:spLocks noChangeShapeType="1"/>
          </p:cNvSpPr>
          <p:nvPr/>
        </p:nvSpPr>
        <p:spPr bwMode="auto">
          <a:xfrm flipH="1">
            <a:off x="3276600" y="4876800"/>
            <a:ext cx="19812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Text Box 53"/>
          <p:cNvSpPr txBox="1">
            <a:spLocks noChangeArrowheads="1"/>
          </p:cNvSpPr>
          <p:nvPr/>
        </p:nvSpPr>
        <p:spPr bwMode="auto">
          <a:xfrm>
            <a:off x="346075" y="6350000"/>
            <a:ext cx="105251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>
                <a:latin typeface="Comic Sans MS" panose="030F0702030302020204" pitchFamily="66" charset="0"/>
              </a:rPr>
              <a:t>spacing</a:t>
            </a:r>
          </a:p>
          <a:p>
            <a:pPr algn="ctr" eaLnBrk="1" hangingPunct="1"/>
            <a:r>
              <a:rPr lang="en-US" altLang="en-US" sz="1600">
                <a:latin typeface="Comic Sans MS" panose="030F0702030302020204" pitchFamily="66" charset="0"/>
              </a:rPr>
              <a:t>~ 128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µm</a:t>
            </a:r>
          </a:p>
        </p:txBody>
      </p:sp>
      <p:sp>
        <p:nvSpPr>
          <p:cNvPr id="51" name="Line 55"/>
          <p:cNvSpPr>
            <a:spLocks noChangeShapeType="1"/>
          </p:cNvSpPr>
          <p:nvPr/>
        </p:nvSpPr>
        <p:spPr bwMode="auto">
          <a:xfrm>
            <a:off x="2101850" y="6324600"/>
            <a:ext cx="274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56"/>
          <p:cNvSpPr>
            <a:spLocks noChangeShapeType="1"/>
          </p:cNvSpPr>
          <p:nvPr/>
        </p:nvSpPr>
        <p:spPr bwMode="auto">
          <a:xfrm>
            <a:off x="533400" y="6324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Text Box 57"/>
          <p:cNvSpPr txBox="1">
            <a:spLocks noChangeArrowheads="1"/>
          </p:cNvSpPr>
          <p:nvPr/>
        </p:nvSpPr>
        <p:spPr bwMode="auto">
          <a:xfrm>
            <a:off x="1793875" y="6324600"/>
            <a:ext cx="96043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dirty="0">
                <a:latin typeface="Comic Sans MS" panose="030F0702030302020204" pitchFamily="66" charset="0"/>
              </a:rPr>
              <a:t>opening</a:t>
            </a:r>
          </a:p>
          <a:p>
            <a:pPr algn="ctr" eaLnBrk="1" hangingPunct="1"/>
            <a:r>
              <a:rPr lang="en-US" altLang="en-US" sz="1600" dirty="0">
                <a:latin typeface="Comic Sans MS" panose="030F0702030302020204" pitchFamily="66" charset="0"/>
              </a:rPr>
              <a:t>~ 85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µm</a:t>
            </a:r>
          </a:p>
        </p:txBody>
      </p:sp>
      <p:sp>
        <p:nvSpPr>
          <p:cNvPr id="54" name="Rectangle 86"/>
          <p:cNvSpPr>
            <a:spLocks noChangeArrowheads="1"/>
          </p:cNvSpPr>
          <p:nvPr/>
        </p:nvSpPr>
        <p:spPr bwMode="auto">
          <a:xfrm>
            <a:off x="5791200" y="6629400"/>
            <a:ext cx="33528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200">
                <a:latin typeface="Comic Sans MS" panose="030F0702030302020204" pitchFamily="66" charset="0"/>
              </a:rPr>
              <a:t>(Kapton transmit &gt; 93% 980 nm light)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76200" y="0"/>
            <a:ext cx="937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latin typeface="Comic Sans MS" panose="030F0702030302020204" pitchFamily="66" charset="0"/>
              </a:rPr>
              <a:t>RMD </a:t>
            </a:r>
            <a:r>
              <a:rPr lang="en-US" altLang="en-US" sz="2000" b="1" dirty="0" smtClean="0">
                <a:latin typeface="Comic Sans MS" panose="030F0702030302020204" pitchFamily="66" charset="0"/>
              </a:rPr>
              <a:t>8x8 mm</a:t>
            </a:r>
            <a:r>
              <a:rPr lang="en-US" altLang="en-US" sz="2000" b="1" baseline="30000" dirty="0" smtClean="0">
                <a:latin typeface="Comic Sans MS" panose="030F0702030302020204" pitchFamily="66" charset="0"/>
              </a:rPr>
              <a:t>2 </a:t>
            </a:r>
            <a:r>
              <a:rPr lang="en-US" altLang="en-US" sz="2000" b="1" dirty="0">
                <a:latin typeface="Comic Sans MS" panose="030F0702030302020204" pitchFamily="66" charset="0"/>
              </a:rPr>
              <a:t>APD</a:t>
            </a:r>
            <a:r>
              <a:rPr lang="en-US" altLang="en-US" sz="2000" b="1" baseline="30000" dirty="0" smtClean="0">
                <a:latin typeface="Comic Sans MS" panose="030F0702030302020204" pitchFamily="66" charset="0"/>
              </a:rPr>
              <a:t> </a:t>
            </a:r>
            <a:r>
              <a:rPr lang="en-US" altLang="en-US" sz="2000" b="1" dirty="0">
                <a:latin typeface="Comic Sans MS" panose="030F0702030302020204" pitchFamily="66" charset="0"/>
              </a:rPr>
              <a:t>– </a:t>
            </a:r>
            <a:r>
              <a:rPr lang="en-US" altLang="en-US" sz="2000" b="1" dirty="0" smtClean="0">
                <a:latin typeface="Comic Sans MS" panose="030F0702030302020204" pitchFamily="66" charset="0"/>
              </a:rPr>
              <a:t>Al-mesh-screen scenario  (</a:t>
            </a:r>
            <a:r>
              <a:rPr lang="en-US" altLang="en-US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Nov</a:t>
            </a:r>
            <a:r>
              <a:rPr lang="en-US" altLang="en-US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. 15, </a:t>
            </a:r>
            <a:r>
              <a:rPr lang="en-US" altLang="en-US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2012)</a:t>
            </a:r>
            <a:endParaRPr lang="en-US" altLang="en-US" sz="20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36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0"/>
            <a:ext cx="760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2017:  Magnetron Sputtering of Top/Bottom APD Contacts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25715"/>
          <a:stretch/>
        </p:blipFill>
        <p:spPr>
          <a:xfrm rot="5400000">
            <a:off x="3383280" y="45720"/>
            <a:ext cx="2377440" cy="3200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1" t="10400" r="17000" b="8000"/>
          <a:stretch/>
        </p:blipFill>
        <p:spPr>
          <a:xfrm>
            <a:off x="76200" y="3124200"/>
            <a:ext cx="2667000" cy="28336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8" t="-1904" r="14996" b="-952"/>
          <a:stretch/>
        </p:blipFill>
        <p:spPr>
          <a:xfrm>
            <a:off x="6263640" y="3124200"/>
            <a:ext cx="2880360" cy="28803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" y="60960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Bottom Contact (Mesa) </a:t>
            </a:r>
          </a:p>
          <a:p>
            <a:r>
              <a:rPr lang="en-US" dirty="0" smtClean="0"/>
              <a:t>                            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81800" y="6096000"/>
            <a:ext cx="2097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Top Contact (Dot) </a:t>
            </a:r>
          </a:p>
          <a:p>
            <a:endParaRPr lang="en-US" dirty="0"/>
          </a:p>
        </p:txBody>
      </p:sp>
      <p:cxnSp>
        <p:nvCxnSpPr>
          <p:cNvPr id="12" name="Straight Arrow Connector 11"/>
          <p:cNvCxnSpPr>
            <a:stCxn id="10" idx="0"/>
          </p:cNvCxnSpPr>
          <p:nvPr/>
        </p:nvCxnSpPr>
        <p:spPr>
          <a:xfrm flipH="1" flipV="1">
            <a:off x="6781803" y="4724400"/>
            <a:ext cx="1048618" cy="1371600"/>
          </a:xfrm>
          <a:prstGeom prst="straightConnector1">
            <a:avLst/>
          </a:prstGeom>
          <a:ln w="22225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743200" y="2887682"/>
            <a:ext cx="38099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bare RMD APD die is 10x10 mm</a:t>
            </a:r>
            <a:r>
              <a:rPr lang="en-US" baseline="30000" dirty="0" smtClean="0"/>
              <a:t>2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The sensitive area is about 8x8 mm</a:t>
            </a:r>
            <a:r>
              <a:rPr lang="en-US" baseline="30000" dirty="0" smtClean="0"/>
              <a:t>2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The top (p-side) is photosensitive.</a:t>
            </a:r>
          </a:p>
          <a:p>
            <a:r>
              <a:rPr lang="en-US" dirty="0" smtClean="0"/>
              <a:t>A small electrical contact is made to the top side.</a:t>
            </a:r>
          </a:p>
          <a:p>
            <a:endParaRPr lang="en-US" dirty="0"/>
          </a:p>
          <a:p>
            <a:r>
              <a:rPr lang="en-US" dirty="0" smtClean="0"/>
              <a:t>The bottom (n-side) has a 7x7 mm</a:t>
            </a:r>
            <a:r>
              <a:rPr lang="en-US" baseline="30000" dirty="0" smtClean="0"/>
              <a:t>2</a:t>
            </a:r>
            <a:r>
              <a:rPr lang="en-US" dirty="0" smtClean="0"/>
              <a:t> “mesa,” which serves as a large electrical contact.</a:t>
            </a:r>
          </a:p>
          <a:p>
            <a:endParaRPr lang="en-US" dirty="0"/>
          </a:p>
          <a:p>
            <a:r>
              <a:rPr lang="en-US" dirty="0" smtClean="0"/>
              <a:t>These contacts are made by sputtering</a:t>
            </a:r>
          </a:p>
          <a:p>
            <a:r>
              <a:rPr lang="en-US" dirty="0" err="1" smtClean="0"/>
              <a:t>Ti</a:t>
            </a:r>
            <a:r>
              <a:rPr lang="en-US" dirty="0" smtClean="0"/>
              <a:t>/Au layers of 20/200 nm. 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1447800" y="4572000"/>
            <a:ext cx="18920" cy="1524000"/>
          </a:xfrm>
          <a:prstGeom prst="straightConnector1">
            <a:avLst/>
          </a:prstGeom>
          <a:ln w="22225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51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78" t="1737" r="19868" b="-1737"/>
          <a:stretch/>
        </p:blipFill>
        <p:spPr>
          <a:xfrm rot="5400000">
            <a:off x="3169920" y="2087880"/>
            <a:ext cx="1584960" cy="3352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12" t="8783" r="10564" b="-1114"/>
          <a:stretch/>
        </p:blipFill>
        <p:spPr>
          <a:xfrm rot="5400000">
            <a:off x="1042307" y="-323850"/>
            <a:ext cx="2019300" cy="4038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7000" y="4572000"/>
            <a:ext cx="26665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Create 7x7 mm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 opening in Mask 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295400" y="-76200"/>
            <a:ext cx="65554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Applying the conductive H22E </a:t>
            </a:r>
            <a:r>
              <a:rPr lang="en-US" sz="2400" b="1" dirty="0" err="1" smtClean="0"/>
              <a:t>Epotek</a:t>
            </a:r>
            <a:r>
              <a:rPr lang="en-US" sz="2400" b="1" dirty="0" smtClean="0"/>
              <a:t> Silver Epoxy</a:t>
            </a:r>
          </a:p>
          <a:p>
            <a:pPr algn="ctr"/>
            <a:r>
              <a:rPr lang="en-US" sz="2400" b="1" dirty="0" smtClean="0"/>
              <a:t>to the 10x10 mm</a:t>
            </a:r>
            <a:r>
              <a:rPr lang="en-US" sz="2400" b="1" baseline="30000" dirty="0" smtClean="0"/>
              <a:t>2</a:t>
            </a:r>
            <a:r>
              <a:rPr lang="en-US" sz="2400" b="1" dirty="0" smtClean="0"/>
              <a:t> Contact Pad of the Penn PCB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2667000"/>
            <a:ext cx="27541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Apply Thin Film (50 </a:t>
            </a:r>
            <a:r>
              <a:rPr lang="en-US" sz="1400" dirty="0" smtClean="0">
                <a:sym typeface="Symbol" panose="05050102010706020507" pitchFamily="18" charset="2"/>
              </a:rPr>
              <a:t></a:t>
            </a:r>
            <a:r>
              <a:rPr lang="en-US" sz="1400" dirty="0" smtClean="0"/>
              <a:t>m) Adhesive </a:t>
            </a:r>
            <a:endParaRPr lang="en-US" sz="1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83" t="17263" r="29777" b="1312"/>
          <a:stretch/>
        </p:blipFill>
        <p:spPr>
          <a:xfrm rot="5400000">
            <a:off x="5908158" y="3393558"/>
            <a:ext cx="1594884" cy="4572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86400" y="6477000"/>
            <a:ext cx="26488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Apply Silver Epoxy, Remove Mask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78687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95600" y="304800"/>
            <a:ext cx="3312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Die Bonding of the APD  </a:t>
            </a:r>
            <a:endParaRPr lang="en-US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4" r="12031"/>
          <a:stretch/>
        </p:blipFill>
        <p:spPr>
          <a:xfrm rot="5400000">
            <a:off x="616708" y="1086290"/>
            <a:ext cx="3326204" cy="4407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600" y="5029200"/>
            <a:ext cx="2448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Placing APD onto epoxy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21200" y="1270000"/>
            <a:ext cx="4673600" cy="4267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10200" y="5867400"/>
            <a:ext cx="2810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Cure Epoxy in Vacuum Oven</a:t>
            </a:r>
          </a:p>
          <a:p>
            <a:r>
              <a:rPr lang="en-US" dirty="0" smtClean="0"/>
              <a:t>      5 Minutes @ 150C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217" y="3141608"/>
            <a:ext cx="1567083" cy="25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8564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6792" y="152400"/>
            <a:ext cx="4411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Wire Bond Top Contact (for –HV) 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762000"/>
            <a:ext cx="6400800" cy="4800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97782" y="5715000"/>
            <a:ext cx="2957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25-</a:t>
            </a:r>
            <a:r>
              <a:rPr lang="en-US" dirty="0" smtClean="0">
                <a:sym typeface="Symbol" panose="05050102010706020507" pitchFamily="18" charset="2"/>
              </a:rPr>
              <a:t></a:t>
            </a:r>
            <a:r>
              <a:rPr lang="en-US" dirty="0" smtClean="0"/>
              <a:t>m-Al </a:t>
            </a:r>
            <a:r>
              <a:rPr lang="en-US" dirty="0" err="1" smtClean="0"/>
              <a:t>Wirebond</a:t>
            </a:r>
            <a:r>
              <a:rPr lang="en-US" dirty="0" smtClean="0"/>
              <a:t>  (Wedge)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564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/>
          <p:nvPr/>
        </p:nvSpPr>
        <p:spPr>
          <a:xfrm>
            <a:off x="2895600" y="0"/>
            <a:ext cx="3364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    </a:t>
            </a:r>
            <a:r>
              <a:rPr lang="en-US" sz="2400" b="1" dirty="0" smtClean="0"/>
              <a:t>Electroplated Ni  Mesh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6" t="10704" r="7333" b="3961"/>
          <a:stretch/>
        </p:blipFill>
        <p:spPr>
          <a:xfrm>
            <a:off x="76200" y="533400"/>
            <a:ext cx="4724400" cy="44464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628900"/>
            <a:ext cx="4191000" cy="3143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86400" y="57150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81800" y="571500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53400" y="57150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4953000"/>
            <a:ext cx="426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5-</a:t>
            </a:r>
            <a:r>
              <a:rPr lang="en-US" dirty="0" smtClean="0">
                <a:sym typeface="Symbol" panose="05050102010706020507" pitchFamily="18" charset="2"/>
              </a:rPr>
              <a:t>m s</a:t>
            </a:r>
            <a:r>
              <a:rPr lang="en-US" dirty="0" smtClean="0"/>
              <a:t>heet of 100 electroplated Ni meshes (Au flashed).</a:t>
            </a:r>
          </a:p>
          <a:p>
            <a:r>
              <a:rPr lang="en-US" dirty="0" smtClean="0"/>
              <a:t>3 Mesh Designs:</a:t>
            </a:r>
          </a:p>
          <a:p>
            <a:r>
              <a:rPr lang="en-US" dirty="0"/>
              <a:t> </a:t>
            </a:r>
            <a:r>
              <a:rPr lang="en-US" dirty="0" smtClean="0"/>
              <a:t>  A = 8-</a:t>
            </a:r>
            <a:r>
              <a:rPr lang="en-US" dirty="0" smtClean="0">
                <a:sym typeface="Symbol" panose="05050102010706020507" pitchFamily="18" charset="2"/>
              </a:rPr>
              <a:t>m bar, 160-m spacing, 90% open</a:t>
            </a:r>
          </a:p>
          <a:p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smtClean="0">
                <a:sym typeface="Symbol" panose="05050102010706020507" pitchFamily="18" charset="2"/>
              </a:rPr>
              <a:t>  B = 10</a:t>
            </a:r>
            <a:r>
              <a:rPr lang="en-US" dirty="0" smtClean="0"/>
              <a:t>-</a:t>
            </a:r>
            <a:r>
              <a:rPr lang="en-US" dirty="0">
                <a:sym typeface="Symbol" panose="05050102010706020507" pitchFamily="18" charset="2"/>
              </a:rPr>
              <a:t>m bar, </a:t>
            </a:r>
            <a:r>
              <a:rPr lang="en-US" dirty="0" smtClean="0">
                <a:sym typeface="Symbol" panose="05050102010706020507" pitchFamily="18" charset="2"/>
              </a:rPr>
              <a:t>10-</a:t>
            </a:r>
            <a:r>
              <a:rPr lang="en-US" dirty="0">
                <a:sym typeface="Symbol" panose="05050102010706020507" pitchFamily="18" charset="2"/>
              </a:rPr>
              <a:t>m spacing, </a:t>
            </a:r>
            <a:r>
              <a:rPr lang="en-US" dirty="0" smtClean="0">
                <a:sym typeface="Symbol" panose="05050102010706020507" pitchFamily="18" charset="2"/>
              </a:rPr>
              <a:t>11% open</a:t>
            </a:r>
          </a:p>
          <a:p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smtClean="0">
                <a:sym typeface="Symbol" panose="05050102010706020507" pitchFamily="18" charset="2"/>
              </a:rPr>
              <a:t>  C = 10</a:t>
            </a:r>
            <a:r>
              <a:rPr lang="en-US" dirty="0" smtClean="0"/>
              <a:t>-</a:t>
            </a:r>
            <a:r>
              <a:rPr lang="en-US" dirty="0">
                <a:sym typeface="Symbol" panose="05050102010706020507" pitchFamily="18" charset="2"/>
              </a:rPr>
              <a:t>m bar, </a:t>
            </a:r>
            <a:r>
              <a:rPr lang="en-US" dirty="0" smtClean="0">
                <a:sym typeface="Symbol" panose="05050102010706020507" pitchFamily="18" charset="2"/>
              </a:rPr>
              <a:t>40-</a:t>
            </a:r>
            <a:r>
              <a:rPr lang="en-US" dirty="0">
                <a:sym typeface="Symbol" panose="05050102010706020507" pitchFamily="18" charset="2"/>
              </a:rPr>
              <a:t>m spacing, </a:t>
            </a:r>
            <a:r>
              <a:rPr lang="en-US" dirty="0" smtClean="0">
                <a:sym typeface="Symbol" panose="05050102010706020507" pitchFamily="18" charset="2"/>
              </a:rPr>
              <a:t>64% </a:t>
            </a:r>
            <a:r>
              <a:rPr lang="en-US" dirty="0">
                <a:sym typeface="Symbol" panose="05050102010706020507" pitchFamily="18" charset="2"/>
              </a:rPr>
              <a:t>open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10200" y="6096000"/>
            <a:ext cx="317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use the type A meshes now.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753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10886"/>
            <a:ext cx="3344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Mount Mesh on the APD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7" r="17317"/>
          <a:stretch/>
        </p:blipFill>
        <p:spPr>
          <a:xfrm>
            <a:off x="0" y="1218467"/>
            <a:ext cx="4267200" cy="42056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27" r="16491"/>
          <a:stretch/>
        </p:blipFill>
        <p:spPr>
          <a:xfrm>
            <a:off x="5158637" y="457200"/>
            <a:ext cx="3736683" cy="548640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3581400" y="3381375"/>
            <a:ext cx="2819400" cy="276225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8600" y="5410200"/>
            <a:ext cx="4099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Type A Mesh mounted on 50-</a:t>
            </a:r>
            <a:r>
              <a:rPr lang="en-US" dirty="0" smtClean="0">
                <a:sym typeface="Symbol" panose="05050102010706020507" pitchFamily="18" charset="2"/>
              </a:rPr>
              <a:t></a:t>
            </a:r>
            <a:r>
              <a:rPr lang="en-US" dirty="0" smtClean="0"/>
              <a:t>m </a:t>
            </a:r>
            <a:r>
              <a:rPr lang="en-US" dirty="0" err="1" smtClean="0"/>
              <a:t>Kapton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  (100-nm-Au flashed)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19800" y="6096000"/>
            <a:ext cx="2364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Mesh mounted on APD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971800" y="6400800"/>
            <a:ext cx="2924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transistor of the preamp</a:t>
            </a:r>
            <a:endParaRPr lang="en-US" dirty="0"/>
          </a:p>
        </p:txBody>
      </p:sp>
      <p:cxnSp>
        <p:nvCxnSpPr>
          <p:cNvPr id="7" name="Straight Arrow Connector 6"/>
          <p:cNvCxnSpPr>
            <a:stCxn id="2" idx="0"/>
          </p:cNvCxnSpPr>
          <p:nvPr/>
        </p:nvCxnSpPr>
        <p:spPr>
          <a:xfrm flipV="1">
            <a:off x="4433964" y="5562600"/>
            <a:ext cx="2271636" cy="838200"/>
          </a:xfrm>
          <a:prstGeom prst="straightConnector1">
            <a:avLst/>
          </a:prstGeom>
          <a:ln w="25400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5264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9400" y="304800"/>
            <a:ext cx="3861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Wirebond</a:t>
            </a:r>
            <a:r>
              <a:rPr lang="en-US" sz="2000" b="1" dirty="0" smtClean="0"/>
              <a:t> Mesh to Amplifier Input</a:t>
            </a:r>
            <a:endParaRPr lang="en-US" sz="2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828800"/>
            <a:ext cx="4038600" cy="3028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5" b="291"/>
          <a:stretch/>
        </p:blipFill>
        <p:spPr>
          <a:xfrm>
            <a:off x="10886" y="1828800"/>
            <a:ext cx="4408714" cy="29902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91980" y="4833156"/>
            <a:ext cx="2448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Mesh Signal </a:t>
            </a:r>
            <a:r>
              <a:rPr lang="en-US" dirty="0" err="1" smtClean="0"/>
              <a:t>Wirebonds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995936" y="3140968"/>
            <a:ext cx="843150" cy="1676400"/>
          </a:xfrm>
          <a:prstGeom prst="straightConnector1">
            <a:avLst/>
          </a:prstGeom>
          <a:ln w="2540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4067944" y="2564904"/>
            <a:ext cx="766950" cy="2209800"/>
          </a:xfrm>
          <a:prstGeom prst="straightConnector1">
            <a:avLst/>
          </a:prstGeom>
          <a:ln w="2540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824028" y="3140968"/>
            <a:ext cx="1442850" cy="1676400"/>
          </a:xfrm>
          <a:prstGeom prst="straightConnector1">
            <a:avLst/>
          </a:prstGeom>
          <a:ln w="2540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-9857" y="483315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-HV </a:t>
            </a:r>
            <a:r>
              <a:rPr lang="en-US" dirty="0" err="1" smtClean="0"/>
              <a:t>Wirebond</a:t>
            </a:r>
            <a:r>
              <a:rPr lang="en-US" dirty="0" smtClean="0"/>
              <a:t> to </a:t>
            </a:r>
            <a:r>
              <a:rPr lang="en-US" dirty="0" smtClean="0"/>
              <a:t>top (p-side) contact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719572" y="2996952"/>
            <a:ext cx="1338808" cy="1905000"/>
          </a:xfrm>
          <a:prstGeom prst="straightConnector1">
            <a:avLst/>
          </a:prstGeom>
          <a:ln w="2540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362200" y="55626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version of the preamp/APD operates with the bottom side of the APD at ground, its top side at –HV, and the mesh at ground.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077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461</Words>
  <Application>Microsoft Office PowerPoint</Application>
  <PresentationFormat>On-screen Show (4:3)</PresentationFormat>
  <Paragraphs>76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Comic Sans MS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Princeton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Princeton Affiliate</dc:creator>
  <cp:lastModifiedBy>Kirk T McDonald</cp:lastModifiedBy>
  <cp:revision>36</cp:revision>
  <cp:lastPrinted>2017-03-20T14:09:47Z</cp:lastPrinted>
  <dcterms:created xsi:type="dcterms:W3CDTF">2017-03-17T15:40:38Z</dcterms:created>
  <dcterms:modified xsi:type="dcterms:W3CDTF">2017-08-07T15:42:38Z</dcterms:modified>
</cp:coreProperties>
</file>