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61" r:id="rId3"/>
    <p:sldId id="264" r:id="rId4"/>
    <p:sldId id="258" r:id="rId5"/>
    <p:sldId id="262" r:id="rId6"/>
    <p:sldId id="263" r:id="rId7"/>
    <p:sldId id="265" r:id="rId8"/>
    <p:sldId id="266" r:id="rId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F7FD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0" autoAdjust="0"/>
    <p:restoredTop sz="94523" autoAdjust="0"/>
  </p:normalViewPr>
  <p:slideViewPr>
    <p:cSldViewPr>
      <p:cViewPr varScale="1">
        <p:scale>
          <a:sx n="99" d="100"/>
          <a:sy n="99" d="100"/>
        </p:scale>
        <p:origin x="354" y="3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1782A5A1-F2DB-46CC-9E70-1AAAD780CB4D}" type="datetimeFigureOut">
              <a:rPr lang="en-US" smtClean="0"/>
              <a:t>3/9/2017</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303517C3-F99A-4DC7-80C8-9D5F604DF126}" type="slidenum">
              <a:rPr lang="en-US" smtClean="0"/>
              <a:t>‹#›</a:t>
            </a:fld>
            <a:endParaRPr lang="en-US"/>
          </a:p>
        </p:txBody>
      </p:sp>
    </p:spTree>
    <p:extLst>
      <p:ext uri="{BB962C8B-B14F-4D97-AF65-F5344CB8AC3E}">
        <p14:creationId xmlns:p14="http://schemas.microsoft.com/office/powerpoint/2010/main" val="2179430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A3D6AD-BB81-4356-8D77-9F11E23240A4}" type="datetime1">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3251849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E25008-1B3A-4F88-A2DF-BAB6AE256E8C}" type="datetime1">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1389899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7CCC2C-1953-4F33-B2C9-4C5BDD08B769}" type="datetime1">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2362036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F05E03-BED5-48FA-BF3F-653427D7405A}" type="datetime1">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2764340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9D793C-7534-4DA6-B1A1-20E3BD222D26}" type="datetime1">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1060283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1329B6-E60A-4A0B-8C3A-9A757C72F605}" type="datetime1">
              <a:rPr lang="en-US" smtClean="0"/>
              <a:t>3/9/2017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2534456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5E9215-E6DD-4132-9335-FE68C7D1E1C8}" type="datetime1">
              <a:rPr lang="en-US" smtClean="0"/>
              <a:t>3/9/2017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1507944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D206ED-66CB-4E76-9B17-C73B2756284C}" type="datetime1">
              <a:rPr lang="en-US" smtClean="0"/>
              <a:t>3/9/2017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2309389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EB5B2A-43CB-437E-868A-A62373F5BDAE}" type="datetime1">
              <a:rPr lang="en-US" smtClean="0"/>
              <a:t>3/9/2017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3832157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AE6836-3EA3-4A6F-BB27-94FFC02B3F0F}" type="datetime1">
              <a:rPr lang="en-US" smtClean="0"/>
              <a:t>3/9/2017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297540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05012C-BED9-4474-A337-879BC1947D85}" type="datetime1">
              <a:rPr lang="en-US" smtClean="0"/>
              <a:t>3/9/2017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3584816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3A8687-AD10-4BF1-A76B-1AA43D64D28D}" type="datetime1">
              <a:rPr lang="en-US" smtClean="0"/>
              <a:t>3/9/2017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2F825B-3D2B-4FB7-970B-0A73A0E61A35}" type="slidenum">
              <a:rPr lang="en-US" smtClean="0"/>
              <a:t>‹#›</a:t>
            </a:fld>
            <a:endParaRPr lang="en-US"/>
          </a:p>
        </p:txBody>
      </p:sp>
    </p:spTree>
    <p:extLst>
      <p:ext uri="{BB962C8B-B14F-4D97-AF65-F5344CB8AC3E}">
        <p14:creationId xmlns:p14="http://schemas.microsoft.com/office/powerpoint/2010/main" val="432033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447800"/>
            <a:ext cx="8686800" cy="1249362"/>
          </a:xfrm>
        </p:spPr>
        <p:txBody>
          <a:bodyPr>
            <a:normAutofit/>
          </a:bodyPr>
          <a:lstStyle/>
          <a:p>
            <a:r>
              <a:rPr lang="en-US" sz="3600" dirty="0" smtClean="0">
                <a:latin typeface="Comic Sans MS" pitchFamily="66" charset="0"/>
              </a:rPr>
              <a:t>RMD 8x8 mm</a:t>
            </a:r>
            <a:r>
              <a:rPr lang="en-US" sz="3600" baseline="30000" dirty="0" smtClean="0">
                <a:latin typeface="Comic Sans MS" pitchFamily="66" charset="0"/>
              </a:rPr>
              <a:t>2</a:t>
            </a:r>
            <a:r>
              <a:rPr lang="en-US" sz="3600" dirty="0" smtClean="0">
                <a:latin typeface="Comic Sans MS" pitchFamily="66" charset="0"/>
              </a:rPr>
              <a:t> APD </a:t>
            </a:r>
            <a:r>
              <a:rPr lang="en-US" sz="3600" dirty="0" smtClean="0">
                <a:latin typeface="Comic Sans MS" pitchFamily="66" charset="0"/>
              </a:rPr>
              <a:t>Packaging</a:t>
            </a:r>
            <a:br>
              <a:rPr lang="en-US" sz="3600" dirty="0" smtClean="0">
                <a:latin typeface="Comic Sans MS" pitchFamily="66" charset="0"/>
              </a:rPr>
            </a:br>
            <a:r>
              <a:rPr lang="en-US" sz="3600" dirty="0" smtClean="0">
                <a:latin typeface="Comic Sans MS" pitchFamily="66" charset="0"/>
              </a:rPr>
              <a:t>on CERN Alumina Test Boards</a:t>
            </a:r>
            <a:r>
              <a:rPr lang="en-US" sz="3600" dirty="0" smtClean="0">
                <a:latin typeface="Comic Sans MS" pitchFamily="66" charset="0"/>
              </a:rPr>
              <a:t> </a:t>
            </a:r>
            <a:endParaRPr lang="en-US" sz="2400" dirty="0">
              <a:latin typeface="Comic Sans MS" pitchFamily="66"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p:spPr>
      </p:pic>
      <p:cxnSp>
        <p:nvCxnSpPr>
          <p:cNvPr id="8" name="Straight Connector 7"/>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667000" y="3115270"/>
            <a:ext cx="3810000" cy="923330"/>
          </a:xfrm>
          <a:prstGeom prst="rect">
            <a:avLst/>
          </a:prstGeom>
          <a:noFill/>
        </p:spPr>
        <p:txBody>
          <a:bodyPr wrap="square" rtlCol="0">
            <a:spAutoFit/>
          </a:bodyPr>
          <a:lstStyle/>
          <a:p>
            <a:pPr algn="ctr"/>
            <a:r>
              <a:rPr lang="en-US" dirty="0" smtClean="0">
                <a:latin typeface="Comic Sans MS" pitchFamily="66" charset="0"/>
              </a:rPr>
              <a:t>B. </a:t>
            </a:r>
            <a:r>
              <a:rPr lang="en-US" dirty="0" err="1" smtClean="0">
                <a:latin typeface="Comic Sans MS" pitchFamily="66" charset="0"/>
              </a:rPr>
              <a:t>Harrop</a:t>
            </a:r>
            <a:endParaRPr lang="en-US" dirty="0" smtClean="0">
              <a:latin typeface="Comic Sans MS" pitchFamily="66" charset="0"/>
            </a:endParaRPr>
          </a:p>
          <a:p>
            <a:pPr algn="ctr"/>
            <a:r>
              <a:rPr lang="en-US" i="1" dirty="0" smtClean="0">
                <a:latin typeface="Comic Sans MS" pitchFamily="66" charset="0"/>
              </a:rPr>
              <a:t>Princeton University</a:t>
            </a:r>
          </a:p>
          <a:p>
            <a:pPr algn="ctr"/>
            <a:r>
              <a:rPr lang="en-US" dirty="0" smtClean="0">
                <a:latin typeface="Comic Sans MS" pitchFamily="66" charset="0"/>
              </a:rPr>
              <a:t>March </a:t>
            </a:r>
            <a:r>
              <a:rPr lang="en-US" dirty="0" smtClean="0">
                <a:latin typeface="Comic Sans MS" pitchFamily="66" charset="0"/>
              </a:rPr>
              <a:t>9, 2017</a:t>
            </a:r>
            <a:endParaRPr lang="en-US" dirty="0">
              <a:latin typeface="Comic Sans MS" pitchFamily="66" charset="0"/>
            </a:endParaRPr>
          </a:p>
        </p:txBody>
      </p:sp>
      <p:sp>
        <p:nvSpPr>
          <p:cNvPr id="2" name="Slide Number Placeholder 1"/>
          <p:cNvSpPr>
            <a:spLocks noGrp="1"/>
          </p:cNvSpPr>
          <p:nvPr>
            <p:ph type="sldNum" sz="quarter" idx="12"/>
          </p:nvPr>
        </p:nvSpPr>
        <p:spPr/>
        <p:txBody>
          <a:bodyPr/>
          <a:lstStyle/>
          <a:p>
            <a:fld id="{C92F825B-3D2B-4FB7-970B-0A73A0E61A35}" type="slidenum">
              <a:rPr lang="en-US" smtClean="0"/>
              <a:t>1</a:t>
            </a:fld>
            <a:endParaRPr lang="en-US"/>
          </a:p>
        </p:txBody>
      </p:sp>
    </p:spTree>
    <p:extLst>
      <p:ext uri="{BB962C8B-B14F-4D97-AF65-F5344CB8AC3E}">
        <p14:creationId xmlns:p14="http://schemas.microsoft.com/office/powerpoint/2010/main" val="19687071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p:spPr>
      </p:pic>
      <p:cxnSp>
        <p:nvCxnSpPr>
          <p:cNvPr id="8" name="Straight Connector 7"/>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C92F825B-3D2B-4FB7-970B-0A73A0E61A35}" type="slidenum">
              <a:rPr lang="en-US" smtClean="0"/>
              <a:t>2</a:t>
            </a:fld>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1039792"/>
            <a:ext cx="6065572" cy="5132407"/>
          </a:xfrm>
          <a:prstGeom prst="rect">
            <a:avLst/>
          </a:prstGeom>
        </p:spPr>
      </p:pic>
      <p:sp>
        <p:nvSpPr>
          <p:cNvPr id="5" name="TextBox 4"/>
          <p:cNvSpPr txBox="1"/>
          <p:nvPr/>
        </p:nvSpPr>
        <p:spPr>
          <a:xfrm>
            <a:off x="304800" y="308224"/>
            <a:ext cx="8534400" cy="461665"/>
          </a:xfrm>
          <a:prstGeom prst="rect">
            <a:avLst/>
          </a:prstGeom>
          <a:noFill/>
        </p:spPr>
        <p:txBody>
          <a:bodyPr wrap="square" rtlCol="0">
            <a:spAutoFit/>
          </a:bodyPr>
          <a:lstStyle/>
          <a:p>
            <a:pPr algn="ctr"/>
            <a:r>
              <a:rPr lang="en-US" sz="2400" b="1" dirty="0" smtClean="0">
                <a:latin typeface="Comic Sans MS" panose="030F0702030302020204" pitchFamily="66" charset="0"/>
              </a:rPr>
              <a:t>Magnetron </a:t>
            </a:r>
            <a:r>
              <a:rPr lang="en-US" sz="2400" b="1" dirty="0" smtClean="0">
                <a:latin typeface="Comic Sans MS" panose="030F0702030302020204" pitchFamily="66" charset="0"/>
              </a:rPr>
              <a:t>Sputtering </a:t>
            </a:r>
            <a:r>
              <a:rPr lang="en-US" sz="2400" b="1" dirty="0" smtClean="0">
                <a:latin typeface="Comic Sans MS" panose="030F0702030302020204" pitchFamily="66" charset="0"/>
              </a:rPr>
              <a:t>of the Titanium/Gold Contacts </a:t>
            </a:r>
            <a:endParaRPr lang="en-US" sz="2400" b="1" dirty="0">
              <a:latin typeface="Comic Sans MS" panose="030F0702030302020204" pitchFamily="66" charset="0"/>
            </a:endParaRPr>
          </a:p>
        </p:txBody>
      </p:sp>
    </p:spTree>
    <p:extLst>
      <p:ext uri="{BB962C8B-B14F-4D97-AF65-F5344CB8AC3E}">
        <p14:creationId xmlns:p14="http://schemas.microsoft.com/office/powerpoint/2010/main" val="4130061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p:spPr>
      </p:pic>
      <p:cxnSp>
        <p:nvCxnSpPr>
          <p:cNvPr id="8" name="Straight Connector 7"/>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C92F825B-3D2B-4FB7-970B-0A73A0E61A35}" type="slidenum">
              <a:rPr lang="en-US" smtClean="0"/>
              <a:t>3</a:t>
            </a:fld>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43199"/>
            <a:ext cx="3028217" cy="2032249"/>
          </a:xfrm>
          <a:prstGeom prst="rect">
            <a:avLst/>
          </a:prstGeom>
        </p:spPr>
      </p:pic>
      <p:sp>
        <p:nvSpPr>
          <p:cNvPr id="11" name="TextBox 10"/>
          <p:cNvSpPr txBox="1"/>
          <p:nvPr/>
        </p:nvSpPr>
        <p:spPr>
          <a:xfrm>
            <a:off x="457200" y="4800600"/>
            <a:ext cx="1710725" cy="369332"/>
          </a:xfrm>
          <a:prstGeom prst="rect">
            <a:avLst/>
          </a:prstGeom>
          <a:noFill/>
        </p:spPr>
        <p:txBody>
          <a:bodyPr wrap="none" rtlCol="0">
            <a:spAutoFit/>
          </a:bodyPr>
          <a:lstStyle/>
          <a:p>
            <a:r>
              <a:rPr lang="en-US" dirty="0" smtClean="0">
                <a:latin typeface="Comic Sans MS" panose="030F0702030302020204" pitchFamily="66" charset="0"/>
              </a:rPr>
              <a:t>Shadow Mask </a:t>
            </a:r>
            <a:endParaRPr lang="en-US" dirty="0">
              <a:latin typeface="Comic Sans MS" panose="030F0702030302020204" pitchFamily="66" charset="0"/>
            </a:endParaRPr>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9768" t="7439" r="6510" b="644"/>
          <a:stretch/>
        </p:blipFill>
        <p:spPr>
          <a:xfrm>
            <a:off x="3200400" y="1473200"/>
            <a:ext cx="3505200" cy="4089400"/>
          </a:xfrm>
          <a:prstGeom prst="rect">
            <a:avLst/>
          </a:prstGeom>
        </p:spPr>
      </p:pic>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l="19564" t="7478" r="9999" b="696"/>
          <a:stretch/>
        </p:blipFill>
        <p:spPr>
          <a:xfrm>
            <a:off x="6781800" y="1219200"/>
            <a:ext cx="2286000" cy="2235200"/>
          </a:xfrm>
          <a:prstGeom prst="rect">
            <a:avLst/>
          </a:prstGeom>
        </p:spPr>
      </p:pic>
      <p:pic>
        <p:nvPicPr>
          <p:cNvPr id="14" name="Picture 13"/>
          <p:cNvPicPr>
            <a:picLocks noChangeAspect="1"/>
          </p:cNvPicPr>
          <p:nvPr/>
        </p:nvPicPr>
        <p:blipFill rotWithShape="1">
          <a:blip r:embed="rId6" cstate="print">
            <a:extLst>
              <a:ext uri="{28A0092B-C50C-407E-A947-70E740481C1C}">
                <a14:useLocalDpi xmlns:a14="http://schemas.microsoft.com/office/drawing/2010/main" val="0"/>
              </a:ext>
            </a:extLst>
          </a:blip>
          <a:srcRect l="11499" r="20154" b="3507"/>
          <a:stretch/>
        </p:blipFill>
        <p:spPr>
          <a:xfrm rot="5400000">
            <a:off x="6847416" y="3677497"/>
            <a:ext cx="2230967" cy="2362200"/>
          </a:xfrm>
          <a:prstGeom prst="rect">
            <a:avLst/>
          </a:prstGeom>
        </p:spPr>
      </p:pic>
      <p:sp>
        <p:nvSpPr>
          <p:cNvPr id="15" name="TextBox 14"/>
          <p:cNvSpPr txBox="1"/>
          <p:nvPr/>
        </p:nvSpPr>
        <p:spPr>
          <a:xfrm>
            <a:off x="3962400" y="5638800"/>
            <a:ext cx="1800493" cy="369332"/>
          </a:xfrm>
          <a:prstGeom prst="rect">
            <a:avLst/>
          </a:prstGeom>
          <a:noFill/>
        </p:spPr>
        <p:txBody>
          <a:bodyPr wrap="none" rtlCol="0">
            <a:spAutoFit/>
          </a:bodyPr>
          <a:lstStyle/>
          <a:p>
            <a:r>
              <a:rPr lang="en-US" dirty="0" smtClean="0"/>
              <a:t> </a:t>
            </a:r>
            <a:r>
              <a:rPr lang="en-US" dirty="0" smtClean="0">
                <a:latin typeface="Comic Sans MS" panose="030F0702030302020204" pitchFamily="66" charset="0"/>
              </a:rPr>
              <a:t>Mask Removal </a:t>
            </a:r>
            <a:endParaRPr lang="en-US" dirty="0">
              <a:latin typeface="Comic Sans MS" panose="030F0702030302020204" pitchFamily="66" charset="0"/>
            </a:endParaRPr>
          </a:p>
        </p:txBody>
      </p:sp>
      <p:sp>
        <p:nvSpPr>
          <p:cNvPr id="16" name="TextBox 15"/>
          <p:cNvSpPr txBox="1"/>
          <p:nvPr/>
        </p:nvSpPr>
        <p:spPr>
          <a:xfrm>
            <a:off x="7233826" y="914400"/>
            <a:ext cx="1404552" cy="369332"/>
          </a:xfrm>
          <a:prstGeom prst="rect">
            <a:avLst/>
          </a:prstGeom>
          <a:noFill/>
        </p:spPr>
        <p:txBody>
          <a:bodyPr wrap="none" rtlCol="0">
            <a:spAutoFit/>
          </a:bodyPr>
          <a:lstStyle/>
          <a:p>
            <a:r>
              <a:rPr lang="en-US" dirty="0" smtClean="0">
                <a:latin typeface="Comic Sans MS" panose="030F0702030302020204" pitchFamily="66" charset="0"/>
              </a:rPr>
              <a:t> </a:t>
            </a:r>
            <a:r>
              <a:rPr lang="en-US" sz="1400" dirty="0" smtClean="0">
                <a:latin typeface="Comic Sans MS" panose="030F0702030302020204" pitchFamily="66" charset="0"/>
              </a:rPr>
              <a:t>Back Contact </a:t>
            </a:r>
            <a:endParaRPr lang="en-US" sz="1400" dirty="0">
              <a:latin typeface="Comic Sans MS" panose="030F0702030302020204" pitchFamily="66" charset="0"/>
            </a:endParaRPr>
          </a:p>
        </p:txBody>
      </p:sp>
      <p:sp>
        <p:nvSpPr>
          <p:cNvPr id="17" name="TextBox 16"/>
          <p:cNvSpPr txBox="1"/>
          <p:nvPr/>
        </p:nvSpPr>
        <p:spPr>
          <a:xfrm>
            <a:off x="6816637" y="3352800"/>
            <a:ext cx="1322798" cy="369332"/>
          </a:xfrm>
          <a:prstGeom prst="rect">
            <a:avLst/>
          </a:prstGeom>
          <a:noFill/>
        </p:spPr>
        <p:txBody>
          <a:bodyPr wrap="none" rtlCol="0">
            <a:spAutoFit/>
          </a:bodyPr>
          <a:lstStyle/>
          <a:p>
            <a:r>
              <a:rPr lang="en-US" dirty="0" smtClean="0">
                <a:latin typeface="Comic Sans MS" panose="030F0702030302020204" pitchFamily="66" charset="0"/>
              </a:rPr>
              <a:t> </a:t>
            </a:r>
            <a:r>
              <a:rPr lang="en-US" sz="1400" dirty="0" smtClean="0">
                <a:latin typeface="Comic Sans MS" panose="030F0702030302020204" pitchFamily="66" charset="0"/>
              </a:rPr>
              <a:t>Top Contact </a:t>
            </a:r>
            <a:endParaRPr lang="en-US" sz="1400" dirty="0">
              <a:latin typeface="Comic Sans MS" panose="030F0702030302020204" pitchFamily="66" charset="0"/>
            </a:endParaRPr>
          </a:p>
        </p:txBody>
      </p:sp>
      <p:sp>
        <p:nvSpPr>
          <p:cNvPr id="18" name="Right Arrow 17"/>
          <p:cNvSpPr/>
          <p:nvPr/>
        </p:nvSpPr>
        <p:spPr>
          <a:xfrm>
            <a:off x="1371600" y="5965207"/>
            <a:ext cx="6792743" cy="2831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52400" y="63231"/>
            <a:ext cx="8839200" cy="677108"/>
          </a:xfrm>
          <a:prstGeom prst="rect">
            <a:avLst/>
          </a:prstGeom>
          <a:noFill/>
        </p:spPr>
        <p:txBody>
          <a:bodyPr wrap="square" rtlCol="0">
            <a:spAutoFit/>
          </a:bodyPr>
          <a:lstStyle/>
          <a:p>
            <a:pPr algn="ctr"/>
            <a:r>
              <a:rPr lang="en-US" dirty="0" smtClean="0"/>
              <a:t> </a:t>
            </a:r>
            <a:r>
              <a:rPr lang="en-US" sz="2400" b="1" dirty="0">
                <a:latin typeface="Comic Sans MS" panose="030F0702030302020204" pitchFamily="66" charset="0"/>
              </a:rPr>
              <a:t>Magnetron </a:t>
            </a:r>
            <a:r>
              <a:rPr lang="en-US" sz="2400" b="1" dirty="0" smtClean="0">
                <a:latin typeface="Comic Sans MS" panose="030F0702030302020204" pitchFamily="66" charset="0"/>
              </a:rPr>
              <a:t>Sputtering </a:t>
            </a:r>
            <a:r>
              <a:rPr lang="en-US" sz="2400" b="1" dirty="0">
                <a:latin typeface="Comic Sans MS" panose="030F0702030302020204" pitchFamily="66" charset="0"/>
              </a:rPr>
              <a:t>of the </a:t>
            </a:r>
            <a:r>
              <a:rPr lang="en-US" sz="2400" b="1" dirty="0" smtClean="0">
                <a:latin typeface="Comic Sans MS" panose="030F0702030302020204" pitchFamily="66" charset="0"/>
              </a:rPr>
              <a:t>Titanium/Gold Contacts</a:t>
            </a:r>
          </a:p>
          <a:p>
            <a:pPr algn="ctr"/>
            <a:r>
              <a:rPr lang="en-US" sz="1400" dirty="0" smtClean="0">
                <a:latin typeface="Comic Sans MS" panose="030F0702030302020204" pitchFamily="66" charset="0"/>
              </a:rPr>
              <a:t>(Continued)</a:t>
            </a:r>
            <a:endParaRPr lang="en-US" sz="1400" dirty="0">
              <a:latin typeface="Comic Sans MS" panose="030F0702030302020204" pitchFamily="66" charset="0"/>
            </a:endParaRPr>
          </a:p>
        </p:txBody>
      </p:sp>
      <p:cxnSp>
        <p:nvCxnSpPr>
          <p:cNvPr id="21" name="Straight Arrow Connector 20"/>
          <p:cNvCxnSpPr/>
          <p:nvPr/>
        </p:nvCxnSpPr>
        <p:spPr>
          <a:xfrm>
            <a:off x="7848600" y="3657600"/>
            <a:ext cx="0" cy="228600"/>
          </a:xfrm>
          <a:prstGeom prst="straightConnector1">
            <a:avLst/>
          </a:prstGeom>
          <a:ln w="31750">
            <a:solidFill>
              <a:srgbClr val="3333FF"/>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429000" y="1011724"/>
            <a:ext cx="2318263" cy="400110"/>
          </a:xfrm>
          <a:prstGeom prst="rect">
            <a:avLst/>
          </a:prstGeom>
          <a:noFill/>
        </p:spPr>
        <p:txBody>
          <a:bodyPr wrap="none" rtlCol="0">
            <a:spAutoFit/>
          </a:bodyPr>
          <a:lstStyle/>
          <a:p>
            <a:r>
              <a:rPr lang="en-US" sz="2000" dirty="0" smtClean="0">
                <a:latin typeface="Comic Sans MS" panose="030F0702030302020204" pitchFamily="66" charset="0"/>
              </a:rPr>
              <a:t>50/200-nm </a:t>
            </a:r>
            <a:r>
              <a:rPr lang="en-US" sz="2000" dirty="0" err="1" smtClean="0">
                <a:latin typeface="Comic Sans MS" panose="030F0702030302020204" pitchFamily="66" charset="0"/>
              </a:rPr>
              <a:t>Ti</a:t>
            </a:r>
            <a:r>
              <a:rPr lang="en-US" sz="2000" dirty="0" smtClean="0">
                <a:latin typeface="Comic Sans MS" panose="030F0702030302020204" pitchFamily="66" charset="0"/>
              </a:rPr>
              <a:t>/Au</a:t>
            </a:r>
            <a:endParaRPr lang="en-US" sz="2000" dirty="0">
              <a:latin typeface="Comic Sans MS" panose="030F0702030302020204" pitchFamily="66" charset="0"/>
            </a:endParaRPr>
          </a:p>
        </p:txBody>
      </p:sp>
    </p:spTree>
    <p:extLst>
      <p:ext uri="{BB962C8B-B14F-4D97-AF65-F5344CB8AC3E}">
        <p14:creationId xmlns:p14="http://schemas.microsoft.com/office/powerpoint/2010/main" val="18573174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p:spPr>
      </p:pic>
      <p:cxnSp>
        <p:nvCxnSpPr>
          <p:cNvPr id="8" name="Straight Connector 7"/>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C92F825B-3D2B-4FB7-970B-0A73A0E61A35}" type="slidenum">
              <a:rPr lang="en-US" smtClean="0"/>
              <a:t>4</a:t>
            </a:fld>
            <a:endParaRPr lang="en-US"/>
          </a:p>
        </p:txBody>
      </p:sp>
      <p:sp>
        <p:nvSpPr>
          <p:cNvPr id="3" name="TextBox 2"/>
          <p:cNvSpPr txBox="1"/>
          <p:nvPr/>
        </p:nvSpPr>
        <p:spPr>
          <a:xfrm>
            <a:off x="304800" y="304800"/>
            <a:ext cx="8600431" cy="369332"/>
          </a:xfrm>
          <a:prstGeom prst="rect">
            <a:avLst/>
          </a:prstGeom>
          <a:noFill/>
        </p:spPr>
        <p:txBody>
          <a:bodyPr wrap="none" rtlCol="0">
            <a:spAutoFit/>
          </a:bodyPr>
          <a:lstStyle/>
          <a:p>
            <a:r>
              <a:rPr lang="en-US" b="1" dirty="0" smtClean="0">
                <a:latin typeface="Comic Sans MS" panose="030F0702030302020204" pitchFamily="66" charset="0"/>
              </a:rPr>
              <a:t>Mounting the APD to the Substrate with </a:t>
            </a:r>
            <a:r>
              <a:rPr lang="en-US" b="1" dirty="0" err="1" smtClean="0">
                <a:latin typeface="Comic Sans MS" panose="030F0702030302020204" pitchFamily="66" charset="0"/>
              </a:rPr>
              <a:t>Epotek</a:t>
            </a:r>
            <a:r>
              <a:rPr lang="en-US" b="1" dirty="0" smtClean="0">
                <a:latin typeface="Comic Sans MS" panose="030F0702030302020204" pitchFamily="66" charset="0"/>
              </a:rPr>
              <a:t> H22 </a:t>
            </a:r>
            <a:r>
              <a:rPr lang="en-US" b="1" dirty="0" smtClean="0">
                <a:latin typeface="Comic Sans MS" panose="030F0702030302020204" pitchFamily="66" charset="0"/>
              </a:rPr>
              <a:t>Silver-Loaded </a:t>
            </a:r>
            <a:r>
              <a:rPr lang="en-US" b="1" dirty="0" smtClean="0">
                <a:latin typeface="Comic Sans MS" panose="030F0702030302020204" pitchFamily="66" charset="0"/>
              </a:rPr>
              <a:t>Epoxy</a:t>
            </a:r>
            <a:endParaRPr lang="en-US" b="1" dirty="0">
              <a:latin typeface="Comic Sans MS" panose="030F0702030302020204" pitchFamily="66" charset="0"/>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2782" t="10665" r="20755" b="-1005"/>
          <a:stretch/>
        </p:blipFill>
        <p:spPr>
          <a:xfrm rot="5400000">
            <a:off x="614363" y="452438"/>
            <a:ext cx="2047876" cy="3276602"/>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1" t="-1" r="15087" b="30812"/>
          <a:stretch/>
        </p:blipFill>
        <p:spPr>
          <a:xfrm>
            <a:off x="2362200" y="3276600"/>
            <a:ext cx="3276600" cy="2669822"/>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45949" y="1066800"/>
            <a:ext cx="3398051" cy="3398051"/>
          </a:xfrm>
          <a:prstGeom prst="rect">
            <a:avLst/>
          </a:prstGeom>
        </p:spPr>
      </p:pic>
      <p:sp>
        <p:nvSpPr>
          <p:cNvPr id="14" name="TextBox 13"/>
          <p:cNvSpPr txBox="1"/>
          <p:nvPr/>
        </p:nvSpPr>
        <p:spPr>
          <a:xfrm>
            <a:off x="22459" y="3124200"/>
            <a:ext cx="2271776" cy="307777"/>
          </a:xfrm>
          <a:prstGeom prst="rect">
            <a:avLst/>
          </a:prstGeom>
          <a:noFill/>
        </p:spPr>
        <p:txBody>
          <a:bodyPr wrap="none" rtlCol="0">
            <a:spAutoFit/>
          </a:bodyPr>
          <a:lstStyle/>
          <a:p>
            <a:r>
              <a:rPr lang="en-US" sz="1400" dirty="0" smtClean="0">
                <a:latin typeface="Comic Sans MS" panose="030F0702030302020204" pitchFamily="66" charset="0"/>
              </a:rPr>
              <a:t>CERN Alumina Substrate</a:t>
            </a:r>
            <a:endParaRPr lang="en-US" sz="1400" dirty="0">
              <a:latin typeface="Comic Sans MS" panose="030F0702030302020204" pitchFamily="66" charset="0"/>
            </a:endParaRPr>
          </a:p>
        </p:txBody>
      </p:sp>
      <p:sp>
        <p:nvSpPr>
          <p:cNvPr id="15" name="TextBox 14"/>
          <p:cNvSpPr txBox="1"/>
          <p:nvPr/>
        </p:nvSpPr>
        <p:spPr>
          <a:xfrm>
            <a:off x="2514600" y="6019800"/>
            <a:ext cx="2738250" cy="307777"/>
          </a:xfrm>
          <a:prstGeom prst="rect">
            <a:avLst/>
          </a:prstGeom>
          <a:noFill/>
        </p:spPr>
        <p:txBody>
          <a:bodyPr wrap="none" rtlCol="0">
            <a:spAutoFit/>
          </a:bodyPr>
          <a:lstStyle/>
          <a:p>
            <a:r>
              <a:rPr lang="en-US" sz="1400" dirty="0" smtClean="0">
                <a:latin typeface="Comic Sans MS" panose="030F0702030302020204" pitchFamily="66" charset="0"/>
              </a:rPr>
              <a:t>Screen, 50 </a:t>
            </a:r>
            <a:r>
              <a:rPr lang="en-US" sz="1400" dirty="0" smtClean="0">
                <a:latin typeface="Comic Sans MS" panose="030F0702030302020204" pitchFamily="66" charset="0"/>
                <a:sym typeface="Symbol" panose="05050102010706020507" pitchFamily="18" charset="2"/>
              </a:rPr>
              <a:t></a:t>
            </a:r>
            <a:r>
              <a:rPr lang="en-US" sz="1400" dirty="0" smtClean="0">
                <a:latin typeface="Comic Sans MS" panose="030F0702030302020204" pitchFamily="66" charset="0"/>
              </a:rPr>
              <a:t>m </a:t>
            </a:r>
            <a:r>
              <a:rPr lang="en-US" sz="1400" dirty="0" smtClean="0">
                <a:latin typeface="Comic Sans MS" panose="030F0702030302020204" pitchFamily="66" charset="0"/>
              </a:rPr>
              <a:t>of Silver Epoxy</a:t>
            </a:r>
            <a:endParaRPr lang="en-US" sz="1400" dirty="0">
              <a:latin typeface="Comic Sans MS" panose="030F0702030302020204" pitchFamily="66" charset="0"/>
            </a:endParaRPr>
          </a:p>
        </p:txBody>
      </p:sp>
      <p:sp>
        <p:nvSpPr>
          <p:cNvPr id="16" name="TextBox 15"/>
          <p:cNvSpPr txBox="1"/>
          <p:nvPr/>
        </p:nvSpPr>
        <p:spPr>
          <a:xfrm>
            <a:off x="6491739" y="4572000"/>
            <a:ext cx="1890261" cy="307777"/>
          </a:xfrm>
          <a:prstGeom prst="rect">
            <a:avLst/>
          </a:prstGeom>
          <a:noFill/>
        </p:spPr>
        <p:txBody>
          <a:bodyPr wrap="none" rtlCol="0">
            <a:spAutoFit/>
          </a:bodyPr>
          <a:lstStyle/>
          <a:p>
            <a:r>
              <a:rPr lang="en-US" sz="1400" dirty="0" smtClean="0">
                <a:latin typeface="Comic Sans MS" panose="030F0702030302020204" pitchFamily="66" charset="0"/>
              </a:rPr>
              <a:t>Remove </a:t>
            </a:r>
            <a:r>
              <a:rPr lang="en-US" sz="1400" dirty="0" smtClean="0">
                <a:latin typeface="Comic Sans MS" panose="030F0702030302020204" pitchFamily="66" charset="0"/>
              </a:rPr>
              <a:t>50-</a:t>
            </a:r>
            <a:r>
              <a:rPr lang="en-US" sz="1400" dirty="0" smtClean="0">
                <a:latin typeface="Comic Sans MS" panose="030F0702030302020204" pitchFamily="66" charset="0"/>
                <a:sym typeface="Symbol" panose="05050102010706020507" pitchFamily="18" charset="2"/>
              </a:rPr>
              <a:t></a:t>
            </a:r>
            <a:r>
              <a:rPr lang="en-US" sz="1400" dirty="0" smtClean="0">
                <a:latin typeface="Comic Sans MS" panose="030F0702030302020204" pitchFamily="66" charset="0"/>
              </a:rPr>
              <a:t>m </a:t>
            </a:r>
            <a:r>
              <a:rPr lang="en-US" sz="1400" dirty="0" smtClean="0">
                <a:latin typeface="Comic Sans MS" panose="030F0702030302020204" pitchFamily="66" charset="0"/>
              </a:rPr>
              <a:t>Mask</a:t>
            </a:r>
            <a:endParaRPr lang="en-US" sz="1400" dirty="0">
              <a:latin typeface="Comic Sans MS" panose="030F0702030302020204" pitchFamily="66" charset="0"/>
            </a:endParaRPr>
          </a:p>
        </p:txBody>
      </p:sp>
    </p:spTree>
    <p:extLst>
      <p:ext uri="{BB962C8B-B14F-4D97-AF65-F5344CB8AC3E}">
        <p14:creationId xmlns:p14="http://schemas.microsoft.com/office/powerpoint/2010/main" val="8939426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p:spPr>
      </p:pic>
      <p:cxnSp>
        <p:nvCxnSpPr>
          <p:cNvPr id="8" name="Straight Connector 7"/>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C92F825B-3D2B-4FB7-970B-0A73A0E61A35}" type="slidenum">
              <a:rPr lang="en-US" smtClean="0"/>
              <a:t>5</a:t>
            </a:fld>
            <a:endParaRPr lang="en-US"/>
          </a:p>
        </p:txBody>
      </p:sp>
      <p:sp>
        <p:nvSpPr>
          <p:cNvPr id="11" name="TextBox 10"/>
          <p:cNvSpPr txBox="1"/>
          <p:nvPr/>
        </p:nvSpPr>
        <p:spPr>
          <a:xfrm>
            <a:off x="314969" y="152400"/>
            <a:ext cx="8600431" cy="584775"/>
          </a:xfrm>
          <a:prstGeom prst="rect">
            <a:avLst/>
          </a:prstGeom>
          <a:noFill/>
        </p:spPr>
        <p:txBody>
          <a:bodyPr wrap="none" rtlCol="0">
            <a:spAutoFit/>
          </a:bodyPr>
          <a:lstStyle/>
          <a:p>
            <a:r>
              <a:rPr lang="en-US" b="1" dirty="0" smtClean="0">
                <a:latin typeface="Comic Sans MS" panose="030F0702030302020204" pitchFamily="66" charset="0"/>
              </a:rPr>
              <a:t>Mounting the APD to the Substrate with </a:t>
            </a:r>
            <a:r>
              <a:rPr lang="en-US" b="1" dirty="0" err="1" smtClean="0">
                <a:latin typeface="Comic Sans MS" panose="030F0702030302020204" pitchFamily="66" charset="0"/>
              </a:rPr>
              <a:t>Epotek</a:t>
            </a:r>
            <a:r>
              <a:rPr lang="en-US" b="1" dirty="0" smtClean="0">
                <a:latin typeface="Comic Sans MS" panose="030F0702030302020204" pitchFamily="66" charset="0"/>
              </a:rPr>
              <a:t> H22 </a:t>
            </a:r>
            <a:r>
              <a:rPr lang="en-US" b="1" dirty="0" smtClean="0">
                <a:latin typeface="Comic Sans MS" panose="030F0702030302020204" pitchFamily="66" charset="0"/>
              </a:rPr>
              <a:t>Silver-Loaded </a:t>
            </a:r>
            <a:r>
              <a:rPr lang="en-US" b="1" dirty="0" smtClean="0">
                <a:latin typeface="Comic Sans MS" panose="030F0702030302020204" pitchFamily="66" charset="0"/>
              </a:rPr>
              <a:t>Epoxy</a:t>
            </a:r>
          </a:p>
          <a:p>
            <a:r>
              <a:rPr lang="en-US" sz="1400" dirty="0" smtClean="0">
                <a:latin typeface="Comic Sans MS" panose="030F0702030302020204" pitchFamily="66" charset="0"/>
              </a:rPr>
              <a:t>                                                                      </a:t>
            </a:r>
            <a:r>
              <a:rPr lang="en-US" sz="1400" dirty="0" smtClean="0">
                <a:latin typeface="Comic Sans MS" panose="030F0702030302020204" pitchFamily="66" charset="0"/>
              </a:rPr>
              <a:t>(Continued)</a:t>
            </a:r>
            <a:endParaRPr lang="en-US" sz="1400" dirty="0">
              <a:latin typeface="Comic Sans MS" panose="030F0702030302020204" pitchFamily="66"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598" y="1066800"/>
            <a:ext cx="4191802" cy="419180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1066800"/>
            <a:ext cx="4419600" cy="4419600"/>
          </a:xfrm>
          <a:prstGeom prst="rect">
            <a:avLst/>
          </a:prstGeom>
        </p:spPr>
      </p:pic>
      <p:sp>
        <p:nvSpPr>
          <p:cNvPr id="12" name="TextBox 11"/>
          <p:cNvSpPr txBox="1"/>
          <p:nvPr/>
        </p:nvSpPr>
        <p:spPr>
          <a:xfrm>
            <a:off x="457200" y="5334000"/>
            <a:ext cx="3464410" cy="307777"/>
          </a:xfrm>
          <a:prstGeom prst="rect">
            <a:avLst/>
          </a:prstGeom>
          <a:noFill/>
        </p:spPr>
        <p:txBody>
          <a:bodyPr wrap="none" rtlCol="0">
            <a:spAutoFit/>
          </a:bodyPr>
          <a:lstStyle/>
          <a:p>
            <a:r>
              <a:rPr lang="en-US" sz="1400" dirty="0" smtClean="0">
                <a:latin typeface="Comic Sans MS" panose="030F0702030302020204" pitchFamily="66" charset="0"/>
              </a:rPr>
              <a:t>Die Bond (Place) APD onto Silver Epoxy</a:t>
            </a:r>
            <a:endParaRPr lang="en-US" sz="1400" dirty="0">
              <a:latin typeface="Comic Sans MS" panose="030F0702030302020204" pitchFamily="66" charset="0"/>
            </a:endParaRPr>
          </a:p>
        </p:txBody>
      </p:sp>
      <p:sp>
        <p:nvSpPr>
          <p:cNvPr id="13" name="TextBox 12"/>
          <p:cNvSpPr txBox="1"/>
          <p:nvPr/>
        </p:nvSpPr>
        <p:spPr>
          <a:xfrm>
            <a:off x="5142869" y="5562600"/>
            <a:ext cx="3315331" cy="307777"/>
          </a:xfrm>
          <a:prstGeom prst="rect">
            <a:avLst/>
          </a:prstGeom>
          <a:noFill/>
        </p:spPr>
        <p:txBody>
          <a:bodyPr wrap="none" rtlCol="0">
            <a:spAutoFit/>
          </a:bodyPr>
          <a:lstStyle/>
          <a:p>
            <a:r>
              <a:rPr lang="en-US" sz="1400" dirty="0" smtClean="0">
                <a:latin typeface="Comic Sans MS" panose="030F0702030302020204" pitchFamily="66" charset="0"/>
              </a:rPr>
              <a:t>Cure Silver </a:t>
            </a:r>
            <a:r>
              <a:rPr lang="en-US" sz="1400" dirty="0" smtClean="0">
                <a:latin typeface="Comic Sans MS" panose="030F0702030302020204" pitchFamily="66" charset="0"/>
              </a:rPr>
              <a:t>Epoxy @ 150C,  </a:t>
            </a:r>
            <a:r>
              <a:rPr lang="en-US" sz="1400" dirty="0" smtClean="0">
                <a:latin typeface="Comic Sans MS" panose="030F0702030302020204" pitchFamily="66" charset="0"/>
              </a:rPr>
              <a:t>5 minutes</a:t>
            </a:r>
            <a:endParaRPr lang="en-US" sz="1400" dirty="0">
              <a:latin typeface="Comic Sans MS" panose="030F0702030302020204" pitchFamily="66" charset="0"/>
            </a:endParaRPr>
          </a:p>
        </p:txBody>
      </p:sp>
    </p:spTree>
    <p:extLst>
      <p:ext uri="{BB962C8B-B14F-4D97-AF65-F5344CB8AC3E}">
        <p14:creationId xmlns:p14="http://schemas.microsoft.com/office/powerpoint/2010/main" val="1081328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p:spPr>
      </p:pic>
      <p:cxnSp>
        <p:nvCxnSpPr>
          <p:cNvPr id="8" name="Straight Connector 7"/>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C92F825B-3D2B-4FB7-970B-0A73A0E61A35}" type="slidenum">
              <a:rPr lang="en-US" smtClean="0"/>
              <a:t>6</a:t>
            </a:fld>
            <a:endParaRPr lang="en-US"/>
          </a:p>
        </p:txBody>
      </p:sp>
      <p:sp>
        <p:nvSpPr>
          <p:cNvPr id="11" name="TextBox 10"/>
          <p:cNvSpPr txBox="1"/>
          <p:nvPr/>
        </p:nvSpPr>
        <p:spPr>
          <a:xfrm>
            <a:off x="1066800" y="152400"/>
            <a:ext cx="6974986" cy="830997"/>
          </a:xfrm>
          <a:prstGeom prst="rect">
            <a:avLst/>
          </a:prstGeom>
          <a:noFill/>
        </p:spPr>
        <p:txBody>
          <a:bodyPr wrap="none" rtlCol="0">
            <a:spAutoFit/>
          </a:bodyPr>
          <a:lstStyle/>
          <a:p>
            <a:pPr algn="ctr"/>
            <a:r>
              <a:rPr lang="en-US" sz="2400" b="1" dirty="0" smtClean="0">
                <a:latin typeface="Comic Sans MS" panose="030F0702030302020204" pitchFamily="66" charset="0"/>
              </a:rPr>
              <a:t>Ground</a:t>
            </a:r>
            <a:r>
              <a:rPr lang="en-US" sz="2400" b="1" dirty="0" smtClean="0">
                <a:latin typeface="Comic Sans MS" panose="030F0702030302020204" pitchFamily="66" charset="0"/>
              </a:rPr>
              <a:t> 25-</a:t>
            </a:r>
            <a:r>
              <a:rPr lang="en-US" sz="2400" b="1" dirty="0" smtClean="0">
                <a:latin typeface="Comic Sans MS" panose="030F0702030302020204" pitchFamily="66" charset="0"/>
                <a:sym typeface="Symbol" panose="05050102010706020507" pitchFamily="18" charset="2"/>
              </a:rPr>
              <a:t></a:t>
            </a:r>
            <a:r>
              <a:rPr lang="en-US" sz="2400" b="1" dirty="0" smtClean="0">
                <a:latin typeface="Comic Sans MS" panose="030F0702030302020204" pitchFamily="66" charset="0"/>
              </a:rPr>
              <a:t>m </a:t>
            </a:r>
            <a:r>
              <a:rPr lang="en-US" sz="2400" b="1" dirty="0" smtClean="0">
                <a:latin typeface="Comic Sans MS" panose="030F0702030302020204" pitchFamily="66" charset="0"/>
              </a:rPr>
              <a:t>Aluminum </a:t>
            </a:r>
            <a:r>
              <a:rPr lang="en-US" sz="2400" b="1" dirty="0" err="1" smtClean="0">
                <a:latin typeface="Comic Sans MS" panose="030F0702030302020204" pitchFamily="66" charset="0"/>
              </a:rPr>
              <a:t>Wirebonded</a:t>
            </a:r>
            <a:r>
              <a:rPr lang="en-US" sz="2400" b="1" dirty="0" smtClean="0">
                <a:latin typeface="Comic Sans MS" panose="030F0702030302020204" pitchFamily="66" charset="0"/>
              </a:rPr>
              <a:t> </a:t>
            </a:r>
            <a:r>
              <a:rPr lang="en-US" sz="2400" b="1" dirty="0" smtClean="0">
                <a:latin typeface="Comic Sans MS" panose="030F0702030302020204" pitchFamily="66" charset="0"/>
              </a:rPr>
              <a:t>Contact</a:t>
            </a:r>
          </a:p>
          <a:p>
            <a:pPr algn="ctr"/>
            <a:r>
              <a:rPr lang="en-US" sz="2400" b="1" dirty="0" smtClean="0">
                <a:latin typeface="Comic Sans MS" panose="030F0702030302020204" pitchFamily="66" charset="0"/>
              </a:rPr>
              <a:t>To Top Side</a:t>
            </a:r>
            <a:endParaRPr lang="en-US" sz="2400" b="1" dirty="0">
              <a:latin typeface="Comic Sans MS" panose="030F0702030302020204" pitchFamily="66"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1066800"/>
            <a:ext cx="5181600" cy="5181600"/>
          </a:xfrm>
          <a:prstGeom prst="rect">
            <a:avLst/>
          </a:prstGeom>
        </p:spPr>
      </p:pic>
    </p:spTree>
    <p:extLst>
      <p:ext uri="{BB962C8B-B14F-4D97-AF65-F5344CB8AC3E}">
        <p14:creationId xmlns:p14="http://schemas.microsoft.com/office/powerpoint/2010/main" val="5626522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p:spPr>
      </p:pic>
      <p:cxnSp>
        <p:nvCxnSpPr>
          <p:cNvPr id="8" name="Straight Connector 7"/>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C92F825B-3D2B-4FB7-970B-0A73A0E61A35}" type="slidenum">
              <a:rPr lang="en-US" smtClean="0"/>
              <a:t>7</a:t>
            </a:fld>
            <a:endParaRPr lang="en-US"/>
          </a:p>
        </p:txBody>
      </p:sp>
      <p:sp>
        <p:nvSpPr>
          <p:cNvPr id="11" name="TextBox 10"/>
          <p:cNvSpPr txBox="1"/>
          <p:nvPr/>
        </p:nvSpPr>
        <p:spPr>
          <a:xfrm>
            <a:off x="1219200" y="76200"/>
            <a:ext cx="6721712" cy="830997"/>
          </a:xfrm>
          <a:prstGeom prst="rect">
            <a:avLst/>
          </a:prstGeom>
          <a:noFill/>
        </p:spPr>
        <p:txBody>
          <a:bodyPr wrap="none" rtlCol="0">
            <a:spAutoFit/>
          </a:bodyPr>
          <a:lstStyle/>
          <a:p>
            <a:pPr algn="ctr"/>
            <a:r>
              <a:rPr lang="en-US" sz="2400" b="1" dirty="0" smtClean="0">
                <a:latin typeface="Comic Sans MS" panose="030F0702030302020204" pitchFamily="66" charset="0"/>
              </a:rPr>
              <a:t>Bond the Mesh and </a:t>
            </a:r>
            <a:r>
              <a:rPr lang="en-US" sz="2400" b="1" dirty="0" err="1" smtClean="0">
                <a:latin typeface="Comic Sans MS" panose="030F0702030302020204" pitchFamily="66" charset="0"/>
              </a:rPr>
              <a:t>Wirebond</a:t>
            </a:r>
            <a:r>
              <a:rPr lang="en-US" sz="2400" b="1" dirty="0" smtClean="0">
                <a:latin typeface="Comic Sans MS" panose="030F0702030302020204" pitchFamily="66" charset="0"/>
              </a:rPr>
              <a:t> to the APD</a:t>
            </a:r>
          </a:p>
          <a:p>
            <a:pPr algn="ctr"/>
            <a:r>
              <a:rPr lang="en-US" sz="2000" b="1" dirty="0" smtClean="0">
                <a:latin typeface="Comic Sans MS" panose="030F0702030302020204" pitchFamily="66" charset="0"/>
              </a:rPr>
              <a:t>Future version will have mesh fabricated on </a:t>
            </a:r>
            <a:r>
              <a:rPr lang="en-US" sz="2000" b="1" dirty="0" err="1" smtClean="0">
                <a:latin typeface="Comic Sans MS" panose="030F0702030302020204" pitchFamily="66" charset="0"/>
              </a:rPr>
              <a:t>Kapton</a:t>
            </a:r>
            <a:r>
              <a:rPr lang="en-US" sz="2400" b="1" dirty="0" smtClean="0">
                <a:latin typeface="Comic Sans MS" panose="030F0702030302020204" pitchFamily="66" charset="0"/>
              </a:rPr>
              <a:t> </a:t>
            </a:r>
            <a:endParaRPr lang="en-US" sz="2400" b="1" dirty="0">
              <a:latin typeface="Comic Sans MS" panose="030F0702030302020204" pitchFamily="66"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800" y="1219200"/>
            <a:ext cx="4572000" cy="3429000"/>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10385" t="4743" r="20382" b="2950"/>
          <a:stretch/>
        </p:blipFill>
        <p:spPr>
          <a:xfrm>
            <a:off x="76200" y="1066800"/>
            <a:ext cx="4343400" cy="4343400"/>
          </a:xfrm>
          <a:prstGeom prst="rect">
            <a:avLst/>
          </a:prstGeom>
        </p:spPr>
      </p:pic>
      <p:sp>
        <p:nvSpPr>
          <p:cNvPr id="7" name="TextBox 6"/>
          <p:cNvSpPr txBox="1"/>
          <p:nvPr/>
        </p:nvSpPr>
        <p:spPr>
          <a:xfrm>
            <a:off x="304800" y="5410200"/>
            <a:ext cx="5029200" cy="830997"/>
          </a:xfrm>
          <a:prstGeom prst="rect">
            <a:avLst/>
          </a:prstGeom>
          <a:noFill/>
        </p:spPr>
        <p:txBody>
          <a:bodyPr wrap="square" rtlCol="0">
            <a:spAutoFit/>
          </a:bodyPr>
          <a:lstStyle/>
          <a:p>
            <a:pPr algn="ctr"/>
            <a:r>
              <a:rPr lang="en-US" sz="1600" dirty="0" smtClean="0">
                <a:latin typeface="Comic Sans MS" panose="030F0702030302020204" pitchFamily="66" charset="0"/>
              </a:rPr>
              <a:t>5-</a:t>
            </a:r>
            <a:r>
              <a:rPr lang="en-US" sz="1600" dirty="0" smtClean="0">
                <a:latin typeface="Comic Sans MS" panose="030F0702030302020204" pitchFamily="66" charset="0"/>
                <a:sym typeface="Symbol" panose="05050102010706020507" pitchFamily="18" charset="2"/>
              </a:rPr>
              <a:t></a:t>
            </a:r>
            <a:r>
              <a:rPr lang="en-US" sz="1600" dirty="0" smtClean="0">
                <a:latin typeface="Comic Sans MS" panose="030F0702030302020204" pitchFamily="66" charset="0"/>
              </a:rPr>
              <a:t>m Nickel, Au-Flashed, 50-</a:t>
            </a:r>
            <a:r>
              <a:rPr lang="en-US" sz="1600" dirty="0" smtClean="0">
                <a:latin typeface="Comic Sans MS" panose="030F0702030302020204" pitchFamily="66" charset="0"/>
                <a:sym typeface="Symbol" panose="05050102010706020507" pitchFamily="18" charset="2"/>
              </a:rPr>
              <a:t></a:t>
            </a:r>
            <a:r>
              <a:rPr lang="en-US" sz="1600" dirty="0" smtClean="0">
                <a:latin typeface="Comic Sans MS" panose="030F0702030302020204" pitchFamily="66" charset="0"/>
              </a:rPr>
              <a:t>m </a:t>
            </a:r>
            <a:r>
              <a:rPr lang="en-US" sz="1600" dirty="0" err="1" smtClean="0">
                <a:latin typeface="Comic Sans MS" panose="030F0702030302020204" pitchFamily="66" charset="0"/>
              </a:rPr>
              <a:t>Kapton</a:t>
            </a:r>
            <a:r>
              <a:rPr lang="en-US" sz="1600" dirty="0" smtClean="0">
                <a:latin typeface="Comic Sans MS" panose="030F0702030302020204" pitchFamily="66" charset="0"/>
              </a:rPr>
              <a:t> </a:t>
            </a:r>
            <a:r>
              <a:rPr lang="en-US" sz="1600" dirty="0" smtClean="0">
                <a:latin typeface="Comic Sans MS" panose="030F0702030302020204" pitchFamily="66" charset="0"/>
              </a:rPr>
              <a:t>Mesh</a:t>
            </a:r>
          </a:p>
          <a:p>
            <a:pPr algn="ctr"/>
            <a:r>
              <a:rPr lang="en-US" sz="1600" dirty="0" smtClean="0">
                <a:latin typeface="Comic Sans MS" panose="030F0702030302020204" pitchFamily="66" charset="0"/>
              </a:rPr>
              <a:t>Mesh is 9.5-mm square, 8/160-</a:t>
            </a:r>
            <a:r>
              <a:rPr lang="en-US" sz="1600" dirty="0" smtClean="0">
                <a:latin typeface="Comic Sans MS" panose="030F0702030302020204" pitchFamily="66" charset="0"/>
                <a:sym typeface="Symbol" panose="05050102010706020507" pitchFamily="18" charset="2"/>
              </a:rPr>
              <a:t>m pitch</a:t>
            </a:r>
            <a:r>
              <a:rPr lang="en-US" sz="1600" dirty="0" smtClean="0">
                <a:latin typeface="Comic Sans MS" panose="030F0702030302020204" pitchFamily="66" charset="0"/>
              </a:rPr>
              <a:t> </a:t>
            </a:r>
          </a:p>
          <a:p>
            <a:pPr algn="ctr"/>
            <a:r>
              <a:rPr lang="en-US" sz="1600" dirty="0" err="1" smtClean="0">
                <a:latin typeface="Comic Sans MS" panose="030F0702030302020204" pitchFamily="66" charset="0"/>
              </a:rPr>
              <a:t>Kapton</a:t>
            </a:r>
            <a:r>
              <a:rPr lang="en-US" sz="1600" dirty="0" smtClean="0">
                <a:latin typeface="Comic Sans MS" panose="030F0702030302020204" pitchFamily="66" charset="0"/>
              </a:rPr>
              <a:t> is 10.2-mm square</a:t>
            </a:r>
            <a:endParaRPr lang="en-US" sz="1600" dirty="0">
              <a:latin typeface="Comic Sans MS" panose="030F0702030302020204" pitchFamily="66" charset="0"/>
            </a:endParaRPr>
          </a:p>
        </p:txBody>
      </p:sp>
      <p:sp>
        <p:nvSpPr>
          <p:cNvPr id="12" name="TextBox 11"/>
          <p:cNvSpPr txBox="1"/>
          <p:nvPr/>
        </p:nvSpPr>
        <p:spPr>
          <a:xfrm>
            <a:off x="5478871" y="4724400"/>
            <a:ext cx="3207929" cy="1569660"/>
          </a:xfrm>
          <a:prstGeom prst="rect">
            <a:avLst/>
          </a:prstGeom>
          <a:noFill/>
        </p:spPr>
        <p:txBody>
          <a:bodyPr wrap="none" rtlCol="0">
            <a:spAutoFit/>
          </a:bodyPr>
          <a:lstStyle/>
          <a:p>
            <a:pPr algn="ctr"/>
            <a:r>
              <a:rPr lang="en-US" sz="1600" dirty="0" smtClean="0">
                <a:latin typeface="Comic Sans MS" panose="030F0702030302020204" pitchFamily="66" charset="0"/>
              </a:rPr>
              <a:t>Mounted Mesh </a:t>
            </a:r>
            <a:r>
              <a:rPr lang="en-US" sz="1600" dirty="0" smtClean="0">
                <a:latin typeface="Comic Sans MS" panose="030F0702030302020204" pitchFamily="66" charset="0"/>
              </a:rPr>
              <a:t>on</a:t>
            </a:r>
            <a:r>
              <a:rPr lang="en-US" sz="1600" dirty="0" smtClean="0">
                <a:latin typeface="Comic Sans MS" panose="030F0702030302020204" pitchFamily="66" charset="0"/>
              </a:rPr>
              <a:t> APD</a:t>
            </a:r>
          </a:p>
          <a:p>
            <a:pPr algn="ctr"/>
            <a:r>
              <a:rPr lang="en-US" sz="1600" dirty="0" smtClean="0">
                <a:latin typeface="Comic Sans MS" panose="030F0702030302020204" pitchFamily="66" charset="0"/>
              </a:rPr>
              <a:t>APD is 10 mm square</a:t>
            </a:r>
          </a:p>
          <a:p>
            <a:pPr algn="ctr"/>
            <a:endParaRPr lang="en-US" sz="1600" dirty="0">
              <a:latin typeface="Comic Sans MS" panose="030F0702030302020204" pitchFamily="66" charset="0"/>
            </a:endParaRPr>
          </a:p>
          <a:p>
            <a:pPr algn="ctr"/>
            <a:r>
              <a:rPr lang="en-US" sz="1600" dirty="0" smtClean="0">
                <a:latin typeface="Comic Sans MS" panose="030F0702030302020204" pitchFamily="66" charset="0"/>
              </a:rPr>
              <a:t>Future version will have a notch</a:t>
            </a:r>
          </a:p>
          <a:p>
            <a:pPr algn="ctr"/>
            <a:r>
              <a:rPr lang="en-US" sz="1600" dirty="0">
                <a:latin typeface="Comic Sans MS" panose="030F0702030302020204" pitchFamily="66" charset="0"/>
              </a:rPr>
              <a:t>i</a:t>
            </a:r>
            <a:r>
              <a:rPr lang="en-US" sz="1600" dirty="0" smtClean="0">
                <a:latin typeface="Comic Sans MS" panose="030F0702030302020204" pitchFamily="66" charset="0"/>
              </a:rPr>
              <a:t>n the mesh/</a:t>
            </a:r>
            <a:r>
              <a:rPr lang="en-US" sz="1600" dirty="0" err="1" smtClean="0">
                <a:latin typeface="Comic Sans MS" panose="030F0702030302020204" pitchFamily="66" charset="0"/>
              </a:rPr>
              <a:t>Kapton</a:t>
            </a:r>
            <a:r>
              <a:rPr lang="en-US" sz="1600" dirty="0" smtClean="0">
                <a:latin typeface="Comic Sans MS" panose="030F0702030302020204" pitchFamily="66" charset="0"/>
              </a:rPr>
              <a:t> for </a:t>
            </a:r>
          </a:p>
          <a:p>
            <a:pPr algn="ctr"/>
            <a:r>
              <a:rPr lang="en-US" sz="1600" dirty="0" smtClean="0">
                <a:latin typeface="Comic Sans MS" panose="030F0702030302020204" pitchFamily="66" charset="0"/>
              </a:rPr>
              <a:t>the top contact/</a:t>
            </a:r>
            <a:r>
              <a:rPr lang="en-US" sz="1600" dirty="0" err="1" smtClean="0">
                <a:latin typeface="Comic Sans MS" panose="030F0702030302020204" pitchFamily="66" charset="0"/>
              </a:rPr>
              <a:t>wirebond</a:t>
            </a:r>
            <a:r>
              <a:rPr lang="en-US" sz="1600" dirty="0" smtClean="0">
                <a:latin typeface="Comic Sans MS" panose="030F0702030302020204" pitchFamily="66" charset="0"/>
              </a:rPr>
              <a:t> </a:t>
            </a:r>
            <a:endParaRPr lang="en-US" sz="1600" dirty="0" smtClean="0">
              <a:latin typeface="Comic Sans MS" panose="030F0702030302020204" pitchFamily="66" charset="0"/>
            </a:endParaRPr>
          </a:p>
        </p:txBody>
      </p:sp>
    </p:spTree>
    <p:extLst>
      <p:ext uri="{BB962C8B-B14F-4D97-AF65-F5344CB8AC3E}">
        <p14:creationId xmlns:p14="http://schemas.microsoft.com/office/powerpoint/2010/main" val="35024045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p:spPr>
      </p:pic>
      <p:cxnSp>
        <p:nvCxnSpPr>
          <p:cNvPr id="8" name="Straight Connector 7"/>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C92F825B-3D2B-4FB7-970B-0A73A0E61A35}" type="slidenum">
              <a:rPr lang="en-US" smtClean="0"/>
              <a:t>8</a:t>
            </a:fld>
            <a:endParaRPr lang="en-US"/>
          </a:p>
        </p:txBody>
      </p:sp>
      <p:sp>
        <p:nvSpPr>
          <p:cNvPr id="10" name="TextBox 9"/>
          <p:cNvSpPr txBox="1"/>
          <p:nvPr/>
        </p:nvSpPr>
        <p:spPr>
          <a:xfrm>
            <a:off x="2048900" y="152400"/>
            <a:ext cx="5113900" cy="830997"/>
          </a:xfrm>
          <a:prstGeom prst="rect">
            <a:avLst/>
          </a:prstGeom>
          <a:noFill/>
        </p:spPr>
        <p:txBody>
          <a:bodyPr wrap="none" rtlCol="0">
            <a:spAutoFit/>
          </a:bodyPr>
          <a:lstStyle/>
          <a:p>
            <a:pPr algn="ctr"/>
            <a:r>
              <a:rPr lang="en-US" sz="2800" b="1" dirty="0" smtClean="0">
                <a:latin typeface="Comic Sans MS" panose="030F0702030302020204" pitchFamily="66" charset="0"/>
              </a:rPr>
              <a:t>Completed </a:t>
            </a:r>
            <a:r>
              <a:rPr lang="en-US" sz="2800" b="1" dirty="0" smtClean="0">
                <a:latin typeface="Comic Sans MS" panose="030F0702030302020204" pitchFamily="66" charset="0"/>
              </a:rPr>
              <a:t>Package</a:t>
            </a:r>
          </a:p>
          <a:p>
            <a:pPr algn="ctr"/>
            <a:r>
              <a:rPr lang="en-US" sz="2000" b="1" dirty="0" smtClean="0">
                <a:latin typeface="Comic Sans MS" panose="030F0702030302020204" pitchFamily="66" charset="0"/>
              </a:rPr>
              <a:t>Except for </a:t>
            </a:r>
            <a:r>
              <a:rPr lang="en-US" sz="2000" b="1" dirty="0" err="1" smtClean="0">
                <a:latin typeface="Comic Sans MS" panose="030F0702030302020204" pitchFamily="66" charset="0"/>
              </a:rPr>
              <a:t>wirebond</a:t>
            </a:r>
            <a:r>
              <a:rPr lang="en-US" sz="2000" b="1" dirty="0" smtClean="0">
                <a:latin typeface="Comic Sans MS" panose="030F0702030302020204" pitchFamily="66" charset="0"/>
              </a:rPr>
              <a:t> to top right SMA</a:t>
            </a:r>
            <a:r>
              <a:rPr lang="en-US" sz="2000" b="1" dirty="0" smtClean="0">
                <a:latin typeface="Comic Sans MS" panose="030F0702030302020204" pitchFamily="66" charset="0"/>
              </a:rPr>
              <a:t> </a:t>
            </a:r>
            <a:endParaRPr lang="en-US" sz="2000" b="1" dirty="0">
              <a:latin typeface="Comic Sans MS" panose="030F0702030302020204" pitchFamily="66" charset="0"/>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984" t="28519" r="6557" b="18367"/>
          <a:stretch/>
        </p:blipFill>
        <p:spPr>
          <a:xfrm>
            <a:off x="685800" y="1066800"/>
            <a:ext cx="8077200" cy="4640094"/>
          </a:xfrm>
          <a:prstGeom prst="rect">
            <a:avLst/>
          </a:prstGeom>
        </p:spPr>
      </p:pic>
      <p:sp>
        <p:nvSpPr>
          <p:cNvPr id="3" name="TextBox 2"/>
          <p:cNvSpPr txBox="1"/>
          <p:nvPr/>
        </p:nvSpPr>
        <p:spPr>
          <a:xfrm>
            <a:off x="685800" y="1792069"/>
            <a:ext cx="1676400" cy="646331"/>
          </a:xfrm>
          <a:prstGeom prst="rect">
            <a:avLst/>
          </a:prstGeom>
          <a:noFill/>
        </p:spPr>
        <p:txBody>
          <a:bodyPr wrap="square" rtlCol="0">
            <a:spAutoFit/>
          </a:bodyPr>
          <a:lstStyle/>
          <a:p>
            <a:r>
              <a:rPr lang="en-US" dirty="0" smtClean="0"/>
              <a:t>+HV connector to bottom side</a:t>
            </a:r>
            <a:endParaRPr lang="en-US" dirty="0"/>
          </a:p>
        </p:txBody>
      </p:sp>
      <p:sp>
        <p:nvSpPr>
          <p:cNvPr id="11" name="TextBox 10"/>
          <p:cNvSpPr txBox="1"/>
          <p:nvPr/>
        </p:nvSpPr>
        <p:spPr>
          <a:xfrm>
            <a:off x="6553200" y="1905000"/>
            <a:ext cx="1752600" cy="369332"/>
          </a:xfrm>
          <a:prstGeom prst="rect">
            <a:avLst/>
          </a:prstGeom>
          <a:noFill/>
        </p:spPr>
        <p:txBody>
          <a:bodyPr wrap="square" rtlCol="0">
            <a:spAutoFit/>
          </a:bodyPr>
          <a:lstStyle/>
          <a:p>
            <a:r>
              <a:rPr lang="en-US" dirty="0" smtClean="0"/>
              <a:t>Signal connector</a:t>
            </a:r>
            <a:endParaRPr lang="en-US" dirty="0"/>
          </a:p>
        </p:txBody>
      </p:sp>
      <p:sp>
        <p:nvSpPr>
          <p:cNvPr id="12" name="TextBox 11"/>
          <p:cNvSpPr txBox="1"/>
          <p:nvPr/>
        </p:nvSpPr>
        <p:spPr>
          <a:xfrm>
            <a:off x="2819400" y="3962400"/>
            <a:ext cx="1219200" cy="369332"/>
          </a:xfrm>
          <a:prstGeom prst="rect">
            <a:avLst/>
          </a:prstGeom>
          <a:noFill/>
        </p:spPr>
        <p:txBody>
          <a:bodyPr wrap="square" rtlCol="0">
            <a:spAutoFit/>
          </a:bodyPr>
          <a:lstStyle/>
          <a:p>
            <a:r>
              <a:rPr lang="en-US" dirty="0" smtClean="0"/>
              <a:t>Thermistor</a:t>
            </a:r>
            <a:endParaRPr lang="en-US" dirty="0"/>
          </a:p>
        </p:txBody>
      </p:sp>
      <p:sp>
        <p:nvSpPr>
          <p:cNvPr id="13" name="TextBox 12"/>
          <p:cNvSpPr txBox="1"/>
          <p:nvPr/>
        </p:nvSpPr>
        <p:spPr>
          <a:xfrm>
            <a:off x="3200400" y="1447800"/>
            <a:ext cx="3276600" cy="646331"/>
          </a:xfrm>
          <a:prstGeom prst="rect">
            <a:avLst/>
          </a:prstGeom>
          <a:noFill/>
        </p:spPr>
        <p:txBody>
          <a:bodyPr wrap="square" rtlCol="0">
            <a:spAutoFit/>
          </a:bodyPr>
          <a:lstStyle/>
          <a:p>
            <a:r>
              <a:rPr lang="en-US" dirty="0" smtClean="0"/>
              <a:t>Wire bond to be added between mesh and signal pin</a:t>
            </a:r>
            <a:endParaRPr lang="en-US" dirty="0"/>
          </a:p>
        </p:txBody>
      </p:sp>
      <p:cxnSp>
        <p:nvCxnSpPr>
          <p:cNvPr id="7" name="Straight Arrow Connector 6"/>
          <p:cNvCxnSpPr/>
          <p:nvPr/>
        </p:nvCxnSpPr>
        <p:spPr>
          <a:xfrm flipH="1">
            <a:off x="5257800" y="2895600"/>
            <a:ext cx="381000" cy="0"/>
          </a:xfrm>
          <a:prstGeom prst="straightConnector1">
            <a:avLst/>
          </a:prstGeom>
          <a:ln w="19050">
            <a:solidFill>
              <a:srgbClr val="3333FF"/>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181600" y="1905000"/>
            <a:ext cx="228600" cy="914400"/>
          </a:xfrm>
          <a:prstGeom prst="straightConnector1">
            <a:avLst/>
          </a:prstGeom>
          <a:ln w="19050">
            <a:solidFill>
              <a:srgbClr val="3333FF"/>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219200" y="5410200"/>
            <a:ext cx="7543800" cy="1477328"/>
          </a:xfrm>
          <a:prstGeom prst="rect">
            <a:avLst/>
          </a:prstGeom>
          <a:noFill/>
        </p:spPr>
        <p:txBody>
          <a:bodyPr wrap="square" rtlCol="0">
            <a:spAutoFit/>
          </a:bodyPr>
          <a:lstStyle/>
          <a:p>
            <a:r>
              <a:rPr lang="en-US" dirty="0" smtClean="0"/>
              <a:t>In this scenario, the signal readout is between the mesh and the APD top contact, rather than between the mesh and the bottom contact.                       As such, time walk and signal uniformity will be poor, due to the “high” resistivity of the top contact.   Should instead have capacitive coupling between the signal pin and the bottom side contact.</a:t>
            </a:r>
            <a:endParaRPr lang="en-US" dirty="0"/>
          </a:p>
        </p:txBody>
      </p:sp>
      <p:cxnSp>
        <p:nvCxnSpPr>
          <p:cNvPr id="20" name="Straight Arrow Connector 19"/>
          <p:cNvCxnSpPr/>
          <p:nvPr/>
        </p:nvCxnSpPr>
        <p:spPr>
          <a:xfrm>
            <a:off x="4038600" y="4114800"/>
            <a:ext cx="990600" cy="0"/>
          </a:xfrm>
          <a:prstGeom prst="straightConnector1">
            <a:avLst/>
          </a:prstGeom>
          <a:ln w="19050">
            <a:solidFill>
              <a:srgbClr val="3333FF"/>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62000" y="3581400"/>
            <a:ext cx="2057400" cy="1754326"/>
          </a:xfrm>
          <a:prstGeom prst="rect">
            <a:avLst/>
          </a:prstGeom>
          <a:noFill/>
        </p:spPr>
        <p:txBody>
          <a:bodyPr wrap="square" rtlCol="0">
            <a:spAutoFit/>
          </a:bodyPr>
          <a:lstStyle/>
          <a:p>
            <a:r>
              <a:rPr lang="en-US" dirty="0" smtClean="0"/>
              <a:t>Should add 10 M</a:t>
            </a:r>
            <a:r>
              <a:rPr lang="en-US" dirty="0" smtClean="0">
                <a:sym typeface="Symbol" panose="05050102010706020507" pitchFamily="18" charset="2"/>
              </a:rPr>
              <a:t></a:t>
            </a:r>
            <a:r>
              <a:rPr lang="en-US" dirty="0" smtClean="0"/>
              <a:t> protection resistor here (after cutting the trace to create a gap for the resistor)</a:t>
            </a:r>
            <a:endParaRPr lang="en-US" dirty="0"/>
          </a:p>
        </p:txBody>
      </p:sp>
      <p:cxnSp>
        <p:nvCxnSpPr>
          <p:cNvPr id="24" name="Straight Arrow Connector 23"/>
          <p:cNvCxnSpPr/>
          <p:nvPr/>
        </p:nvCxnSpPr>
        <p:spPr>
          <a:xfrm flipV="1">
            <a:off x="2819400" y="2895600"/>
            <a:ext cx="685800" cy="914400"/>
          </a:xfrm>
          <a:prstGeom prst="straightConnector1">
            <a:avLst/>
          </a:prstGeom>
          <a:ln w="19050">
            <a:solidFill>
              <a:srgbClr val="3333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22850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19390</TotalTime>
  <Words>298</Words>
  <Application>Microsoft Office PowerPoint</Application>
  <PresentationFormat>On-screen Show (4:3)</PresentationFormat>
  <Paragraphs>49</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Comic Sans MS</vt:lpstr>
      <vt:lpstr>Symbol</vt:lpstr>
      <vt:lpstr>Office Theme</vt:lpstr>
      <vt:lpstr>RMD 8x8 mm2 APD Packaging on CERN Alumina Test Boards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Princeton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Fast timing test setup</dc:title>
  <dc:creator>Princeton Affiliate</dc:creator>
  <cp:lastModifiedBy>Kirk T McDonald</cp:lastModifiedBy>
  <cp:revision>195</cp:revision>
  <cp:lastPrinted>2017-03-10T15:16:53Z</cp:lastPrinted>
  <dcterms:created xsi:type="dcterms:W3CDTF">2012-01-12T18:16:11Z</dcterms:created>
  <dcterms:modified xsi:type="dcterms:W3CDTF">2017-03-10T15:37:42Z</dcterms:modified>
</cp:coreProperties>
</file>