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1" r:id="rId2"/>
    <p:sldId id="269" r:id="rId3"/>
    <p:sldId id="283" r:id="rId4"/>
    <p:sldId id="272" r:id="rId5"/>
    <p:sldId id="282" r:id="rId6"/>
    <p:sldId id="294" r:id="rId7"/>
    <p:sldId id="285" r:id="rId8"/>
    <p:sldId id="286" r:id="rId9"/>
    <p:sldId id="287" r:id="rId10"/>
    <p:sldId id="295" r:id="rId11"/>
    <p:sldId id="260" r:id="rId12"/>
    <p:sldId id="266" r:id="rId13"/>
    <p:sldId id="261" r:id="rId14"/>
    <p:sldId id="265" r:id="rId15"/>
    <p:sldId id="281" r:id="rId16"/>
    <p:sldId id="280" r:id="rId17"/>
    <p:sldId id="279" r:id="rId18"/>
    <p:sldId id="263" r:id="rId19"/>
    <p:sldId id="267" r:id="rId20"/>
    <p:sldId id="278" r:id="rId21"/>
    <p:sldId id="288" r:id="rId22"/>
    <p:sldId id="289" r:id="rId23"/>
    <p:sldId id="290" r:id="rId24"/>
    <p:sldId id="296" r:id="rId25"/>
    <p:sldId id="298" r:id="rId26"/>
    <p:sldId id="276" r:id="rId27"/>
    <p:sldId id="299" r:id="rId28"/>
    <p:sldId id="300" r:id="rId29"/>
    <p:sldId id="277" r:id="rId30"/>
    <p:sldId id="292" r:id="rId31"/>
    <p:sldId id="293" r:id="rId32"/>
    <p:sldId id="297" r:id="rId33"/>
    <p:sldId id="25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08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552C7-5671-44FF-B0A5-6D0B44126409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6AD19-3362-4A31-A948-FABC4CBD7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6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6AD19-3362-4A31-A948-FABC4CBD73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7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67B0-660B-4A91-B069-BB11A3D57C3E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5DE-451A-497F-86D3-111D86815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8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67B0-660B-4A91-B069-BB11A3D57C3E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5DE-451A-497F-86D3-111D86815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6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67B0-660B-4A91-B069-BB11A3D57C3E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5DE-451A-497F-86D3-111D86815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8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67B0-660B-4A91-B069-BB11A3D57C3E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5DE-451A-497F-86D3-111D86815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8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67B0-660B-4A91-B069-BB11A3D57C3E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5DE-451A-497F-86D3-111D86815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4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67B0-660B-4A91-B069-BB11A3D57C3E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5DE-451A-497F-86D3-111D86815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0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67B0-660B-4A91-B069-BB11A3D57C3E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5DE-451A-497F-86D3-111D86815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7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67B0-660B-4A91-B069-BB11A3D57C3E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5DE-451A-497F-86D3-111D86815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6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67B0-660B-4A91-B069-BB11A3D57C3E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5DE-451A-497F-86D3-111D86815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4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67B0-660B-4A91-B069-BB11A3D57C3E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5DE-451A-497F-86D3-111D86815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0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67B0-660B-4A91-B069-BB11A3D57C3E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5DE-451A-497F-86D3-111D86815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3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567B0-660B-4A91-B069-BB11A3D57C3E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795DE-451A-497F-86D3-111D86815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8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458" y="1425965"/>
            <a:ext cx="3522718" cy="373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2392119" y="56818"/>
            <a:ext cx="4094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modelling timing Micromegas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(slightly refurbished compared to 1.5years ago)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437857" y="5590981"/>
            <a:ext cx="4150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Gonzalez-Diaz, F.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Resnati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Veenhof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CERN, 21/02/2017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220072" y="6474822"/>
            <a:ext cx="3901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Papaevangelou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arXiv:1601.00123v2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339752" y="2708920"/>
            <a:ext cx="453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stochastic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solutions from 1D-hydro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5009524" cy="5361905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483768" y="15007"/>
            <a:ext cx="4665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mportant MC technical information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6981" y="5589240"/>
            <a:ext cx="842493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MC arrival times of the electrons at the MM (after a random walk in the drift) can be computed analytically. Note: even in absence of multiplication it is not a Gaussian, although its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approaches D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√gap! (hereafter: ‘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spread from diffusion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’, or TTS).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4211960" y="2003097"/>
                <a:ext cx="4536504" cy="14979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/>
                        </a:rPr>
                        <m:t>𝑛</m:t>
                      </m:r>
                      <m:r>
                        <a:rPr lang="es-E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s-E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ES" sz="20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s-E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s-ES" sz="20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𝑚𝑒𝑠h</m:t>
                          </m:r>
                        </m:sub>
                      </m:sSub>
                      <m:r>
                        <a:rPr lang="es-ES" sz="2000" b="0" i="1" smtClean="0">
                          <a:latin typeface="Cambria Math"/>
                        </a:rPr>
                        <m:t>)</m:t>
                      </m:r>
                      <m:r>
                        <a:rPr lang="es-ES" sz="2000" b="0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/>
                              <a:ea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es-ES" sz="2000" b="0" i="1" smtClean="0">
                              <a:latin typeface="Cambria Math"/>
                              <a:ea typeface="Cambria Math"/>
                            </a:rPr>
                            <m:t>𝑑𝑧</m:t>
                          </m:r>
                        </m:den>
                      </m:f>
                      <m:r>
                        <a:rPr lang="es-ES" sz="20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s-E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ES" sz="20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s-E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s-ES" sz="20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s-ES" sz="2000" i="1">
                              <a:latin typeface="Cambria Math"/>
                            </a:rPr>
                            <m:t>𝑚𝑒𝑠h</m:t>
                          </m:r>
                        </m:sub>
                      </m:sSub>
                      <m:r>
                        <a:rPr lang="es-ES" sz="2000" i="1">
                          <a:latin typeface="Cambria Math"/>
                        </a:rPr>
                        <m:t>)</m:t>
                      </m:r>
                      <m:r>
                        <a:rPr lang="es-E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sz="2000" i="1">
                                  <a:latin typeface="Cambria Math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/>
                                </a:rPr>
                                <m:t>π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s-ES" sz="2000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s-ES" sz="2000" i="1">
                                  <a:latin typeface="Cambria Math"/>
                                </a:rPr>
                                <m:t>𝑡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/>
                                </a:rPr>
                                <m:t>α</m:t>
                              </m:r>
                              <m:r>
                                <a:rPr lang="es-E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/>
                                </a:rPr>
                                <m:t>η</m:t>
                              </m:r>
                            </m:e>
                          </m:d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000" b="0" i="1" smtClean="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s-E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E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2000" b="0" i="1" smtClean="0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s-ES" sz="2000" b="0" i="1" smtClean="0">
                                              <a:latin typeface="Cambria Math"/>
                                            </a:rPr>
                                            <m:t>𝑚𝑒𝑠h</m:t>
                                          </m:r>
                                        </m:sub>
                                      </m:sSub>
                                      <m:r>
                                        <a:rPr lang="es-ES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E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2000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s-ES" sz="2000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r>
                                        <a:rPr lang="es-ES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s-ES" sz="2000" i="1">
                                          <a:latin typeface="Cambria Math"/>
                                        </a:rPr>
                                        <m:t>4</m:t>
                                      </m:r>
                                      <m:sSub>
                                        <m:sSubPr>
                                          <m:ctrlPr>
                                            <a:rPr lang="es-E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2000" i="1"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s-ES" sz="2000" i="1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r>
                                        <a:rPr lang="es-ES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E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003097"/>
                <a:ext cx="4536504" cy="14979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1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5108" r="6861" b="4500"/>
          <a:stretch/>
        </p:blipFill>
        <p:spPr>
          <a:xfrm>
            <a:off x="4673699" y="1187460"/>
            <a:ext cx="4290789" cy="523415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2894" r="7667" b="3991"/>
          <a:stretch/>
        </p:blipFill>
        <p:spPr>
          <a:xfrm>
            <a:off x="107504" y="1052237"/>
            <a:ext cx="4320480" cy="5391807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67544" y="-27384"/>
            <a:ext cx="855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verage voltage signals created by single electrons entering the MM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 flipH="1" flipV="1">
            <a:off x="5220072" y="5579948"/>
            <a:ext cx="79208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220072" y="6444044"/>
            <a:ext cx="3638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very far from experimental data!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827584" y="907763"/>
            <a:ext cx="7704856" cy="2750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16 CuadroTexto"/>
          <p:cNvSpPr txBox="1"/>
          <p:nvPr/>
        </p:nvSpPr>
        <p:spPr>
          <a:xfrm>
            <a:off x="586359" y="694488"/>
            <a:ext cx="3635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Microbulk (~standard conditions)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406391" y="692696"/>
            <a:ext cx="3054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Bulk (~standard conditions)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2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65" y="755413"/>
            <a:ext cx="6346587" cy="5841939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1331640" y="-27384"/>
            <a:ext cx="6798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signals in the bulk detector (random selection)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49" y="923529"/>
            <a:ext cx="3976956" cy="329755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5" y="923529"/>
            <a:ext cx="3976956" cy="3297559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130546" y="-27384"/>
            <a:ext cx="768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over 1000 primary photo-electrons (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drift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=10kV/cm)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36761" y="859505"/>
            <a:ext cx="7704856" cy="2750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CuadroTexto"/>
          <p:cNvSpPr txBox="1"/>
          <p:nvPr/>
        </p:nvSpPr>
        <p:spPr>
          <a:xfrm>
            <a:off x="1576734" y="646230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Microbulk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381701" y="644438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59" y="4256425"/>
            <a:ext cx="3351646" cy="254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915816" y="6669360"/>
            <a:ext cx="504056" cy="83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5 Conector recto de flecha"/>
          <p:cNvCxnSpPr/>
          <p:nvPr/>
        </p:nvCxnSpPr>
        <p:spPr>
          <a:xfrm flipH="1" flipV="1">
            <a:off x="2771800" y="3356992"/>
            <a:ext cx="1224136" cy="2173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4422183" y="534333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COMSOL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383868" y="6711153"/>
            <a:ext cx="396044" cy="1468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CuadroTexto"/>
          <p:cNvSpPr txBox="1"/>
          <p:nvPr/>
        </p:nvSpPr>
        <p:spPr>
          <a:xfrm>
            <a:off x="5424221" y="5331456"/>
            <a:ext cx="361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(simple but nice consistency check!)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2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36" y="908720"/>
            <a:ext cx="6326350" cy="473630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051720" y="-27384"/>
            <a:ext cx="5202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example: typical fitting routine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5292080" y="3429000"/>
            <a:ext cx="1152128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Elipse"/>
          <p:cNvSpPr/>
          <p:nvPr/>
        </p:nvSpPr>
        <p:spPr>
          <a:xfrm>
            <a:off x="3056466" y="3441927"/>
            <a:ext cx="1152128" cy="165618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CuadroTexto"/>
          <p:cNvSpPr txBox="1"/>
          <p:nvPr/>
        </p:nvSpPr>
        <p:spPr>
          <a:xfrm>
            <a:off x="2555776" y="5911305"/>
            <a:ext cx="4444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small 1-2% 3-sigma tails always present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5220072" y="1201643"/>
            <a:ext cx="324036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1621109" y="940658"/>
            <a:ext cx="172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 threshold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966853" y="940658"/>
            <a:ext cx="18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onstant fraction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051720" y="-66293"/>
            <a:ext cx="5326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for typical conditions (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bulk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(some technicalities related to analysis)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364518"/>
            <a:ext cx="4788024" cy="339882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8"/>
          <a:stretch/>
        </p:blipFill>
        <p:spPr>
          <a:xfrm>
            <a:off x="4427984" y="1340768"/>
            <a:ext cx="4563773" cy="3453309"/>
          </a:xfrm>
          <a:prstGeom prst="rect">
            <a:avLst/>
          </a:prstGeom>
        </p:spPr>
      </p:pic>
      <p:cxnSp>
        <p:nvCxnSpPr>
          <p:cNvPr id="7" name="6 Conector recto de flecha"/>
          <p:cNvCxnSpPr/>
          <p:nvPr/>
        </p:nvCxnSpPr>
        <p:spPr>
          <a:xfrm>
            <a:off x="7452320" y="2780928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3131840" y="5229200"/>
            <a:ext cx="56909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CFD  introduces some correlation with amplitude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(from this point on, only shown the best time resolution attainable)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H="1" flipV="1">
            <a:off x="3851920" y="3933056"/>
            <a:ext cx="57606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5608668" y="3429000"/>
            <a:ext cx="155562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6876256" y="3923764"/>
            <a:ext cx="215878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single-photoelectron </a:t>
            </a:r>
            <a:endParaRPr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2750718" y="2753524"/>
            <a:ext cx="1101202" cy="14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9" t="64177" r="53948" b="31714"/>
          <a:stretch/>
        </p:blipFill>
        <p:spPr bwMode="auto">
          <a:xfrm>
            <a:off x="2764367" y="2702079"/>
            <a:ext cx="1479056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5608668" y="2276872"/>
            <a:ext cx="1101202" cy="14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9" t="64177" r="53948" b="31714"/>
          <a:stretch/>
        </p:blipFill>
        <p:spPr bwMode="auto">
          <a:xfrm>
            <a:off x="5622317" y="2225427"/>
            <a:ext cx="1479056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3904374" y="6237312"/>
                <a:ext cx="5154424" cy="55130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spread from diffusion ==</a:t>
                </a:r>
                <a:r>
                  <a:rPr lang="el-GR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a:rPr lang="es-ES" i="1">
                            <a:latin typeface="Cambria Math"/>
                            <a:cs typeface="Times New Roman" panose="02020603050405020304" pitchFamily="18" charset="0"/>
                          </a:rPr>
                          <m:t>𝑑𝑖𝑓𝑓</m:t>
                        </m:r>
                      </m:sub>
                    </m:sSub>
                    <m:r>
                      <a:rPr lang="es-E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s-E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s-E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s-E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𝑔𝑎𝑝</m:t>
                        </m:r>
                      </m:e>
                    </m:ra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== ‘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TTS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374" y="6237312"/>
                <a:ext cx="5154424" cy="551305"/>
              </a:xfrm>
              <a:prstGeom prst="rect">
                <a:avLst/>
              </a:prstGeom>
              <a:blipFill rotWithShape="1">
                <a:blip r:embed="rId5"/>
                <a:stretch>
                  <a:fillRect l="-825" r="-59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0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907704" y="-27384"/>
            <a:ext cx="5540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nfluence of the detector capacitance (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68" y="980728"/>
            <a:ext cx="6761905" cy="4800000"/>
          </a:xfrm>
          <a:prstGeom prst="rect">
            <a:avLst/>
          </a:prstGeom>
        </p:spPr>
      </p:pic>
      <p:cxnSp>
        <p:nvCxnSpPr>
          <p:cNvPr id="7" name="6 Conector recto de flecha"/>
          <p:cNvCxnSpPr/>
          <p:nvPr/>
        </p:nvCxnSpPr>
        <p:spPr>
          <a:xfrm flipH="1">
            <a:off x="4355977" y="2276872"/>
            <a:ext cx="24103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405443" y="1846973"/>
            <a:ext cx="183896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ypical bulk value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69182" y="6156012"/>
            <a:ext cx="837928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signal integrity does not affect timing strongly, but S/N goes down by about 1/10!!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flipH="1">
            <a:off x="4355976" y="2780928"/>
            <a:ext cx="24103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180749" y="2339588"/>
            <a:ext cx="306365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ypical microbulk value (35pF)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766279" y="4509120"/>
            <a:ext cx="215878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single-photoelectron </a:t>
            </a:r>
            <a:endParaRPr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3078765" y="1810775"/>
            <a:ext cx="2017083" cy="29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2483768" y="1810775"/>
            <a:ext cx="144016" cy="1402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Rectángulo"/>
          <p:cNvSpPr/>
          <p:nvPr/>
        </p:nvSpPr>
        <p:spPr>
          <a:xfrm>
            <a:off x="2636167" y="3140968"/>
            <a:ext cx="1719809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Rectángulo"/>
          <p:cNvSpPr/>
          <p:nvPr/>
        </p:nvSpPr>
        <p:spPr>
          <a:xfrm>
            <a:off x="4211961" y="1804808"/>
            <a:ext cx="144016" cy="1402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9" t="64177" r="53948" b="31714"/>
          <a:stretch/>
        </p:blipFill>
        <p:spPr bwMode="auto">
          <a:xfrm>
            <a:off x="3059832" y="1846973"/>
            <a:ext cx="1922773" cy="2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2597778" y="1728608"/>
            <a:ext cx="1719809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Rectángulo"/>
          <p:cNvSpPr/>
          <p:nvPr/>
        </p:nvSpPr>
        <p:spPr>
          <a:xfrm>
            <a:off x="2555776" y="1810775"/>
            <a:ext cx="2426829" cy="1330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2223512" y="-27384"/>
            <a:ext cx="4940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of the mesh transmission (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761905" cy="479838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281174" y="4365104"/>
            <a:ext cx="2277744" cy="690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CuadroTexto"/>
          <p:cNvSpPr txBox="1"/>
          <p:nvPr/>
        </p:nvSpPr>
        <p:spPr>
          <a:xfrm>
            <a:off x="5141217" y="4294837"/>
            <a:ext cx="224613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 T=1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149927" y="4611521"/>
            <a:ext cx="157671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T=1/8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536077" y="3645024"/>
            <a:ext cx="215878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single-photoelectron </a:t>
            </a:r>
            <a:endParaRPr lang="en-US" dirty="0"/>
          </a:p>
        </p:txBody>
      </p:sp>
      <p:sp>
        <p:nvSpPr>
          <p:cNvPr id="20" name="19 Rectángulo"/>
          <p:cNvSpPr/>
          <p:nvPr/>
        </p:nvSpPr>
        <p:spPr>
          <a:xfrm>
            <a:off x="5599045" y="4952319"/>
            <a:ext cx="2017083" cy="29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9" t="64177" r="53948" b="31714"/>
          <a:stretch/>
        </p:blipFill>
        <p:spPr bwMode="auto">
          <a:xfrm>
            <a:off x="5580112" y="4988517"/>
            <a:ext cx="1922773" cy="2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7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467544" y="-2738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nfluence of the pre-amplification (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7069858" cy="501860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812360" y="6135687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T=0.07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815399" y="1120185"/>
            <a:ext cx="432000" cy="1804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CuadroTexto"/>
          <p:cNvSpPr txBox="1"/>
          <p:nvPr/>
        </p:nvSpPr>
        <p:spPr>
          <a:xfrm>
            <a:off x="6764918" y="1043444"/>
            <a:ext cx="4619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779412" y="1403484"/>
            <a:ext cx="4619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779412" y="1772816"/>
            <a:ext cx="4619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779412" y="2177460"/>
            <a:ext cx="4619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779412" y="2537500"/>
            <a:ext cx="4619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353514" y="1403484"/>
            <a:ext cx="144000" cy="339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CuadroTexto"/>
          <p:cNvSpPr txBox="1"/>
          <p:nvPr/>
        </p:nvSpPr>
        <p:spPr>
          <a:xfrm>
            <a:off x="7258598" y="14178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342363" y="1771471"/>
            <a:ext cx="144000" cy="339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CuadroTexto"/>
          <p:cNvSpPr txBox="1"/>
          <p:nvPr/>
        </p:nvSpPr>
        <p:spPr>
          <a:xfrm>
            <a:off x="7258598" y="17969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03" b="1891"/>
          <a:stretch/>
        </p:blipFill>
        <p:spPr bwMode="auto">
          <a:xfrm>
            <a:off x="1305558" y="5725331"/>
            <a:ext cx="6650818" cy="36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6300192" y="2978840"/>
            <a:ext cx="1656184" cy="37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6228184" y="2875238"/>
                <a:ext cx="1397947" cy="428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cs typeface="Times New Roman" panose="020206030504050203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  <a:cs typeface="Times New Roman" panose="02020603050405020304" pitchFamily="18" charset="0"/>
                            </a:rPr>
                            <m:t>𝑑𝑖𝑓𝑓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  <a:cs typeface="Times New Roman" panose="020206030504050203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𝑝𝑒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875238"/>
                <a:ext cx="1397947" cy="428707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19 Rectángulo"/>
          <p:cNvSpPr/>
          <p:nvPr/>
        </p:nvSpPr>
        <p:spPr>
          <a:xfrm>
            <a:off x="3362373" y="378526"/>
            <a:ext cx="25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(drift field kept constant!)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2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764704"/>
            <a:ext cx="9144000" cy="5040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CuadroTexto"/>
          <p:cNvSpPr txBox="1"/>
          <p:nvPr/>
        </p:nvSpPr>
        <p:spPr>
          <a:xfrm>
            <a:off x="0" y="-26977"/>
            <a:ext cx="918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idea: develop a simple code for taking technological decisions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0" y="764705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 MC solutions from a 1D hydrodynamic formalism under ‘reasonable’ assumptions: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 and drift parameters taken from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Magboltz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 statistical equilibrium in between ionizing collisions (Legler model).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 uniform fields in both drift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icromegas regions; characterize electron transmission between them by a single parameter 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modelled as a simple binomial process.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exponential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fluctuations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Micromegas amplification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 along the drift region 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transmission 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estimated from comparison between data and COMSOL simulations.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0" y="3933056"/>
            <a:ext cx="9147601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2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induced signal from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theorem, include capacitance and FEE.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920" y="5157192"/>
            <a:ext cx="91370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 waveforms and apply a pulse-shape analysis similar to what is done in data.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1207" y="6387425"/>
            <a:ext cx="9028241" cy="353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Magboltz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(hydro input) + COMSOL (hydro average solution) + MATLAB (hydro stochastic solution)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259632" y="-27384"/>
            <a:ext cx="7515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of the detector technology (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microbulk vs bulk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6761905" cy="48000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6660232" y="4221088"/>
            <a:ext cx="215878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single-photoelectron </a:t>
            </a:r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2763329" y="2920476"/>
            <a:ext cx="2017083" cy="29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9" t="64177" r="53948" b="31714"/>
          <a:stretch/>
        </p:blipFill>
        <p:spPr bwMode="auto">
          <a:xfrm>
            <a:off x="2744396" y="2945523"/>
            <a:ext cx="1922773" cy="2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4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875661" y="-27384"/>
            <a:ext cx="5288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data (at fixed drift field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16416" y="87015"/>
            <a:ext cx="731290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65081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2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777184" y="-27384"/>
            <a:ext cx="402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omparison with data (vs field)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316416" y="87015"/>
            <a:ext cx="731290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42975"/>
            <a:ext cx="67151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9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7450806" y="87015"/>
            <a:ext cx="1585690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micro-bulk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47" y="1029000"/>
            <a:ext cx="6761905" cy="4800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241544" y="4499304"/>
            <a:ext cx="2017083" cy="11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9" t="64177" r="53948" b="31714"/>
          <a:stretch/>
        </p:blipFill>
        <p:spPr bwMode="auto">
          <a:xfrm>
            <a:off x="3226150" y="4371153"/>
            <a:ext cx="1922773" cy="2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699792" y="3606469"/>
            <a:ext cx="2664296" cy="1440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2673937" y="4616304"/>
            <a:ext cx="2664296" cy="1440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Rectángulo"/>
          <p:cNvSpPr/>
          <p:nvPr/>
        </p:nvSpPr>
        <p:spPr>
          <a:xfrm>
            <a:off x="2555776" y="3571266"/>
            <a:ext cx="233495" cy="12342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Rectángulo"/>
          <p:cNvSpPr/>
          <p:nvPr/>
        </p:nvSpPr>
        <p:spPr>
          <a:xfrm>
            <a:off x="5274609" y="3526077"/>
            <a:ext cx="233495" cy="12342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4477690" y="3750485"/>
            <a:ext cx="774617" cy="345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5" t="6170" r="17054" b="87660"/>
          <a:stretch/>
        </p:blipFill>
        <p:spPr bwMode="auto">
          <a:xfrm>
            <a:off x="4512613" y="3770299"/>
            <a:ext cx="563443" cy="30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076056" y="3688812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672523" y="3678477"/>
            <a:ext cx="2960096" cy="10818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2777184" y="-27384"/>
            <a:ext cx="402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omparison with data (vs field)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65"/>
          <a:stretch/>
        </p:blipFill>
        <p:spPr bwMode="auto">
          <a:xfrm>
            <a:off x="1318133" y="944048"/>
            <a:ext cx="44555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4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835696" y="-27384"/>
            <a:ext cx="6147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simple analytical model (R.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Veenhof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/S. White)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259632" y="1196752"/>
            <a:ext cx="0" cy="1944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427984" y="1196752"/>
            <a:ext cx="0" cy="19442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51116" y="47667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photocathode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16 Forma libre"/>
          <p:cNvSpPr/>
          <p:nvPr/>
        </p:nvSpPr>
        <p:spPr>
          <a:xfrm rot="20310434">
            <a:off x="411400" y="2217279"/>
            <a:ext cx="892098" cy="201190"/>
          </a:xfrm>
          <a:custGeom>
            <a:avLst/>
            <a:gdLst>
              <a:gd name="connsiteX0" fmla="*/ 0 w 892098"/>
              <a:gd name="connsiteY0" fmla="*/ 201177 h 201190"/>
              <a:gd name="connsiteX1" fmla="*/ 111512 w 892098"/>
              <a:gd name="connsiteY1" fmla="*/ 11606 h 201190"/>
              <a:gd name="connsiteX2" fmla="*/ 234176 w 892098"/>
              <a:gd name="connsiteY2" fmla="*/ 201177 h 201190"/>
              <a:gd name="connsiteX3" fmla="*/ 356839 w 892098"/>
              <a:gd name="connsiteY3" fmla="*/ 11606 h 201190"/>
              <a:gd name="connsiteX4" fmla="*/ 479503 w 892098"/>
              <a:gd name="connsiteY4" fmla="*/ 201177 h 201190"/>
              <a:gd name="connsiteX5" fmla="*/ 602166 w 892098"/>
              <a:gd name="connsiteY5" fmla="*/ 455 h 201190"/>
              <a:gd name="connsiteX6" fmla="*/ 691376 w 892098"/>
              <a:gd name="connsiteY6" fmla="*/ 145421 h 201190"/>
              <a:gd name="connsiteX7" fmla="*/ 780586 w 892098"/>
              <a:gd name="connsiteY7" fmla="*/ 111967 h 201190"/>
              <a:gd name="connsiteX8" fmla="*/ 892098 w 892098"/>
              <a:gd name="connsiteY8" fmla="*/ 78513 h 20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2098" h="201190">
                <a:moveTo>
                  <a:pt x="0" y="201177"/>
                </a:moveTo>
                <a:cubicBezTo>
                  <a:pt x="36241" y="106391"/>
                  <a:pt x="72483" y="11606"/>
                  <a:pt x="111512" y="11606"/>
                </a:cubicBezTo>
                <a:cubicBezTo>
                  <a:pt x="150541" y="11606"/>
                  <a:pt x="193288" y="201177"/>
                  <a:pt x="234176" y="201177"/>
                </a:cubicBezTo>
                <a:cubicBezTo>
                  <a:pt x="275064" y="201177"/>
                  <a:pt x="315951" y="11606"/>
                  <a:pt x="356839" y="11606"/>
                </a:cubicBezTo>
                <a:cubicBezTo>
                  <a:pt x="397727" y="11606"/>
                  <a:pt x="438615" y="203035"/>
                  <a:pt x="479503" y="201177"/>
                </a:cubicBezTo>
                <a:cubicBezTo>
                  <a:pt x="520391" y="199319"/>
                  <a:pt x="566854" y="9748"/>
                  <a:pt x="602166" y="455"/>
                </a:cubicBezTo>
                <a:cubicBezTo>
                  <a:pt x="637478" y="-8838"/>
                  <a:pt x="661640" y="126836"/>
                  <a:pt x="691376" y="145421"/>
                </a:cubicBezTo>
                <a:cubicBezTo>
                  <a:pt x="721112" y="164006"/>
                  <a:pt x="747132" y="123118"/>
                  <a:pt x="780586" y="111967"/>
                </a:cubicBezTo>
                <a:cubicBezTo>
                  <a:pt x="814040" y="100816"/>
                  <a:pt x="853069" y="89664"/>
                  <a:pt x="892098" y="78513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20 Conector recto de flecha"/>
          <p:cNvCxnSpPr/>
          <p:nvPr/>
        </p:nvCxnSpPr>
        <p:spPr>
          <a:xfrm flipV="1">
            <a:off x="1275885" y="2027395"/>
            <a:ext cx="238326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1465651" y="2014860"/>
            <a:ext cx="203705" cy="15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V="1">
            <a:off x="1618051" y="2081401"/>
            <a:ext cx="217645" cy="85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1835696" y="2081401"/>
            <a:ext cx="152400" cy="152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V="1">
            <a:off x="2005115" y="1916832"/>
            <a:ext cx="217645" cy="283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2204333" y="1924161"/>
            <a:ext cx="326253" cy="221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V="1">
            <a:off x="2544377" y="1997298"/>
            <a:ext cx="217645" cy="141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2762022" y="2014860"/>
            <a:ext cx="108822" cy="28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flipV="1">
            <a:off x="2870844" y="2139149"/>
            <a:ext cx="289426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3167957" y="2167260"/>
            <a:ext cx="125957" cy="150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V="1">
            <a:off x="3320357" y="2081401"/>
            <a:ext cx="243531" cy="2382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3570537" y="2146131"/>
            <a:ext cx="189581" cy="1735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 flipV="1">
            <a:off x="3722937" y="2167260"/>
            <a:ext cx="345007" cy="131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>
            <a:off x="4067944" y="2193374"/>
            <a:ext cx="172503" cy="128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/>
          <p:nvPr/>
        </p:nvCxnSpPr>
        <p:spPr>
          <a:xfrm flipV="1">
            <a:off x="4220344" y="2135407"/>
            <a:ext cx="207640" cy="210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>
            <a:off x="1275885" y="2780928"/>
            <a:ext cx="315209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60 Rectángulo"/>
              <p:cNvSpPr/>
              <p:nvPr/>
            </p:nvSpPr>
            <p:spPr>
              <a:xfrm>
                <a:off x="5622461" y="1821579"/>
                <a:ext cx="1789721" cy="672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  <a:cs typeface="Times New Roman" panose="02020603050405020304" pitchFamily="18" charset="0"/>
                        </a:rPr>
                        <m:t>𝑇𝑇𝑆</m:t>
                      </m:r>
                      <m:r>
                        <a:rPr lang="es-ES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≅</m:t>
                      </m:r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E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s-E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es-E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ES" i="1">
                              <a:latin typeface="Cambria Math"/>
                              <a:cs typeface="Times New Roman" panose="02020603050405020304" pitchFamily="18" charset="0"/>
                            </a:rPr>
                            <m:t>𝑔𝑎𝑝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6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461" y="1821579"/>
                <a:ext cx="1789721" cy="6720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61 CuadroTexto"/>
          <p:cNvSpPr txBox="1"/>
          <p:nvPr/>
        </p:nvSpPr>
        <p:spPr>
          <a:xfrm>
            <a:off x="1835696" y="908720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pre-amplification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62 Conector recto"/>
          <p:cNvCxnSpPr/>
          <p:nvPr/>
        </p:nvCxnSpPr>
        <p:spPr>
          <a:xfrm>
            <a:off x="1260759" y="4221088"/>
            <a:ext cx="0" cy="1944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4429111" y="4221088"/>
            <a:ext cx="0" cy="19442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Forma libre"/>
          <p:cNvSpPr/>
          <p:nvPr/>
        </p:nvSpPr>
        <p:spPr>
          <a:xfrm rot="20310434">
            <a:off x="412527" y="5241615"/>
            <a:ext cx="892098" cy="201190"/>
          </a:xfrm>
          <a:custGeom>
            <a:avLst/>
            <a:gdLst>
              <a:gd name="connsiteX0" fmla="*/ 0 w 892098"/>
              <a:gd name="connsiteY0" fmla="*/ 201177 h 201190"/>
              <a:gd name="connsiteX1" fmla="*/ 111512 w 892098"/>
              <a:gd name="connsiteY1" fmla="*/ 11606 h 201190"/>
              <a:gd name="connsiteX2" fmla="*/ 234176 w 892098"/>
              <a:gd name="connsiteY2" fmla="*/ 201177 h 201190"/>
              <a:gd name="connsiteX3" fmla="*/ 356839 w 892098"/>
              <a:gd name="connsiteY3" fmla="*/ 11606 h 201190"/>
              <a:gd name="connsiteX4" fmla="*/ 479503 w 892098"/>
              <a:gd name="connsiteY4" fmla="*/ 201177 h 201190"/>
              <a:gd name="connsiteX5" fmla="*/ 602166 w 892098"/>
              <a:gd name="connsiteY5" fmla="*/ 455 h 201190"/>
              <a:gd name="connsiteX6" fmla="*/ 691376 w 892098"/>
              <a:gd name="connsiteY6" fmla="*/ 145421 h 201190"/>
              <a:gd name="connsiteX7" fmla="*/ 780586 w 892098"/>
              <a:gd name="connsiteY7" fmla="*/ 111967 h 201190"/>
              <a:gd name="connsiteX8" fmla="*/ 892098 w 892098"/>
              <a:gd name="connsiteY8" fmla="*/ 78513 h 20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2098" h="201190">
                <a:moveTo>
                  <a:pt x="0" y="201177"/>
                </a:moveTo>
                <a:cubicBezTo>
                  <a:pt x="36241" y="106391"/>
                  <a:pt x="72483" y="11606"/>
                  <a:pt x="111512" y="11606"/>
                </a:cubicBezTo>
                <a:cubicBezTo>
                  <a:pt x="150541" y="11606"/>
                  <a:pt x="193288" y="201177"/>
                  <a:pt x="234176" y="201177"/>
                </a:cubicBezTo>
                <a:cubicBezTo>
                  <a:pt x="275064" y="201177"/>
                  <a:pt x="315951" y="11606"/>
                  <a:pt x="356839" y="11606"/>
                </a:cubicBezTo>
                <a:cubicBezTo>
                  <a:pt x="397727" y="11606"/>
                  <a:pt x="438615" y="203035"/>
                  <a:pt x="479503" y="201177"/>
                </a:cubicBezTo>
                <a:cubicBezTo>
                  <a:pt x="520391" y="199319"/>
                  <a:pt x="566854" y="9748"/>
                  <a:pt x="602166" y="455"/>
                </a:cubicBezTo>
                <a:cubicBezTo>
                  <a:pt x="637478" y="-8838"/>
                  <a:pt x="661640" y="126836"/>
                  <a:pt x="691376" y="145421"/>
                </a:cubicBezTo>
                <a:cubicBezTo>
                  <a:pt x="721112" y="164006"/>
                  <a:pt x="747132" y="123118"/>
                  <a:pt x="780586" y="111967"/>
                </a:cubicBezTo>
                <a:cubicBezTo>
                  <a:pt x="814040" y="100816"/>
                  <a:pt x="853069" y="89664"/>
                  <a:pt x="892098" y="78513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65 Conector recto de flecha"/>
          <p:cNvCxnSpPr/>
          <p:nvPr/>
        </p:nvCxnSpPr>
        <p:spPr>
          <a:xfrm flipV="1">
            <a:off x="1277012" y="5051731"/>
            <a:ext cx="238326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/>
          <p:nvPr/>
        </p:nvCxnSpPr>
        <p:spPr>
          <a:xfrm>
            <a:off x="1466778" y="5039196"/>
            <a:ext cx="203705" cy="15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67 Conector recto de flecha"/>
          <p:cNvCxnSpPr/>
          <p:nvPr/>
        </p:nvCxnSpPr>
        <p:spPr>
          <a:xfrm flipV="1">
            <a:off x="1619178" y="5105737"/>
            <a:ext cx="217645" cy="85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68 Conector recto de flecha"/>
          <p:cNvCxnSpPr/>
          <p:nvPr/>
        </p:nvCxnSpPr>
        <p:spPr>
          <a:xfrm>
            <a:off x="1836823" y="5105737"/>
            <a:ext cx="152400" cy="152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69 Conector recto de flecha"/>
          <p:cNvCxnSpPr/>
          <p:nvPr/>
        </p:nvCxnSpPr>
        <p:spPr>
          <a:xfrm flipV="1">
            <a:off x="2006242" y="4941168"/>
            <a:ext cx="217645" cy="283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/>
          <p:nvPr/>
        </p:nvCxnSpPr>
        <p:spPr>
          <a:xfrm>
            <a:off x="2205460" y="4948497"/>
            <a:ext cx="326253" cy="221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/>
          <p:nvPr/>
        </p:nvCxnSpPr>
        <p:spPr>
          <a:xfrm flipV="1">
            <a:off x="2545504" y="5021634"/>
            <a:ext cx="217645" cy="141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72 Conector recto de flecha"/>
          <p:cNvCxnSpPr/>
          <p:nvPr/>
        </p:nvCxnSpPr>
        <p:spPr>
          <a:xfrm>
            <a:off x="2763149" y="5039196"/>
            <a:ext cx="108822" cy="28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/>
          <p:nvPr/>
        </p:nvCxnSpPr>
        <p:spPr>
          <a:xfrm flipV="1">
            <a:off x="2871971" y="5163485"/>
            <a:ext cx="289426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>
            <a:off x="3169084" y="5191596"/>
            <a:ext cx="125957" cy="150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75 Conector recto de flecha"/>
          <p:cNvCxnSpPr/>
          <p:nvPr/>
        </p:nvCxnSpPr>
        <p:spPr>
          <a:xfrm flipV="1">
            <a:off x="3321484" y="5105737"/>
            <a:ext cx="243531" cy="2382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/>
          <p:nvPr/>
        </p:nvCxnSpPr>
        <p:spPr>
          <a:xfrm>
            <a:off x="3571664" y="5170467"/>
            <a:ext cx="189581" cy="1735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/>
          <p:nvPr/>
        </p:nvCxnSpPr>
        <p:spPr>
          <a:xfrm flipV="1">
            <a:off x="3724064" y="5191596"/>
            <a:ext cx="345007" cy="131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78 Conector recto de flecha"/>
          <p:cNvCxnSpPr/>
          <p:nvPr/>
        </p:nvCxnSpPr>
        <p:spPr>
          <a:xfrm>
            <a:off x="4069071" y="5217710"/>
            <a:ext cx="172503" cy="128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 flipV="1">
            <a:off x="4221471" y="5159743"/>
            <a:ext cx="207640" cy="210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/>
          <p:nvPr/>
        </p:nvCxnSpPr>
        <p:spPr>
          <a:xfrm>
            <a:off x="1277012" y="5805264"/>
            <a:ext cx="154054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81 Rectángulo"/>
              <p:cNvSpPr/>
              <p:nvPr/>
            </p:nvSpPr>
            <p:spPr>
              <a:xfrm>
                <a:off x="4644008" y="4845915"/>
                <a:ext cx="3711657" cy="1767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  <a:cs typeface="Times New Roman" panose="02020603050405020304" pitchFamily="18" charset="0"/>
                        </a:rPr>
                        <m:t>𝑇𝑇𝑆</m:t>
                      </m:r>
                      <m:r>
                        <a:rPr lang="es-ES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≅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E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s-E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es-E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E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1/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α</m:t>
                          </m:r>
                        </m:e>
                      </m:rad>
                    </m:oMath>
                  </m:oMathPara>
                </a14:m>
                <a:endParaRPr lang="es-ES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  <a:cs typeface="Times New Roman" panose="02020603050405020304" pitchFamily="18" charset="0"/>
                        </a:rPr>
                        <m:t>            =</m:t>
                      </m:r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E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s-E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es-E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𝑔𝑎𝑝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  <m:r>
                                <a:rPr lang="es-ES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s-ES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𝑔𝑎𝑝</m:t>
                              </m:r>
                            </m:den>
                          </m:f>
                        </m:e>
                      </m:rad>
                      <m:r>
                        <a:rPr lang="es-ES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E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s-E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s-E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𝑔𝑎𝑝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  <m:r>
                                <a:rPr lang="es-E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s-ES" dirty="0" smtClean="0">
                  <a:cs typeface="Times New Roman" panose="020206030504050203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2" name="8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845915"/>
                <a:ext cx="3711657" cy="17674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82 CuadroTexto"/>
          <p:cNvSpPr txBox="1"/>
          <p:nvPr/>
        </p:nvSpPr>
        <p:spPr>
          <a:xfrm>
            <a:off x="1979712" y="393305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pre-amplification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84 Conector recto de flecha"/>
          <p:cNvCxnSpPr>
            <a:stCxn id="84" idx="2"/>
          </p:cNvCxnSpPr>
          <p:nvPr/>
        </p:nvCxnSpPr>
        <p:spPr>
          <a:xfrm flipV="1">
            <a:off x="2721232" y="4864478"/>
            <a:ext cx="303139" cy="152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>
            <a:off x="3024371" y="4857817"/>
            <a:ext cx="297113" cy="1596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 flipV="1">
            <a:off x="3305065" y="4872991"/>
            <a:ext cx="153527" cy="155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 flipV="1">
            <a:off x="3473884" y="4864478"/>
            <a:ext cx="286234" cy="21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 flipV="1">
            <a:off x="3761245" y="4743932"/>
            <a:ext cx="189581" cy="131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89 Conector recto de flecha"/>
          <p:cNvCxnSpPr/>
          <p:nvPr/>
        </p:nvCxnSpPr>
        <p:spPr>
          <a:xfrm>
            <a:off x="3933629" y="4752736"/>
            <a:ext cx="278858" cy="152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/>
          <p:nvPr/>
        </p:nvCxnSpPr>
        <p:spPr>
          <a:xfrm flipV="1">
            <a:off x="4212487" y="4743932"/>
            <a:ext cx="215497" cy="16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83 Elipse"/>
          <p:cNvSpPr/>
          <p:nvPr/>
        </p:nvSpPr>
        <p:spPr>
          <a:xfrm>
            <a:off x="2721232" y="4963470"/>
            <a:ext cx="108000" cy="10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102 CuadroTexto"/>
              <p:cNvSpPr txBox="1"/>
              <p:nvPr/>
            </p:nvSpPr>
            <p:spPr>
              <a:xfrm>
                <a:off x="1799092" y="5867980"/>
                <a:ext cx="612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1/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10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092" y="5867980"/>
                <a:ext cx="61266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104 Conector recto"/>
          <p:cNvCxnSpPr/>
          <p:nvPr/>
        </p:nvCxnSpPr>
        <p:spPr>
          <a:xfrm>
            <a:off x="4909422" y="1196752"/>
            <a:ext cx="0" cy="1944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"/>
          <p:cNvCxnSpPr/>
          <p:nvPr/>
        </p:nvCxnSpPr>
        <p:spPr>
          <a:xfrm>
            <a:off x="4909738" y="4221088"/>
            <a:ext cx="0" cy="1944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106 Triángulo isósceles"/>
          <p:cNvSpPr/>
          <p:nvPr/>
        </p:nvSpPr>
        <p:spPr>
          <a:xfrm rot="-5400000">
            <a:off x="4557831" y="1911479"/>
            <a:ext cx="235675" cy="46750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107 Triángulo isósceles"/>
          <p:cNvSpPr/>
          <p:nvPr/>
        </p:nvSpPr>
        <p:spPr>
          <a:xfrm rot="16200000">
            <a:off x="4558147" y="4515798"/>
            <a:ext cx="235675" cy="46750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108 Triángulo isósceles"/>
          <p:cNvSpPr/>
          <p:nvPr/>
        </p:nvSpPr>
        <p:spPr>
          <a:xfrm rot="16200000">
            <a:off x="4558147" y="4976643"/>
            <a:ext cx="235675" cy="46750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2998575" y="-27384"/>
            <a:ext cx="3385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 look at new laser data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94534"/>
            <a:ext cx="8316416" cy="5851193"/>
          </a:xfrm>
          <a:prstGeom prst="rect">
            <a:avLst/>
          </a:prstGeom>
        </p:spPr>
      </p:pic>
      <p:sp>
        <p:nvSpPr>
          <p:cNvPr id="92" name="91 CuadroTexto"/>
          <p:cNvSpPr txBox="1"/>
          <p:nvPr/>
        </p:nvSpPr>
        <p:spPr>
          <a:xfrm>
            <a:off x="7927751" y="-4962"/>
            <a:ext cx="121930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Veenhof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766778" y="44624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51520" y="764704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 model allows computing the time response of timing Micromegas. It reproduces the correct time resolution scale, the approximate scaling with number of photoelectrons (~1/√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and the soft dependence with pre-amplification (~ √(log(gain)).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Excellent reference for future 3D simulations!!.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resolution  is nearly independent from capacitance (although signal shapes are strongly affected, sensitivity to single-photon might be lost). Time resolution starts to suffer for BW~100MHz.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Microbulk Micromegas shows worse performance than Bulk, due to lower transmission.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single photo-electron case, the CFD-technique introduces some small correlation with amplitude, that disappears for CFD&lt;=0.3.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Operationally, the time response can be approximated through: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s-E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TTS/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√[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log(gain)]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882196" y="4462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 steps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0" y="548680"/>
            <a:ext cx="91440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comparison with new data (~few weeks scale):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different analysis methods (the software stores the complete waveforms!).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in detail the different scalings seen in data…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mips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 full simulation (Garfield++) can bring in addition to this?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the exact 3D field (expected to be a small effect, since the field close to the cathode dominates the detector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the initial electron energy (this is potentially important, since it drives the extraction efficiency –previous measurements suggest a small effect at present –rather high- operating fields, but things might be different in deep VUV).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Exact description of the ions and signal waveforms (probably not critical, but nice).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exact description of the avalanche statistics is the most important ingredient missing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(previous Garfield++ simulations indicate a narrow response for Ne-mixtures --good for single-photon detection. Pure quencher will show larger spreads.)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557338"/>
            <a:ext cx="55435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V="1">
            <a:off x="3082134" y="5012904"/>
            <a:ext cx="0" cy="5755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275856" y="3766901"/>
            <a:ext cx="915635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Ne/CO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12160" y="3083476"/>
            <a:ext cx="889987" cy="369332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99985" y="62068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pure exponential (Furry)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2410222" y="1124744"/>
            <a:ext cx="0" cy="4325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149581" y="111545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2562622" y="1556792"/>
            <a:ext cx="389453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2267744" y="5733256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=100@200um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851920" y="3429000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32440" y="1809161"/>
            <a:ext cx="50526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51520" y="27256"/>
            <a:ext cx="8892480" cy="1966571"/>
            <a:chOff x="251520" y="27256"/>
            <a:chExt cx="8892480" cy="1966571"/>
          </a:xfrm>
        </p:grpSpPr>
        <p:sp>
          <p:nvSpPr>
            <p:cNvPr id="8" name="7 Rectángulo redondeado"/>
            <p:cNvSpPr/>
            <p:nvPr/>
          </p:nvSpPr>
          <p:spPr>
            <a:xfrm>
              <a:off x="251520" y="485964"/>
              <a:ext cx="5436096" cy="5809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5 CuadroTexto"/>
                <p:cNvSpPr txBox="1"/>
                <p:nvPr/>
              </p:nvSpPr>
              <p:spPr>
                <a:xfrm>
                  <a:off x="287016" y="522839"/>
                  <a:ext cx="5400600" cy="5037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s-ES" sz="1600" b="0" i="1" smtClean="0">
                          <a:latin typeface="Cambria Math"/>
                        </a:rPr>
                        <m:t>𝑛</m:t>
                      </m:r>
                      <m:r>
                        <a:rPr lang="en-US" sz="16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/>
                                </a:rPr>
                                <m:t>α</m:t>
                              </m:r>
                              <m:r>
                                <a:rPr lang="es-ES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/>
                                </a:rPr>
                                <m:t>η</m:t>
                              </m:r>
                            </m:e>
                          </m:d>
                          <m:r>
                            <a:rPr lang="es-ES" sz="1600" b="0" i="1" smtClean="0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ES" sz="16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s-E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sz="1600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s-E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</m:oMath>
                  </a14:m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s-ES" sz="16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r>
                        <a:rPr lang="es-ES" sz="1600" i="1">
                          <a:latin typeface="Cambria Math"/>
                          <a:ea typeface="Cambria Math"/>
                        </a:rPr>
                        <m:t>𝑛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" name="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016" y="522839"/>
                  <a:ext cx="5400600" cy="50372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4 CuadroTexto"/>
            <p:cNvSpPr txBox="1"/>
            <p:nvPr/>
          </p:nvSpPr>
          <p:spPr>
            <a:xfrm>
              <a:off x="6160642" y="27256"/>
              <a:ext cx="2731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n: 3D electron density</a:t>
              </a:r>
            </a:p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z: direction of the electric field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13 CuadroTexto"/>
                <p:cNvSpPr txBox="1"/>
                <p:nvPr/>
              </p:nvSpPr>
              <p:spPr>
                <a:xfrm>
                  <a:off x="6160641" y="603320"/>
                  <a:ext cx="2983359" cy="593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  <m:sub>
                          <m:r>
                            <a:rPr lang="es-ES" sz="16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ES" sz="16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s-ES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es-ES" sz="16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s-ES" sz="1600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a14:m>
                  <a:r>
                    <a:rPr lang="en-US" sz="1600" dirty="0" smtClean="0"/>
                    <a:t>    </a:t>
                  </a:r>
                  <a:r>
                    <a:rPr lang="en-US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units: [length</a:t>
                  </a:r>
                  <a:r>
                    <a:rPr lang="en-US" sz="16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0.5</a:t>
                  </a:r>
                  <a:r>
                    <a:rPr lang="en-US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]</a:t>
                  </a:r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1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0641" y="603320"/>
                  <a:ext cx="2983359" cy="5934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27 CuadroTexto"/>
            <p:cNvSpPr txBox="1"/>
            <p:nvPr/>
          </p:nvSpPr>
          <p:spPr>
            <a:xfrm>
              <a:off x="308514" y="1196752"/>
              <a:ext cx="7719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full 3D stochastic solution: computationally expensive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(use Garfield++ or, even better: </a:t>
              </a:r>
              <a:r>
                <a:rPr lang="en-US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Garfield++/microscopic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)-&gt;R.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Veenhof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S.Biagi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755576" y="44624"/>
              <a:ext cx="4564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general hydrodynamic equations (field along z)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6 Conector recto"/>
            <p:cNvCxnSpPr/>
            <p:nvPr/>
          </p:nvCxnSpPr>
          <p:spPr>
            <a:xfrm flipV="1">
              <a:off x="2843808" y="1988840"/>
              <a:ext cx="2808312" cy="49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12 Grupo"/>
          <p:cNvGrpSpPr/>
          <p:nvPr/>
        </p:nvGrpSpPr>
        <p:grpSpPr>
          <a:xfrm>
            <a:off x="0" y="2178493"/>
            <a:ext cx="9144000" cy="4694117"/>
            <a:chOff x="0" y="2178493"/>
            <a:chExt cx="9144000" cy="4694117"/>
          </a:xfrm>
        </p:grpSpPr>
        <p:cxnSp>
          <p:nvCxnSpPr>
            <p:cNvPr id="15" name="14 Conector recto de flecha"/>
            <p:cNvCxnSpPr/>
            <p:nvPr/>
          </p:nvCxnSpPr>
          <p:spPr>
            <a:xfrm flipH="1">
              <a:off x="2123729" y="2312876"/>
              <a:ext cx="1368151" cy="2520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15 CuadroTexto"/>
            <p:cNvSpPr txBox="1"/>
            <p:nvPr/>
          </p:nvSpPr>
          <p:spPr>
            <a:xfrm>
              <a:off x="827584" y="2564904"/>
              <a:ext cx="17620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average solution 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(e.g. COMSOL) 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263322"/>
              <a:ext cx="2981325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5652120" y="2278613"/>
              <a:ext cx="24951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stochastic solution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from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1D-MC (‘a la Legler’)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8448857" y="4105434"/>
              <a:ext cx="216024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22 Conector recto de flecha"/>
            <p:cNvCxnSpPr/>
            <p:nvPr/>
          </p:nvCxnSpPr>
          <p:spPr>
            <a:xfrm>
              <a:off x="4644009" y="2330622"/>
              <a:ext cx="993417" cy="2520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30 CuadroTexto"/>
            <p:cNvSpPr txBox="1"/>
            <p:nvPr/>
          </p:nvSpPr>
          <p:spPr>
            <a:xfrm>
              <a:off x="0" y="5949280"/>
              <a:ext cx="39239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axi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-symmetric model of microbulk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micromegas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(color code: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electron density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 a given time)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44 CuadroTexto"/>
            <p:cNvSpPr txBox="1"/>
            <p:nvPr/>
          </p:nvSpPr>
          <p:spPr>
            <a:xfrm>
              <a:off x="4971603" y="6011996"/>
              <a:ext cx="3200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single-electron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induced signal)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45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0199" y="3346775"/>
              <a:ext cx="2676571" cy="2446655"/>
            </a:xfrm>
            <a:prstGeom prst="rect">
              <a:avLst/>
            </a:prstGeom>
          </p:spPr>
        </p:pic>
        <p:pic>
          <p:nvPicPr>
            <p:cNvPr id="48" name="4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60" y="3347700"/>
              <a:ext cx="2678340" cy="2448272"/>
            </a:xfrm>
            <a:prstGeom prst="rect">
              <a:avLst/>
            </a:prstGeom>
          </p:spPr>
        </p:pic>
        <p:sp>
          <p:nvSpPr>
            <p:cNvPr id="50" name="49 CuadroTexto"/>
            <p:cNvSpPr txBox="1"/>
            <p:nvPr/>
          </p:nvSpPr>
          <p:spPr>
            <a:xfrm>
              <a:off x="4644009" y="3035604"/>
              <a:ext cx="1152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bulk-MM</a:t>
              </a: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7092280" y="3041067"/>
              <a:ext cx="17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microbulk-MM</a:t>
              </a:r>
            </a:p>
          </p:txBody>
        </p:sp>
        <p:sp>
          <p:nvSpPr>
            <p:cNvPr id="10" name="9 Cruz"/>
            <p:cNvSpPr/>
            <p:nvPr/>
          </p:nvSpPr>
          <p:spPr>
            <a:xfrm>
              <a:off x="3820199" y="2178493"/>
              <a:ext cx="427765" cy="423285"/>
            </a:xfrm>
            <a:prstGeom prst="plus">
              <a:avLst>
                <a:gd name="adj" fmla="val 38501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40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051720" y="116632"/>
            <a:ext cx="4980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Optimum gas mixtures in timing Micromegas?</a:t>
            </a:r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87624" y="692696"/>
            <a:ext cx="673068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for the minimum time spread (‘fastest mixture’)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any given gain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5395666" cy="5718483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781757" y="1484784"/>
            <a:ext cx="3110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Simulations from Rob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Veenhof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data)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580110" y="3068960"/>
            <a:ext cx="3427835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fields in the MM for pure quenchers need to be about x2 higher. May limit the gain in case of defects.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Drift fields for pure quenchers need to be about x3 higher.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Dissociative attachment for CO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expected to be compensated by gain. Additional fluctuations will appear. It needs to be verified.</a:t>
            </a:r>
          </a:p>
        </p:txBody>
      </p:sp>
    </p:spTree>
    <p:extLst>
      <p:ext uri="{BB962C8B-B14F-4D97-AF65-F5344CB8AC3E}">
        <p14:creationId xmlns:p14="http://schemas.microsoft.com/office/powerpoint/2010/main" val="11957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47" y="919476"/>
            <a:ext cx="6761905" cy="501904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6689768" y="4581128"/>
            <a:ext cx="215878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single-photoelectron </a:t>
            </a:r>
            <a:endParaRPr lang="en-US" dirty="0"/>
          </a:p>
        </p:txBody>
      </p:sp>
      <p:sp>
        <p:nvSpPr>
          <p:cNvPr id="2" name="1 CuadroTexto"/>
          <p:cNvSpPr txBox="1"/>
          <p:nvPr/>
        </p:nvSpPr>
        <p:spPr>
          <a:xfrm>
            <a:off x="1691680" y="6093296"/>
            <a:ext cx="57606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CF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anticipate a similar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but HV stability and photon-feedback need to be overcome!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2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758145" y="3429000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appendix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2843808" y="-27384"/>
            <a:ext cx="3591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hoto-electron distributions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r="7598"/>
          <a:stretch/>
        </p:blipFill>
        <p:spPr>
          <a:xfrm>
            <a:off x="4639332" y="1686158"/>
            <a:ext cx="4447990" cy="368705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" r="7425"/>
          <a:stretch/>
        </p:blipFill>
        <p:spPr>
          <a:xfrm>
            <a:off x="114792" y="1624608"/>
            <a:ext cx="4385200" cy="374441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67544" y="622429"/>
            <a:ext cx="8423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Note: simulation assumes Furry statistics (Legler model), that is certainly not true for the</a:t>
            </a:r>
          </a:p>
          <a:p>
            <a:r>
              <a:rPr lang="en-US" i="1" dirty="0" smtClean="0"/>
              <a:t>Micromegas amplification, but should be a reasonable assumption in the drift.</a:t>
            </a:r>
            <a:endParaRPr lang="en-US" i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455359" y="6093296"/>
            <a:ext cx="606896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obtaining single-photon response with UV-lamp will be useful!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 redondeado"/>
          <p:cNvSpPr/>
          <p:nvPr/>
        </p:nvSpPr>
        <p:spPr>
          <a:xfrm>
            <a:off x="4728093" y="3615358"/>
            <a:ext cx="3660331" cy="3242642"/>
          </a:xfrm>
          <a:prstGeom prst="roundRect">
            <a:avLst>
              <a:gd name="adj" fmla="val 710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Rectángulo redondeado"/>
          <p:cNvSpPr/>
          <p:nvPr/>
        </p:nvSpPr>
        <p:spPr>
          <a:xfrm>
            <a:off x="4728093" y="448448"/>
            <a:ext cx="3655205" cy="3242642"/>
          </a:xfrm>
          <a:prstGeom prst="roundRect">
            <a:avLst>
              <a:gd name="adj" fmla="val 710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395536" y="452382"/>
            <a:ext cx="3624908" cy="6405618"/>
          </a:xfrm>
          <a:prstGeom prst="roundRect">
            <a:avLst>
              <a:gd name="adj" fmla="val 710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CuadroTexto"/>
          <p:cNvSpPr txBox="1"/>
          <p:nvPr/>
        </p:nvSpPr>
        <p:spPr>
          <a:xfrm>
            <a:off x="395536" y="-33033"/>
            <a:ext cx="6991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nput parameters for simulations: Ne–C</a:t>
            </a:r>
            <a:r>
              <a:rPr lang="en-US" sz="2400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Magboltz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55" y="504056"/>
            <a:ext cx="3092673" cy="311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" b="727"/>
          <a:stretch/>
        </p:blipFill>
        <p:spPr bwMode="auto">
          <a:xfrm>
            <a:off x="5070930" y="3703282"/>
            <a:ext cx="3178605" cy="312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72408"/>
            <a:ext cx="3085421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38" y="513258"/>
            <a:ext cx="3194499" cy="313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>
            <a:off x="2298286" y="911422"/>
            <a:ext cx="833554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274441" y="655555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5% 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161252" y="924694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10% 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159024" y="1175585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15% 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159024" y="1436526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20% 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2304127" y="1184877"/>
            <a:ext cx="833554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2298286" y="1433017"/>
            <a:ext cx="833554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2291494" y="1688933"/>
            <a:ext cx="833554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2286411" y="2444638"/>
            <a:ext cx="833554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1043608" y="2195572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 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11560" y="504056"/>
            <a:ext cx="302885" cy="3118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CuadroTexto"/>
          <p:cNvSpPr txBox="1"/>
          <p:nvPr/>
        </p:nvSpPr>
        <p:spPr>
          <a:xfrm rot="16200000">
            <a:off x="271942" y="877150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ps]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611560" y="3671098"/>
            <a:ext cx="278501" cy="3142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CuadroTexto"/>
          <p:cNvSpPr txBox="1"/>
          <p:nvPr/>
        </p:nvSpPr>
        <p:spPr>
          <a:xfrm rot="16200000">
            <a:off x="99706" y="4201853"/>
            <a:ext cx="136928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*/v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[ps/√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4870561" y="513258"/>
            <a:ext cx="283985" cy="313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Rectángulo"/>
          <p:cNvSpPr/>
          <p:nvPr/>
        </p:nvSpPr>
        <p:spPr>
          <a:xfrm>
            <a:off x="5060688" y="530770"/>
            <a:ext cx="153889" cy="5002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CuadroTexto"/>
          <p:cNvSpPr txBox="1"/>
          <p:nvPr/>
        </p:nvSpPr>
        <p:spPr>
          <a:xfrm rot="16200000">
            <a:off x="4548088" y="7764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4860032" y="3703282"/>
            <a:ext cx="432048" cy="3110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CuadroTexto"/>
          <p:cNvSpPr txBox="1"/>
          <p:nvPr/>
        </p:nvSpPr>
        <p:spPr>
          <a:xfrm rot="16200000">
            <a:off x="4368552" y="4161352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/√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94705" y="981453"/>
            <a:ext cx="1046738" cy="273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CuadroTexto"/>
          <p:cNvSpPr txBox="1"/>
          <p:nvPr/>
        </p:nvSpPr>
        <p:spPr>
          <a:xfrm>
            <a:off x="7927751" y="-4962"/>
            <a:ext cx="121930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Veenhof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CuadroTexto"/>
          <p:cNvSpPr txBox="1"/>
          <p:nvPr/>
        </p:nvSpPr>
        <p:spPr>
          <a:xfrm>
            <a:off x="8041647" y="-4962"/>
            <a:ext cx="110235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Resnati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7" y="2160637"/>
            <a:ext cx="42576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47 Conector recto de flecha"/>
          <p:cNvCxnSpPr/>
          <p:nvPr/>
        </p:nvCxnSpPr>
        <p:spPr>
          <a:xfrm>
            <a:off x="1749393" y="2260824"/>
            <a:ext cx="585665" cy="1296144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2042225" y="2605942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5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83748"/>
            <a:ext cx="4234045" cy="305762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655271"/>
            <a:ext cx="4106614" cy="296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44 CuadroTexto"/>
          <p:cNvSpPr txBox="1"/>
          <p:nvPr/>
        </p:nvSpPr>
        <p:spPr>
          <a:xfrm>
            <a:off x="1979712" y="21034"/>
            <a:ext cx="5445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solutions from hydro (benchmark)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971600" y="1342509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-TMA published data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Garfield++/microscopic)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56 Rectángulo"/>
          <p:cNvSpPr/>
          <p:nvPr/>
        </p:nvSpPr>
        <p:spPr>
          <a:xfrm>
            <a:off x="98301" y="46049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Modelling the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microbulk Micromegas in Xenon/trimethylamine gas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Ruiz-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Choliz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NIM A, 799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(2015)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137-146.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843808" y="2708920"/>
            <a:ext cx="3797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solutions from hydro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611560" y="21034"/>
            <a:ext cx="7485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solutions from hydro (transmission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gain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8041647" y="-4962"/>
            <a:ext cx="110235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Resnati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7113421" y="1043444"/>
            <a:ext cx="2016224" cy="2457564"/>
            <a:chOff x="7113421" y="1043444"/>
            <a:chExt cx="2016224" cy="2457564"/>
          </a:xfrm>
        </p:grpSpPr>
        <p:grpSp>
          <p:nvGrpSpPr>
            <p:cNvPr id="58" name="57 Grupo"/>
            <p:cNvGrpSpPr/>
            <p:nvPr/>
          </p:nvGrpSpPr>
          <p:grpSpPr>
            <a:xfrm>
              <a:off x="7113421" y="1043444"/>
              <a:ext cx="2016224" cy="2045252"/>
              <a:chOff x="8820472" y="823632"/>
              <a:chExt cx="2664296" cy="2736304"/>
            </a:xfrm>
          </p:grpSpPr>
          <p:sp>
            <p:nvSpPr>
              <p:cNvPr id="35" name="34 Rectángulo"/>
              <p:cNvSpPr/>
              <p:nvPr/>
            </p:nvSpPr>
            <p:spPr>
              <a:xfrm>
                <a:off x="8820472" y="823632"/>
                <a:ext cx="2664296" cy="273630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35 Elipse"/>
              <p:cNvSpPr/>
              <p:nvPr/>
            </p:nvSpPr>
            <p:spPr>
              <a:xfrm>
                <a:off x="9065524" y="983176"/>
                <a:ext cx="288032" cy="2880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36 Elipse"/>
              <p:cNvSpPr/>
              <p:nvPr/>
            </p:nvSpPr>
            <p:spPr>
              <a:xfrm>
                <a:off x="10016142" y="996676"/>
                <a:ext cx="288032" cy="2880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37 Elipse"/>
              <p:cNvSpPr/>
              <p:nvPr/>
            </p:nvSpPr>
            <p:spPr>
              <a:xfrm>
                <a:off x="10981274" y="996676"/>
                <a:ext cx="288032" cy="2880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38 Elipse"/>
              <p:cNvSpPr/>
              <p:nvPr/>
            </p:nvSpPr>
            <p:spPr>
              <a:xfrm>
                <a:off x="9065524" y="1962260"/>
                <a:ext cx="288032" cy="2880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39 Elipse"/>
              <p:cNvSpPr/>
              <p:nvPr/>
            </p:nvSpPr>
            <p:spPr>
              <a:xfrm>
                <a:off x="10016142" y="1975760"/>
                <a:ext cx="288032" cy="2880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40 Elipse"/>
              <p:cNvSpPr/>
              <p:nvPr/>
            </p:nvSpPr>
            <p:spPr>
              <a:xfrm>
                <a:off x="10981274" y="1975760"/>
                <a:ext cx="288032" cy="2880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41 Elipse"/>
              <p:cNvSpPr/>
              <p:nvPr/>
            </p:nvSpPr>
            <p:spPr>
              <a:xfrm>
                <a:off x="9065524" y="2984886"/>
                <a:ext cx="288032" cy="2880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42 Elipse"/>
              <p:cNvSpPr/>
              <p:nvPr/>
            </p:nvSpPr>
            <p:spPr>
              <a:xfrm>
                <a:off x="10016142" y="2998386"/>
                <a:ext cx="288032" cy="2880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43 Elipse"/>
              <p:cNvSpPr/>
              <p:nvPr/>
            </p:nvSpPr>
            <p:spPr>
              <a:xfrm>
                <a:off x="10981274" y="2998386"/>
                <a:ext cx="288032" cy="2880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44 Conector recto de flecha"/>
              <p:cNvCxnSpPr/>
              <p:nvPr/>
            </p:nvCxnSpPr>
            <p:spPr>
              <a:xfrm>
                <a:off x="10009202" y="1442676"/>
                <a:ext cx="306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45 Conector recto de flecha"/>
              <p:cNvCxnSpPr/>
              <p:nvPr/>
            </p:nvCxnSpPr>
            <p:spPr>
              <a:xfrm>
                <a:off x="10147088" y="2450788"/>
                <a:ext cx="978202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46 Conector recto"/>
              <p:cNvCxnSpPr/>
              <p:nvPr/>
            </p:nvCxnSpPr>
            <p:spPr>
              <a:xfrm>
                <a:off x="10009202" y="1147696"/>
                <a:ext cx="0" cy="252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47 Conector recto"/>
              <p:cNvCxnSpPr/>
              <p:nvPr/>
            </p:nvCxnSpPr>
            <p:spPr>
              <a:xfrm>
                <a:off x="10289660" y="1140692"/>
                <a:ext cx="0" cy="252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48 Conector recto"/>
              <p:cNvCxnSpPr/>
              <p:nvPr/>
            </p:nvCxnSpPr>
            <p:spPr>
              <a:xfrm>
                <a:off x="10160158" y="2119776"/>
                <a:ext cx="0" cy="252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49 Conector recto"/>
              <p:cNvCxnSpPr/>
              <p:nvPr/>
            </p:nvCxnSpPr>
            <p:spPr>
              <a:xfrm>
                <a:off x="11124728" y="2133166"/>
                <a:ext cx="0" cy="252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50 CuadroTexto"/>
              <p:cNvSpPr txBox="1"/>
              <p:nvPr/>
            </p:nvSpPr>
            <p:spPr>
              <a:xfrm>
                <a:off x="9857612" y="1514684"/>
                <a:ext cx="718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51 CuadroTexto"/>
              <p:cNvSpPr txBox="1"/>
              <p:nvPr/>
            </p:nvSpPr>
            <p:spPr>
              <a:xfrm>
                <a:off x="10247865" y="2470524"/>
                <a:ext cx="8338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2" name="61 CuadroTexto"/>
            <p:cNvSpPr txBox="1"/>
            <p:nvPr/>
          </p:nvSpPr>
          <p:spPr>
            <a:xfrm>
              <a:off x="7524328" y="3131676"/>
              <a:ext cx="1273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gap: 50</a:t>
              </a:r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μ</a:t>
              </a:r>
              <a:r>
                <a:rPr lang="es-E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39259" y="4066710"/>
            <a:ext cx="4388725" cy="2791290"/>
            <a:chOff x="39259" y="4066710"/>
            <a:chExt cx="4388725" cy="2791290"/>
          </a:xfrm>
        </p:grpSpPr>
        <p:grpSp>
          <p:nvGrpSpPr>
            <p:cNvPr id="10" name="9 Grupo"/>
            <p:cNvGrpSpPr/>
            <p:nvPr/>
          </p:nvGrpSpPr>
          <p:grpSpPr>
            <a:xfrm>
              <a:off x="39259" y="4066710"/>
              <a:ext cx="4388725" cy="2791290"/>
              <a:chOff x="39259" y="4066710"/>
              <a:chExt cx="4388725" cy="2791290"/>
            </a:xfrm>
          </p:grpSpPr>
          <p:grpSp>
            <p:nvGrpSpPr>
              <p:cNvPr id="3" name="2 Grupo"/>
              <p:cNvGrpSpPr/>
              <p:nvPr/>
            </p:nvGrpSpPr>
            <p:grpSpPr>
              <a:xfrm>
                <a:off x="39259" y="4066710"/>
                <a:ext cx="4388725" cy="2791290"/>
                <a:chOff x="39259" y="4066710"/>
                <a:chExt cx="4388725" cy="2791290"/>
              </a:xfrm>
            </p:grpSpPr>
            <p:pic>
              <p:nvPicPr>
                <p:cNvPr id="27" name="26 Imagen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72"/>
                <a:stretch/>
              </p:blipFill>
              <p:spPr>
                <a:xfrm>
                  <a:off x="39259" y="4066710"/>
                  <a:ext cx="4388725" cy="2791290"/>
                </a:xfrm>
                <a:prstGeom prst="rect">
                  <a:avLst/>
                </a:prstGeom>
              </p:spPr>
            </p:pic>
            <p:cxnSp>
              <p:nvCxnSpPr>
                <p:cNvPr id="29" name="28 Conector recto"/>
                <p:cNvCxnSpPr/>
                <p:nvPr/>
              </p:nvCxnSpPr>
              <p:spPr>
                <a:xfrm>
                  <a:off x="611560" y="6298007"/>
                  <a:ext cx="33840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" name="29 CuadroTexto"/>
                <p:cNvSpPr txBox="1"/>
                <p:nvPr/>
              </p:nvSpPr>
              <p:spPr>
                <a:xfrm>
                  <a:off x="3059832" y="5579948"/>
                  <a:ext cx="8165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optical</a:t>
                  </a:r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2" name="31 Conector recto de flecha"/>
                <p:cNvCxnSpPr/>
                <p:nvPr/>
              </p:nvCxnSpPr>
              <p:spPr>
                <a:xfrm>
                  <a:off x="3851920" y="5651956"/>
                  <a:ext cx="0" cy="57190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5 CuadroTexto"/>
              <p:cNvSpPr txBox="1"/>
              <p:nvPr/>
            </p:nvSpPr>
            <p:spPr>
              <a:xfrm>
                <a:off x="755576" y="4149080"/>
                <a:ext cx="3167976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transmission (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T)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(simulation turning off pre-amplification)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0" name="59 CuadroTexto"/>
            <p:cNvSpPr txBox="1"/>
            <p:nvPr/>
          </p:nvSpPr>
          <p:spPr>
            <a:xfrm>
              <a:off x="2627784" y="4849415"/>
              <a:ext cx="127470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MM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=90kV/cm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8920" y="482699"/>
            <a:ext cx="4317056" cy="3665555"/>
            <a:chOff x="38920" y="482699"/>
            <a:chExt cx="4317056" cy="3665555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0" y="548680"/>
              <a:ext cx="4317056" cy="3599574"/>
            </a:xfrm>
            <a:prstGeom prst="rect">
              <a:avLst/>
            </a:prstGeom>
          </p:spPr>
        </p:pic>
        <p:sp>
          <p:nvSpPr>
            <p:cNvPr id="53" name="52 CuadroTexto"/>
            <p:cNvSpPr txBox="1"/>
            <p:nvPr/>
          </p:nvSpPr>
          <p:spPr>
            <a:xfrm>
              <a:off x="323528" y="482699"/>
              <a:ext cx="3930884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transmission x pre-amplification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TxG</a:t>
              </a:r>
              <a:r>
                <a:rPr lang="en-US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3581193" y="548680"/>
            <a:ext cx="4405513" cy="2736304"/>
            <a:chOff x="3581193" y="548680"/>
            <a:chExt cx="4405513" cy="2736304"/>
          </a:xfrm>
        </p:grpSpPr>
        <p:sp>
          <p:nvSpPr>
            <p:cNvPr id="7" name="6 CuadroTexto"/>
            <p:cNvSpPr txBox="1"/>
            <p:nvPr/>
          </p:nvSpPr>
          <p:spPr>
            <a:xfrm>
              <a:off x="4415857" y="548680"/>
              <a:ext cx="35708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effective gain G</a:t>
              </a:r>
              <a:r>
                <a:rPr lang="en-US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≈2x10</a:t>
              </a:r>
              <a:r>
                <a:rPr lang="en-US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(simulation)</a:t>
              </a:r>
            </a:p>
          </p:txBody>
        </p:sp>
        <p:cxnSp>
          <p:nvCxnSpPr>
            <p:cNvPr id="12" name="11 Conector recto de flecha"/>
            <p:cNvCxnSpPr/>
            <p:nvPr/>
          </p:nvCxnSpPr>
          <p:spPr>
            <a:xfrm flipV="1">
              <a:off x="5004048" y="2012248"/>
              <a:ext cx="400380" cy="4086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12 CuadroTexto"/>
            <p:cNvSpPr txBox="1"/>
            <p:nvPr/>
          </p:nvSpPr>
          <p:spPr>
            <a:xfrm>
              <a:off x="4572000" y="2420888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0.07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20 Conector recto de flecha"/>
            <p:cNvCxnSpPr/>
            <p:nvPr/>
          </p:nvCxnSpPr>
          <p:spPr>
            <a:xfrm flipV="1">
              <a:off x="5744298" y="2012248"/>
              <a:ext cx="123846" cy="7643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22 CuadroTexto"/>
            <p:cNvSpPr txBox="1"/>
            <p:nvPr/>
          </p:nvSpPr>
          <p:spPr>
            <a:xfrm>
              <a:off x="5476436" y="278092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160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23 Conector recto de flecha"/>
            <p:cNvCxnSpPr>
              <a:stCxn id="26" idx="0"/>
            </p:cNvCxnSpPr>
            <p:nvPr/>
          </p:nvCxnSpPr>
          <p:spPr>
            <a:xfrm flipH="1" flipV="1">
              <a:off x="6516216" y="1979981"/>
              <a:ext cx="95931" cy="9356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25 CuadroTexto"/>
            <p:cNvSpPr txBox="1"/>
            <p:nvPr/>
          </p:nvSpPr>
          <p:spPr>
            <a:xfrm>
              <a:off x="6250509" y="2915652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2x10</a:t>
              </a:r>
              <a:r>
                <a:rPr lang="en-US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" name="3 Conector recto de flecha"/>
            <p:cNvCxnSpPr/>
            <p:nvPr/>
          </p:nvCxnSpPr>
          <p:spPr>
            <a:xfrm flipH="1">
              <a:off x="3581193" y="977818"/>
              <a:ext cx="1186191" cy="4962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16 CuadroTexto"/>
            <p:cNvSpPr txBox="1"/>
            <p:nvPr/>
          </p:nvSpPr>
          <p:spPr>
            <a:xfrm>
              <a:off x="4338829" y="1610649"/>
              <a:ext cx="2465419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drift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)≈ T x G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G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MM</a:t>
              </a:r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4354347" y="3573016"/>
            <a:ext cx="4638293" cy="3240360"/>
            <a:chOff x="4426355" y="3356992"/>
            <a:chExt cx="4638293" cy="3240360"/>
          </a:xfrm>
        </p:grpSpPr>
        <p:pic>
          <p:nvPicPr>
            <p:cNvPr id="33" name="32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1"/>
            <a:stretch/>
          </p:blipFill>
          <p:spPr>
            <a:xfrm>
              <a:off x="4426355" y="3490677"/>
              <a:ext cx="4638293" cy="3106675"/>
            </a:xfrm>
            <a:prstGeom prst="rect">
              <a:avLst/>
            </a:prstGeom>
          </p:spPr>
        </p:pic>
        <p:sp>
          <p:nvSpPr>
            <p:cNvPr id="54" name="53 CuadroTexto"/>
            <p:cNvSpPr txBox="1"/>
            <p:nvPr/>
          </p:nvSpPr>
          <p:spPr>
            <a:xfrm>
              <a:off x="4993512" y="3356992"/>
              <a:ext cx="3682944" cy="6463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Micromegas gain at full transmission </a:t>
              </a:r>
            </a:p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(G</a:t>
              </a:r>
              <a:r>
                <a:rPr lang="en-US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MM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G(T=1))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6" name="55 Conector recto de flecha"/>
          <p:cNvCxnSpPr/>
          <p:nvPr/>
        </p:nvCxnSpPr>
        <p:spPr>
          <a:xfrm flipV="1">
            <a:off x="2987824" y="2557577"/>
            <a:ext cx="0" cy="10874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84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t="4966" r="6061"/>
          <a:stretch/>
        </p:blipFill>
        <p:spPr>
          <a:xfrm>
            <a:off x="109271" y="3463824"/>
            <a:ext cx="4102689" cy="3277544"/>
          </a:xfrm>
          <a:prstGeom prst="rect">
            <a:avLst/>
          </a:prstGeom>
          <a:ln>
            <a:noFill/>
          </a:ln>
        </p:spPr>
      </p:pic>
      <p:sp>
        <p:nvSpPr>
          <p:cNvPr id="9" name="8 CuadroTexto"/>
          <p:cNvSpPr txBox="1"/>
          <p:nvPr/>
        </p:nvSpPr>
        <p:spPr>
          <a:xfrm>
            <a:off x="2267744" y="21034"/>
            <a:ext cx="5324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1 (what about extraction efficiency?)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16" y="980728"/>
            <a:ext cx="4317056" cy="359957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835696" y="611396"/>
            <a:ext cx="543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T(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drift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x G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drift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x </a:t>
            </a:r>
            <a:r>
              <a:rPr lang="el-G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s-ES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es-E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drift</a:t>
            </a:r>
            <a:r>
              <a:rPr lang="es-E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Flecha derecha"/>
          <p:cNvSpPr/>
          <p:nvPr/>
        </p:nvSpPr>
        <p:spPr>
          <a:xfrm rot="21038843">
            <a:off x="3353351" y="4078611"/>
            <a:ext cx="1930336" cy="261190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4545650" y="5158933"/>
            <a:ext cx="441883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efficiency probably just some 20%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 of saturation at most.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33099" y="2012647"/>
            <a:ext cx="4196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of photoelectron extraction efficiency from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mixtures of Ne with CH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CF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JINST, 4(2009)P11025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627784" y="21034"/>
            <a:ext cx="4089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2 (what about bulk MMs?)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" r="6403"/>
          <a:stretch/>
        </p:blipFill>
        <p:spPr>
          <a:xfrm>
            <a:off x="4722807" y="1045409"/>
            <a:ext cx="4313689" cy="345638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6"/>
          <a:stretch/>
        </p:blipFill>
        <p:spPr>
          <a:xfrm>
            <a:off x="107504" y="980728"/>
            <a:ext cx="3885996" cy="345638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30560" y="4797152"/>
            <a:ext cx="353141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drift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=10kV/cm) ≈ T x G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2132836" y="5243984"/>
            <a:ext cx="216024" cy="363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1742728" y="560739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2826997" y="5209931"/>
            <a:ext cx="25919" cy="329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533216" y="565195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 flipV="1">
            <a:off x="3542929" y="5242518"/>
            <a:ext cx="23582" cy="549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3205213" y="5733256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563888" y="40466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(no simulations yet)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990003" y="4797152"/>
            <a:ext cx="353141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drift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=10kV/cm) ≈ T x G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G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flipV="1">
            <a:off x="6892279" y="5243984"/>
            <a:ext cx="216024" cy="363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6300192" y="5651956"/>
            <a:ext cx="100694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flipV="1">
            <a:off x="7560521" y="5209930"/>
            <a:ext cx="51838" cy="753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7524328" y="57959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07504" y="6165304"/>
            <a:ext cx="3885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these values in the following (if nothing else is said: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drift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10kV/cm)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 flipH="1" flipV="1">
            <a:off x="8440262" y="5286257"/>
            <a:ext cx="217412" cy="50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8388424" y="5854773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="1" baseline="30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567859" y="1060557"/>
            <a:ext cx="127470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=90kV/cm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7524328" y="1124744"/>
            <a:ext cx="127470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=40kV/cm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 flipV="1">
            <a:off x="2928173" y="2840579"/>
            <a:ext cx="0" cy="10874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V="1">
            <a:off x="7804547" y="2845609"/>
            <a:ext cx="0" cy="10874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061534" y="636142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microbulk-MM (50um)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6280663" y="740765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bulk-MM (128um)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3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4529</TotalTime>
  <Words>1377</Words>
  <Application>Microsoft Office PowerPoint</Application>
  <PresentationFormat>On-screen Show (4:3)</PresentationFormat>
  <Paragraphs>191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Times New Roman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</dc:creator>
  <cp:lastModifiedBy>Kirk T McDonald</cp:lastModifiedBy>
  <cp:revision>241</cp:revision>
  <dcterms:created xsi:type="dcterms:W3CDTF">2015-09-23T10:05:38Z</dcterms:created>
  <dcterms:modified xsi:type="dcterms:W3CDTF">2017-02-26T18:15:31Z</dcterms:modified>
</cp:coreProperties>
</file>