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78" d="100"/>
          <a:sy n="78" d="100"/>
        </p:scale>
        <p:origin x="10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B3D40-7891-45DC-98F5-F9BDD7266977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0940E-0BC4-48F2-ABD2-FDA60A88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0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0940E-0BC4-48F2-ABD2-FDA60A88EC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6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A7F-B047-4EDA-A44A-258F077B5771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2011-2ACB-47B1-9AB6-2F09F25EBC47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305-6FA8-4D04-958E-382B088BCF6B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E14C5-977E-4936-847D-8DE66BD1C605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E794-CFF2-4056-8029-F9D3819A548A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5BE1-B9D0-4BAF-B4F1-5B98179D415E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6BE6-8B4E-49CF-AD20-0180C28CD002}" type="datetime1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7AA1-BF07-42B7-A1E5-555A47F924AA}" type="datetime1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2444-5C2F-4F7C-BAD6-CF6B2B179BEE}" type="datetime1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BDEA-248B-415B-992C-F3D3A005CAD7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3571-B743-4D3F-8310-BECA6E48D6CC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E3A6-9E06-4FFD-BF74-797476025A46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981200"/>
            <a:ext cx="64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using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Ranjit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(Delhi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Univ.)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16-3-2016 Meeting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Edge-TCT for APD</a:t>
            </a:r>
            <a:endParaRPr lang="en-US" sz="3200" dirty="0"/>
          </a:p>
        </p:txBody>
      </p:sp>
      <p:pic>
        <p:nvPicPr>
          <p:cNvPr id="5" name="Picture 4" descr="Str.png"/>
          <p:cNvPicPr>
            <a:picLocks noChangeAspect="1"/>
          </p:cNvPicPr>
          <p:nvPr/>
        </p:nvPicPr>
        <p:blipFill>
          <a:blip r:embed="rId2"/>
          <a:srcRect l="1600" t="2400" r="3200" b="2400"/>
          <a:stretch>
            <a:fillRect/>
          </a:stretch>
        </p:blipFill>
        <p:spPr>
          <a:xfrm>
            <a:off x="3703320" y="685800"/>
            <a:ext cx="5440680" cy="362712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505200" y="1905000"/>
            <a:ext cx="510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904286"/>
            <a:ext cx="91065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Laser</a:t>
            </a:r>
          </a:p>
          <a:p>
            <a:pPr>
              <a:buFontTx/>
              <a:buChar char="-"/>
            </a:pPr>
            <a:r>
              <a:rPr lang="en-US" dirty="0" smtClean="0"/>
              <a:t>1060nm</a:t>
            </a:r>
          </a:p>
          <a:p>
            <a:pPr>
              <a:buFontTx/>
              <a:buChar char="-"/>
            </a:pPr>
            <a:r>
              <a:rPr lang="en-US" dirty="0" smtClean="0"/>
              <a:t> Laser Width = 1micron</a:t>
            </a:r>
          </a:p>
          <a:p>
            <a:pPr>
              <a:buFontTx/>
              <a:buChar char="-"/>
            </a:pPr>
            <a:r>
              <a:rPr lang="en-US" dirty="0" smtClean="0"/>
              <a:t> Position = 10µm to 160µm</a:t>
            </a:r>
          </a:p>
          <a:p>
            <a:pPr>
              <a:buFontTx/>
              <a:buChar char="-"/>
            </a:pPr>
            <a:r>
              <a:rPr lang="en-US" dirty="0" smtClean="0"/>
              <a:t> Bias  = 1600V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Gain = Total collected charge (with multiplication on)/ Collected charge (without multiplication)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838200"/>
            <a:ext cx="2423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Bulk = 1.4e14cm-3</a:t>
            </a:r>
          </a:p>
          <a:p>
            <a:r>
              <a:rPr lang="en-US" dirty="0" smtClean="0"/>
              <a:t>Junction Depth =  57µm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	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3" name="Picture 2" descr="E-field-for-1600V-junct-57um-bulk-1.4e14cm-3.png"/>
          <p:cNvPicPr>
            <a:picLocks noChangeAspect="1"/>
          </p:cNvPicPr>
          <p:nvPr/>
        </p:nvPicPr>
        <p:blipFill>
          <a:blip r:embed="rId2"/>
          <a:srcRect l="1600" t="2400" r="1600" b="2400"/>
          <a:stretch>
            <a:fillRect/>
          </a:stretch>
        </p:blipFill>
        <p:spPr>
          <a:xfrm>
            <a:off x="1752600" y="1143000"/>
            <a:ext cx="5532120" cy="36271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22366" y="4800600"/>
            <a:ext cx="329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field inside APD bulk for 1600V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638800"/>
            <a:ext cx="9121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High multiplication is expected for </a:t>
            </a:r>
            <a:r>
              <a:rPr lang="en-US" dirty="0" err="1" smtClean="0"/>
              <a:t>eTCT</a:t>
            </a:r>
            <a:r>
              <a:rPr lang="en-US" dirty="0" smtClean="0"/>
              <a:t> locations near to surface</a:t>
            </a:r>
          </a:p>
          <a:p>
            <a:pPr>
              <a:buFontTx/>
              <a:buChar char="-"/>
            </a:pPr>
            <a:r>
              <a:rPr lang="en-US" dirty="0" smtClean="0"/>
              <a:t> No multiplication for laser positions above 100µm (as electrons will be collected at n+ without</a:t>
            </a:r>
          </a:p>
          <a:p>
            <a:r>
              <a:rPr lang="en-US" dirty="0" smtClean="0"/>
              <a:t>   any multiplication)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28956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p+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28194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n+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	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5" name="Picture 4" descr="ETCT-signals-for-diff-locations-1600V-junct-57um-bulk-1.4e14cm-3.png"/>
          <p:cNvPicPr>
            <a:picLocks noChangeAspect="1"/>
          </p:cNvPicPr>
          <p:nvPr/>
        </p:nvPicPr>
        <p:blipFill>
          <a:blip r:embed="rId2"/>
          <a:srcRect l="1600" t="2400" r="11200" b="2400"/>
          <a:stretch>
            <a:fillRect/>
          </a:stretch>
        </p:blipFill>
        <p:spPr>
          <a:xfrm>
            <a:off x="1615439" y="609600"/>
            <a:ext cx="5841979" cy="4251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257800"/>
            <a:ext cx="73854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Slow signal for 10-15µm location (diffusion component is significant)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Highest multiplication for 20-25µm laser </a:t>
            </a:r>
            <a:r>
              <a:rPr lang="en-US" sz="2000" dirty="0" err="1" smtClean="0">
                <a:solidFill>
                  <a:srgbClr val="FF0000"/>
                </a:solidFill>
              </a:rPr>
              <a:t>postion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Multiplication decreases for deeper locations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No multiplication after 90µm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3" name="Picture 2" descr="eTCT-gain-variation-for-diff-laser-locations-1600V.JPG"/>
          <p:cNvPicPr>
            <a:picLocks noChangeAspect="1"/>
          </p:cNvPicPr>
          <p:nvPr/>
        </p:nvPicPr>
        <p:blipFill>
          <a:blip r:embed="rId2" cstate="print"/>
          <a:srcRect l="8636" t="1176" r="10909" b="5294"/>
          <a:stretch>
            <a:fillRect/>
          </a:stretch>
        </p:blipFill>
        <p:spPr>
          <a:xfrm>
            <a:off x="2017079" y="914400"/>
            <a:ext cx="4840921" cy="43484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486400"/>
            <a:ext cx="60294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Gain variation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laser depth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eTCT</a:t>
            </a:r>
            <a:r>
              <a:rPr lang="en-US" sz="2000" dirty="0" smtClean="0">
                <a:solidFill>
                  <a:srgbClr val="FF0000"/>
                </a:solidFill>
              </a:rPr>
              <a:t> profile for APD is very different from usual diodes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 on drift and diffusion components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Depends on multiplication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5167312" cy="643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6172200"/>
            <a:ext cx="4843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</a:t>
            </a:r>
            <a:r>
              <a:rPr lang="en-US" dirty="0" err="1" smtClean="0"/>
              <a:t>vs</a:t>
            </a:r>
            <a:r>
              <a:rPr lang="en-US" dirty="0" smtClean="0"/>
              <a:t> inverse of electric field at 300K</a:t>
            </a:r>
          </a:p>
          <a:p>
            <a:r>
              <a:rPr lang="en-US" dirty="0" smtClean="0"/>
              <a:t>(S.M. </a:t>
            </a:r>
            <a:r>
              <a:rPr lang="en-US" dirty="0" err="1" smtClean="0"/>
              <a:t>Sze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581400" y="3048000"/>
            <a:ext cx="5715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114800" y="3200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3962400" y="4724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3581400"/>
            <a:ext cx="2502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due to </a:t>
            </a:r>
          </a:p>
          <a:p>
            <a:r>
              <a:rPr lang="en-US" dirty="0" smtClean="0"/>
              <a:t>e- are at least 20 times</a:t>
            </a:r>
          </a:p>
          <a:p>
            <a:r>
              <a:rPr lang="en-US" dirty="0" smtClean="0"/>
              <a:t>More compared to holes</a:t>
            </a:r>
          </a:p>
          <a:p>
            <a:r>
              <a:rPr lang="en-US" dirty="0" smtClean="0"/>
              <a:t>- Justify our approach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1580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Suggestions 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202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</cp:lastModifiedBy>
  <cp:revision>12</cp:revision>
  <dcterms:created xsi:type="dcterms:W3CDTF">2015-12-15T10:47:07Z</dcterms:created>
  <dcterms:modified xsi:type="dcterms:W3CDTF">2016-03-17T23:28:04Z</dcterms:modified>
</cp:coreProperties>
</file>