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79" r:id="rId4"/>
    <p:sldId id="281" r:id="rId5"/>
    <p:sldId id="285" r:id="rId6"/>
    <p:sldId id="278" r:id="rId7"/>
    <p:sldId id="282" r:id="rId8"/>
    <p:sldId id="286" r:id="rId9"/>
    <p:sldId id="288" r:id="rId10"/>
    <p:sldId id="291" r:id="rId11"/>
    <p:sldId id="292" r:id="rId12"/>
    <p:sldId id="293" r:id="rId13"/>
    <p:sldId id="294" r:id="rId14"/>
    <p:sldId id="295" r:id="rId15"/>
    <p:sldId id="298" r:id="rId16"/>
    <p:sldId id="300" r:id="rId17"/>
    <p:sldId id="304" r:id="rId18"/>
    <p:sldId id="306" r:id="rId19"/>
    <p:sldId id="309" r:id="rId20"/>
    <p:sldId id="310" r:id="rId21"/>
    <p:sldId id="313" r:id="rId22"/>
    <p:sldId id="315" r:id="rId23"/>
    <p:sldId id="316" r:id="rId24"/>
    <p:sldId id="317" r:id="rId25"/>
    <p:sldId id="31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4" autoAdjust="0"/>
    <p:restoredTop sz="94660"/>
  </p:normalViewPr>
  <p:slideViewPr>
    <p:cSldViewPr>
      <p:cViewPr varScale="1">
        <p:scale>
          <a:sx n="78" d="100"/>
          <a:sy n="78" d="100"/>
        </p:scale>
        <p:origin x="1051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22262-D3DD-481A-BE6A-4E0E4027A9C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33600"/>
            <a:ext cx="9144000" cy="1508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APD simulations using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Silvaco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Contribution 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Ranjit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Delhi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June 2, 2016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Edge-TCT for APD</a:t>
            </a:r>
            <a:endParaRPr lang="en-US" sz="3200" dirty="0"/>
          </a:p>
        </p:txBody>
      </p:sp>
      <p:pic>
        <p:nvPicPr>
          <p:cNvPr id="5" name="Picture 4" descr="Str.png"/>
          <p:cNvPicPr>
            <a:picLocks noChangeAspect="1"/>
          </p:cNvPicPr>
          <p:nvPr/>
        </p:nvPicPr>
        <p:blipFill>
          <a:blip r:embed="rId2"/>
          <a:srcRect l="1600" t="2400" r="3200" b="2400"/>
          <a:stretch>
            <a:fillRect/>
          </a:stretch>
        </p:blipFill>
        <p:spPr>
          <a:xfrm>
            <a:off x="3886200" y="685800"/>
            <a:ext cx="5257800" cy="36271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05200" y="1905000"/>
            <a:ext cx="510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810000"/>
            <a:ext cx="91558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used</a:t>
            </a:r>
          </a:p>
          <a:p>
            <a:pPr>
              <a:buFontTx/>
              <a:buChar char="-"/>
            </a:pPr>
            <a:r>
              <a:rPr lang="en-US" dirty="0" smtClean="0"/>
              <a:t>1060nm</a:t>
            </a:r>
          </a:p>
          <a:p>
            <a:pPr>
              <a:buFontTx/>
              <a:buChar char="-"/>
            </a:pPr>
            <a:r>
              <a:rPr lang="en-US" dirty="0" smtClean="0"/>
              <a:t> Laser Width = 1 µm</a:t>
            </a:r>
          </a:p>
          <a:p>
            <a:pPr>
              <a:buFontTx/>
              <a:buChar char="-"/>
            </a:pPr>
            <a:r>
              <a:rPr lang="en-US" dirty="0" smtClean="0"/>
              <a:t> Position = 1µm to 170µm (5 µm step)</a:t>
            </a:r>
          </a:p>
          <a:p>
            <a:r>
              <a:rPr lang="en-US" dirty="0" smtClean="0"/>
              <a:t> (Since longer Laser rise time may affect APD signal </a:t>
            </a:r>
          </a:p>
          <a:p>
            <a:r>
              <a:rPr lang="en-US" dirty="0" smtClean="0"/>
              <a:t>   timing profile, All simulations are carried out with 1ps laser  rise time</a:t>
            </a:r>
          </a:p>
          <a:p>
            <a:endParaRPr lang="en-US" dirty="0" smtClean="0"/>
          </a:p>
          <a:p>
            <a:r>
              <a:rPr lang="en-US" dirty="0" smtClean="0"/>
              <a:t>Gain = Total collected charge (with multiplication on)/ Collected  charge (with multiplication off)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762000"/>
            <a:ext cx="242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APD Bulk = 1.4e14cm-3</a:t>
            </a:r>
          </a:p>
          <a:p>
            <a:r>
              <a:rPr lang="en-US" dirty="0" smtClean="0"/>
              <a:t>Junction Depth =  57µm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152400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 field for different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E-field-for-diff-bias-voltages-for-junc-57um-bulk-1.4e14cm-3-2.png"/>
          <p:cNvPicPr>
            <a:picLocks noChangeAspect="1"/>
          </p:cNvPicPr>
          <p:nvPr/>
        </p:nvPicPr>
        <p:blipFill>
          <a:blip r:embed="rId2"/>
          <a:srcRect l="1600" t="2400" r="14400" b="2400"/>
          <a:stretch>
            <a:fillRect/>
          </a:stretch>
        </p:blipFill>
        <p:spPr>
          <a:xfrm>
            <a:off x="609600" y="838200"/>
            <a:ext cx="7298529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934670"/>
            <a:ext cx="7918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With increase in bias, Depletion region (mainly) expand in backside bulk </a:t>
            </a:r>
          </a:p>
          <a:p>
            <a:pPr>
              <a:buFontTx/>
              <a:buChar char="-"/>
            </a:pPr>
            <a:r>
              <a:rPr lang="en-US" dirty="0" smtClean="0"/>
              <a:t> Should not expect much improvement with bias (for front diffusion component) !</a:t>
            </a:r>
          </a:p>
          <a:p>
            <a:pPr>
              <a:buFontTx/>
              <a:buChar char="-"/>
            </a:pPr>
            <a:r>
              <a:rPr lang="en-US" dirty="0" smtClean="0"/>
              <a:t> No multiplication beyond 100 micron depth (this number depends on bias)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Bias = 1600V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ge-TCT-fir-initial-positions-1600V-1ps-rise-time-2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914400" y="762001"/>
            <a:ext cx="6988634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Signal evolution near front surface </a:t>
            </a:r>
            <a:r>
              <a:rPr lang="en-US" sz="3200" dirty="0" err="1" smtClean="0"/>
              <a:t>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6150114"/>
            <a:ext cx="4598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Very slow diffusion component</a:t>
            </a:r>
          </a:p>
          <a:p>
            <a:pPr>
              <a:buFontTx/>
              <a:buChar char="-"/>
            </a:pPr>
            <a:r>
              <a:rPr lang="en-US" sz="2000" dirty="0" smtClean="0"/>
              <a:t> Front side can be removed with impunity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Signal evolution for different </a:t>
            </a:r>
            <a:r>
              <a:rPr lang="en-US" sz="3200" dirty="0" err="1" smtClean="0"/>
              <a:t>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pic>
        <p:nvPicPr>
          <p:cNvPr id="5" name="Picture 4" descr="edge-TCT-for-diff-positions-1600V-1ps-rise-time-3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1143000" y="681549"/>
            <a:ext cx="6477000" cy="4802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534561"/>
            <a:ext cx="73854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Slow signal for 10-15µm location (diffusion component is significant)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Highest multiplication for 20-25µm laser position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Multiplication decreases for deeper locations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No multiplication after 90µm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Bias = 1700V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Signal evolution for different </a:t>
            </a:r>
            <a:r>
              <a:rPr lang="en-US" sz="3200" dirty="0" err="1" smtClean="0"/>
              <a:t>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pic>
        <p:nvPicPr>
          <p:cNvPr id="5" name="Picture 4" descr="edge-TCT-for-diff-positions-1600V-1ps-rise-time-3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1066800" y="762000"/>
            <a:ext cx="6629400" cy="472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534561"/>
            <a:ext cx="73854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Slow signal for 10-15µm location (diffusion component is significant)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Highest multiplication for 20-25µm laser position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Multiplication decreases for deeper locations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Almost no charge multiplication below 90µm location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Bias = 1800V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Signal evolution for different </a:t>
            </a:r>
            <a:r>
              <a:rPr lang="en-US" sz="3200" dirty="0" err="1" smtClean="0"/>
              <a:t>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pic>
        <p:nvPicPr>
          <p:cNvPr id="5" name="Picture 4" descr="edge-TCT-for-diff-positions-1600V-1ps-rise-time-3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1066800" y="685800"/>
            <a:ext cx="6324600" cy="4689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Slow signal for 10-15µm location (diffusion component is significant)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Highest multiplication for 20-25µm laser position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Multiplication decreases for deeper locations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No multiplication after 90µm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90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eTCT-gain-variation-for-diff-laser-locations-diff-bias.JPG"/>
          <p:cNvPicPr>
            <a:picLocks noChangeAspect="1"/>
          </p:cNvPicPr>
          <p:nvPr/>
        </p:nvPicPr>
        <p:blipFill>
          <a:blip r:embed="rId2" cstate="print"/>
          <a:srcRect l="7273" t="9412" r="12273" b="4706"/>
          <a:stretch>
            <a:fillRect/>
          </a:stretch>
        </p:blipFill>
        <p:spPr>
          <a:xfrm>
            <a:off x="1752600" y="914400"/>
            <a:ext cx="5329455" cy="4395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eTCT</a:t>
            </a:r>
            <a:r>
              <a:rPr lang="en-US" sz="3200" dirty="0" smtClean="0"/>
              <a:t> Gain Variation with Bias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867400"/>
            <a:ext cx="5919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APD gain is practically coming from first 70-80 µm of device </a:t>
            </a:r>
          </a:p>
          <a:p>
            <a:r>
              <a:rPr lang="en-US" dirty="0" smtClean="0"/>
              <a:t>- Some of the simulation points for 1800V are yet to be come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Simulation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495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200 Micron Thick APD (p-in-n)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Error function doping profile (very similar to measured one)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Junction Depth = 57 micron  micron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- Bulk Doping - </a:t>
            </a:r>
            <a:r>
              <a:rPr lang="en-US" i="1" dirty="0" smtClean="0">
                <a:solidFill>
                  <a:srgbClr val="FF0000"/>
                </a:solidFill>
              </a:rPr>
              <a:t>1.4 x 10</a:t>
            </a:r>
            <a:r>
              <a:rPr lang="en-US" i="1" baseline="30000" dirty="0" smtClean="0">
                <a:solidFill>
                  <a:srgbClr val="FF0000"/>
                </a:solidFill>
              </a:rPr>
              <a:t>14</a:t>
            </a:r>
            <a:r>
              <a:rPr lang="en-US" i="1" dirty="0" smtClean="0">
                <a:solidFill>
                  <a:srgbClr val="FF0000"/>
                </a:solidFill>
              </a:rPr>
              <a:t> cm</a:t>
            </a:r>
            <a:r>
              <a:rPr lang="en-US" i="1" baseline="30000" dirty="0" smtClean="0">
                <a:solidFill>
                  <a:srgbClr val="FF0000"/>
                </a:solidFill>
              </a:rPr>
              <a:t>-3 </a:t>
            </a:r>
            <a:r>
              <a:rPr lang="en-US" i="1" dirty="0" smtClean="0">
                <a:solidFill>
                  <a:srgbClr val="FF0000"/>
                </a:solidFill>
              </a:rPr>
              <a:t>(Measured value)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Three different type of lasers</a:t>
            </a:r>
          </a:p>
          <a:p>
            <a:pPr lvl="1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 670nm, 980nm, 1060nm Lasers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External circuit (Bias T) is implemented for transient simulation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1x1x40 µm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device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Doping-profile.JPG"/>
          <p:cNvPicPr>
            <a:picLocks noChangeAspect="1"/>
          </p:cNvPicPr>
          <p:nvPr/>
        </p:nvPicPr>
        <p:blipFill>
          <a:blip r:embed="rId2" cstate="print"/>
          <a:srcRect l="5455" t="9412" r="12727" b="5882"/>
          <a:stretch>
            <a:fillRect/>
          </a:stretch>
        </p:blipFill>
        <p:spPr>
          <a:xfrm>
            <a:off x="152399" y="685806"/>
            <a:ext cx="4572001" cy="3657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3622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5146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pic>
        <p:nvPicPr>
          <p:cNvPr id="12" name="Picture 11" descr="APD-electric-field-for-thickness-130um-junction-depth-bias-v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85800"/>
            <a:ext cx="4133850" cy="390546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638800" y="3581400"/>
            <a:ext cx="381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00800" y="4876800"/>
            <a:ext cx="2663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~15µm of front side is not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depleted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5867400" y="43434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eTCT</a:t>
            </a:r>
            <a:r>
              <a:rPr lang="en-US" dirty="0" smtClean="0"/>
              <a:t> signal comparison for diff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ETCT-for-15um-for-diff-voltages-junc-57um-bulk-1.4e14-3ps-laser-297K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0" y="1126260"/>
            <a:ext cx="4572000" cy="3567659"/>
          </a:xfrm>
          <a:prstGeom prst="rect">
            <a:avLst/>
          </a:prstGeom>
        </p:spPr>
      </p:pic>
      <p:pic>
        <p:nvPicPr>
          <p:cNvPr id="6" name="Picture 5" descr="ETCT-for-20um-for-diff-voltages-junc-57um-bulk-1.4e14-3ps-laser-297K.png"/>
          <p:cNvPicPr>
            <a:picLocks noChangeAspect="1"/>
          </p:cNvPicPr>
          <p:nvPr/>
        </p:nvPicPr>
        <p:blipFill>
          <a:blip r:embed="rId3"/>
          <a:srcRect l="1600" t="2400" r="14400" b="2400"/>
          <a:stretch>
            <a:fillRect/>
          </a:stretch>
        </p:blipFill>
        <p:spPr>
          <a:xfrm>
            <a:off x="4572000" y="1143000"/>
            <a:ext cx="4571999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953000"/>
            <a:ext cx="245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Micron laser position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876800"/>
            <a:ext cx="245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Micron laser position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backup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bias for 670nm laser (three bulk doping)</a:t>
            </a:r>
          </a:p>
        </p:txBody>
      </p:sp>
      <p:pic>
        <p:nvPicPr>
          <p:cNvPr id="3" name="Picture 2" descr="gain Variation-with-bulk-dopings-for-670nm-laser-junction-depth-57um-300um-APD-1.JPG"/>
          <p:cNvPicPr>
            <a:picLocks noChangeAspect="1"/>
          </p:cNvPicPr>
          <p:nvPr/>
        </p:nvPicPr>
        <p:blipFill>
          <a:blip r:embed="rId2" cstate="print"/>
          <a:srcRect l="6818" t="2353" r="12727" b="4706"/>
          <a:stretch>
            <a:fillRect/>
          </a:stretch>
        </p:blipFill>
        <p:spPr>
          <a:xfrm>
            <a:off x="152400" y="838200"/>
            <a:ext cx="3926838" cy="3505200"/>
          </a:xfrm>
          <a:prstGeom prst="rect">
            <a:avLst/>
          </a:prstGeom>
        </p:spPr>
      </p:pic>
      <p:pic>
        <p:nvPicPr>
          <p:cNvPr id="4" name="Picture 3" descr="gain Variation-with-bulk-dopings-for-670nm-laser-junction-depth-57um-300um-APD-log-scale.JPG"/>
          <p:cNvPicPr>
            <a:picLocks noChangeAspect="1"/>
          </p:cNvPicPr>
          <p:nvPr/>
        </p:nvPicPr>
        <p:blipFill>
          <a:blip r:embed="rId3" cstate="print"/>
          <a:srcRect l="5455" t="1765" r="10909" b="4118"/>
          <a:stretch>
            <a:fillRect/>
          </a:stretch>
        </p:blipFill>
        <p:spPr>
          <a:xfrm>
            <a:off x="4710948" y="896054"/>
            <a:ext cx="4052052" cy="35235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bias for 980nm laser (3 bulk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dopings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3" descr="gain Variation-with-bulk-dopings-for-980nm-laser-junction-depth-57um-300um-APD-linear-scale.JPG"/>
          <p:cNvPicPr>
            <a:picLocks noChangeAspect="1"/>
          </p:cNvPicPr>
          <p:nvPr/>
        </p:nvPicPr>
        <p:blipFill>
          <a:blip r:embed="rId2" cstate="print"/>
          <a:srcRect l="7273" t="2353" r="12273" b="4706"/>
          <a:stretch>
            <a:fillRect/>
          </a:stretch>
        </p:blipFill>
        <p:spPr>
          <a:xfrm>
            <a:off x="0" y="762000"/>
            <a:ext cx="4114800" cy="3673051"/>
          </a:xfrm>
          <a:prstGeom prst="rect">
            <a:avLst/>
          </a:prstGeom>
        </p:spPr>
      </p:pic>
      <p:pic>
        <p:nvPicPr>
          <p:cNvPr id="5" name="Picture 4" descr="gain Variation-with-bulk-dopings-for-980nm-laser-junction-depth-57um-300um-APD-log-scale.JPG"/>
          <p:cNvPicPr>
            <a:picLocks noChangeAspect="1"/>
          </p:cNvPicPr>
          <p:nvPr/>
        </p:nvPicPr>
        <p:blipFill>
          <a:blip r:embed="rId3" cstate="print"/>
          <a:srcRect l="5909" t="1765" r="12273" b="4118"/>
          <a:stretch>
            <a:fillRect/>
          </a:stretch>
        </p:blipFill>
        <p:spPr>
          <a:xfrm>
            <a:off x="4724400" y="711208"/>
            <a:ext cx="4178706" cy="37142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Signal evolution for different </a:t>
            </a:r>
            <a:r>
              <a:rPr lang="en-US" sz="3200" dirty="0" err="1" smtClean="0"/>
              <a:t>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pic>
        <p:nvPicPr>
          <p:cNvPr id="5" name="Picture 4" descr="edge-TCT-for-diff-positions-1600V-1ps-rise-time-3.png"/>
          <p:cNvPicPr>
            <a:picLocks noChangeAspect="1"/>
          </p:cNvPicPr>
          <p:nvPr/>
        </p:nvPicPr>
        <p:blipFill>
          <a:blip r:embed="rId2"/>
          <a:srcRect l="1600" t="2400" r="14400" b="2400"/>
          <a:stretch>
            <a:fillRect/>
          </a:stretch>
        </p:blipFill>
        <p:spPr>
          <a:xfrm>
            <a:off x="1066800" y="685800"/>
            <a:ext cx="6858004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943600"/>
            <a:ext cx="210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2ns time window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EdgeTCT</a:t>
            </a:r>
            <a:r>
              <a:rPr lang="en-US" sz="3200" dirty="0" smtClean="0"/>
              <a:t> gain for APD</a:t>
            </a:r>
            <a:endParaRPr lang="en-US" sz="3200" dirty="0"/>
          </a:p>
        </p:txBody>
      </p:sp>
      <p:pic>
        <p:nvPicPr>
          <p:cNvPr id="3" name="Picture 2" descr="eTCT-gain-variation-for-diff-laser-locations-1600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6172200" cy="4769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60294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Gain variation </a:t>
            </a:r>
            <a:r>
              <a:rPr lang="en-US" sz="2000" dirty="0" err="1" smtClean="0">
                <a:solidFill>
                  <a:srgbClr val="FF0000"/>
                </a:solidFill>
              </a:rPr>
              <a:t>vs</a:t>
            </a:r>
            <a:r>
              <a:rPr lang="en-US" sz="2000" dirty="0" smtClean="0">
                <a:solidFill>
                  <a:srgbClr val="FF0000"/>
                </a:solidFill>
              </a:rPr>
              <a:t> laser depth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eTCT</a:t>
            </a:r>
            <a:r>
              <a:rPr lang="en-US" sz="2000" dirty="0" smtClean="0">
                <a:solidFill>
                  <a:srgbClr val="FF0000"/>
                </a:solidFill>
              </a:rPr>
              <a:t> profile for APD is very different from usual diodes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Depend on drift and diffusion components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Depends on multiplication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TCT Simulation for different Wavelengths</a:t>
            </a:r>
          </a:p>
        </p:txBody>
      </p:sp>
      <p:pic>
        <p:nvPicPr>
          <p:cNvPr id="4" name="Picture 3" descr="tct-signal-for-diff-lasers-at-1700V.png"/>
          <p:cNvPicPr>
            <a:picLocks noChangeAspect="1"/>
          </p:cNvPicPr>
          <p:nvPr/>
        </p:nvPicPr>
        <p:blipFill>
          <a:blip r:embed="rId2"/>
          <a:srcRect l="1600" t="2400" r="14400" b="2400"/>
          <a:stretch>
            <a:fillRect/>
          </a:stretch>
        </p:blipFill>
        <p:spPr>
          <a:xfrm>
            <a:off x="0" y="838200"/>
            <a:ext cx="5004547" cy="3781213"/>
          </a:xfrm>
          <a:prstGeom prst="rect">
            <a:avLst/>
          </a:prstGeom>
        </p:spPr>
      </p:pic>
      <p:pic>
        <p:nvPicPr>
          <p:cNvPr id="5" name="Picture 4" descr="tct-signal-for-diff-lasers-at-1700V-2.png"/>
          <p:cNvPicPr>
            <a:picLocks noChangeAspect="1"/>
          </p:cNvPicPr>
          <p:nvPr/>
        </p:nvPicPr>
        <p:blipFill>
          <a:blip r:embed="rId3"/>
          <a:srcRect l="1600" t="2400" r="14400" b="2400"/>
          <a:stretch>
            <a:fillRect/>
          </a:stretch>
        </p:blipFill>
        <p:spPr>
          <a:xfrm>
            <a:off x="5047706" y="1066800"/>
            <a:ext cx="4070386" cy="3657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2000" y="1066800"/>
            <a:ext cx="838200" cy="350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8800" y="3048000"/>
            <a:ext cx="434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8768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Very fast initial peak for all the laser wavelengths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Due to drift component of current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Large (and slow) diffusion component for 670nm laser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 Almost all of the laser energy is deposited within few micron of front side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1060 nm laser is creating fastest signal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- Similar case is expected for charged particles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TCT signal for 1060nm front laser (Bias vary)</a:t>
            </a:r>
          </a:p>
        </p:txBody>
      </p:sp>
      <p:pic>
        <p:nvPicPr>
          <p:cNvPr id="4" name="Picture 3" descr="TCT-signal-for-bulk-1.4e14-diff-voltages-1060nm-front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990600" y="761999"/>
            <a:ext cx="6172200" cy="4576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5015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Extremely fast signal with about 2-3nm width</a:t>
            </a:r>
          </a:p>
          <a:p>
            <a:pPr>
              <a:buFontTx/>
              <a:buChar char="-"/>
            </a:pPr>
            <a:r>
              <a:rPr lang="en-US" dirty="0" smtClean="0"/>
              <a:t> Signal will be compared with CERN measurements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286000"/>
            <a:ext cx="176939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Bias Voltage vary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Signal evolution (after 1 ns of laser fire)</a:t>
            </a:r>
          </a:p>
        </p:txBody>
      </p:sp>
      <p:pic>
        <p:nvPicPr>
          <p:cNvPr id="3" name="Picture 2" descr="total-current-density-tct-1060nm-APD-1.4e14-300um-junct-57um-after-3ns.png"/>
          <p:cNvPicPr>
            <a:picLocks noChangeAspect="1"/>
          </p:cNvPicPr>
          <p:nvPr/>
        </p:nvPicPr>
        <p:blipFill>
          <a:blip r:embed="rId2"/>
          <a:srcRect l="4800" t="2400" r="4800" b="2400"/>
          <a:stretch>
            <a:fillRect/>
          </a:stretch>
        </p:blipFill>
        <p:spPr>
          <a:xfrm>
            <a:off x="2438400" y="838200"/>
            <a:ext cx="4015868" cy="2819400"/>
          </a:xfrm>
          <a:prstGeom prst="rect">
            <a:avLst/>
          </a:prstGeom>
        </p:spPr>
      </p:pic>
      <p:pic>
        <p:nvPicPr>
          <p:cNvPr id="4" name="Picture 3" descr="h-current-density-tct-1060nm-APD-1.4e14-300um-junct-57um-after-3ns.png"/>
          <p:cNvPicPr>
            <a:picLocks noChangeAspect="1"/>
          </p:cNvPicPr>
          <p:nvPr/>
        </p:nvPicPr>
        <p:blipFill>
          <a:blip r:embed="rId3"/>
          <a:srcRect l="4800" t="2400" r="6400" b="2400"/>
          <a:stretch>
            <a:fillRect/>
          </a:stretch>
        </p:blipFill>
        <p:spPr>
          <a:xfrm>
            <a:off x="0" y="2362200"/>
            <a:ext cx="2667000" cy="1906144"/>
          </a:xfrm>
          <a:prstGeom prst="rect">
            <a:avLst/>
          </a:prstGeom>
        </p:spPr>
      </p:pic>
      <p:pic>
        <p:nvPicPr>
          <p:cNvPr id="5" name="Picture 4" descr="e-current-density-tct-1060nm-APD-1.4e14-300um-junct-57um-after-3ns.png"/>
          <p:cNvPicPr>
            <a:picLocks noChangeAspect="1"/>
          </p:cNvPicPr>
          <p:nvPr/>
        </p:nvPicPr>
        <p:blipFill>
          <a:blip r:embed="rId4"/>
          <a:srcRect l="4800" t="2400" r="6400" b="2400"/>
          <a:stretch>
            <a:fillRect/>
          </a:stretch>
        </p:blipFill>
        <p:spPr>
          <a:xfrm>
            <a:off x="6052137" y="2590800"/>
            <a:ext cx="3091863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3962400"/>
            <a:ext cx="215995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Total Current Density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419600"/>
            <a:ext cx="175157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Hole component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4953000"/>
            <a:ext cx="150310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component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791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33800" y="1295400"/>
            <a:ext cx="8382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2590800"/>
            <a:ext cx="2209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48000" y="1676400"/>
            <a:ext cx="7620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066800" y="2667000"/>
            <a:ext cx="2209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5791200"/>
            <a:ext cx="57095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- hole/electrons get separated within 1ns for infrared laser</a:t>
            </a:r>
          </a:p>
          <a:p>
            <a:r>
              <a:rPr lang="en-US" dirty="0" smtClean="0"/>
              <a:t> - Similar evolution is expected for charged particles too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Effect of Bulk doping variation </a:t>
            </a:r>
          </a:p>
        </p:txBody>
      </p:sp>
      <p:pic>
        <p:nvPicPr>
          <p:cNvPr id="3" name="Picture 2" descr="TCT-980nm-1700V-bulk-vary.png"/>
          <p:cNvPicPr>
            <a:picLocks noChangeAspect="1"/>
          </p:cNvPicPr>
          <p:nvPr/>
        </p:nvPicPr>
        <p:blipFill>
          <a:blip r:embed="rId2"/>
          <a:srcRect l="1600" t="2400" r="11200" b="2400"/>
          <a:stretch>
            <a:fillRect/>
          </a:stretch>
        </p:blipFill>
        <p:spPr>
          <a:xfrm>
            <a:off x="1295400" y="653596"/>
            <a:ext cx="5593080" cy="4070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2560" y="2286000"/>
            <a:ext cx="17934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Bulk doping vary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105400"/>
            <a:ext cx="395845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 Significant effect of bulk doping is seen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bias for 1060nm laser (3 bulk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dopings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" name="Picture 2" descr="gain Variation-with-bulk-dopings-for-1060nm-laser-junction-depth-57um-300um-APD-linear-scale.JPG"/>
          <p:cNvPicPr>
            <a:picLocks noChangeAspect="1"/>
          </p:cNvPicPr>
          <p:nvPr/>
        </p:nvPicPr>
        <p:blipFill>
          <a:blip r:embed="rId2" cstate="print"/>
          <a:srcRect l="6818" t="2353" r="12727" b="5294"/>
          <a:stretch>
            <a:fillRect/>
          </a:stretch>
        </p:blipFill>
        <p:spPr>
          <a:xfrm>
            <a:off x="0" y="762000"/>
            <a:ext cx="4113476" cy="3648593"/>
          </a:xfrm>
          <a:prstGeom prst="rect">
            <a:avLst/>
          </a:prstGeom>
        </p:spPr>
      </p:pic>
      <p:pic>
        <p:nvPicPr>
          <p:cNvPr id="5" name="Picture 4" descr="gain Variation-with-bulk-dopings-for-1060nm-laser-junction-depth-57um-300um-APD-log-scale.JPG"/>
          <p:cNvPicPr>
            <a:picLocks noChangeAspect="1"/>
          </p:cNvPicPr>
          <p:nvPr/>
        </p:nvPicPr>
        <p:blipFill>
          <a:blip r:embed="rId3" cstate="print"/>
          <a:srcRect l="5909" t="1765" r="12273" b="4706"/>
          <a:stretch>
            <a:fillRect/>
          </a:stretch>
        </p:blipFill>
        <p:spPr>
          <a:xfrm>
            <a:off x="4648200" y="654518"/>
            <a:ext cx="4435039" cy="3917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678740"/>
            <a:ext cx="9144000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Significant effect of bulk doping on device gain</a:t>
            </a:r>
          </a:p>
          <a:p>
            <a:pPr lvl="1">
              <a:buFontTx/>
              <a:buChar char="-"/>
            </a:pPr>
            <a:r>
              <a:rPr lang="en-US" sz="2000" dirty="0" smtClean="0"/>
              <a:t> Higher bulk doping results in narrow depletion region or higher electric field for a given bias</a:t>
            </a:r>
          </a:p>
          <a:p>
            <a:pPr>
              <a:buFontTx/>
              <a:buChar char="-"/>
            </a:pPr>
            <a:r>
              <a:rPr lang="en-US" sz="2000" dirty="0" smtClean="0"/>
              <a:t>Slight different bulk doping can result in significant gain variation</a:t>
            </a:r>
          </a:p>
          <a:p>
            <a:pPr>
              <a:buFontTx/>
              <a:buChar char="-"/>
            </a:pPr>
            <a:r>
              <a:rPr lang="en-US" sz="2000" dirty="0" smtClean="0"/>
              <a:t> Must be carefully tuned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2667000"/>
            <a:ext cx="129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Scale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590800"/>
            <a:ext cx="103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scale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bias for bulk 1.4x10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cm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-3</a:t>
            </a:r>
          </a:p>
        </p:txBody>
      </p:sp>
      <p:pic>
        <p:nvPicPr>
          <p:cNvPr id="6" name="Picture 5" descr="gain-Variation-with-different-lasers-1.4e14-cm-3-junction-depth-57um-300um-APD.JPG"/>
          <p:cNvPicPr>
            <a:picLocks noChangeAspect="1"/>
          </p:cNvPicPr>
          <p:nvPr/>
        </p:nvPicPr>
        <p:blipFill>
          <a:blip r:embed="rId2" cstate="print"/>
          <a:srcRect l="5909" t="1765" r="11364" b="4706"/>
          <a:stretch>
            <a:fillRect/>
          </a:stretch>
        </p:blipFill>
        <p:spPr>
          <a:xfrm>
            <a:off x="1371600" y="762000"/>
            <a:ext cx="5638721" cy="4926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019800"/>
            <a:ext cx="435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Higher gain for 670nm, lowest for 1060nm!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ulation-vs-measurements.JPG"/>
          <p:cNvPicPr>
            <a:picLocks noChangeAspect="1"/>
          </p:cNvPicPr>
          <p:nvPr/>
        </p:nvPicPr>
        <p:blipFill>
          <a:blip r:embed="rId2" cstate="print"/>
          <a:srcRect l="5909" t="2941" r="10909" b="4706"/>
          <a:stretch>
            <a:fillRect/>
          </a:stretch>
        </p:blipFill>
        <p:spPr>
          <a:xfrm>
            <a:off x="1600200" y="838200"/>
            <a:ext cx="5221885" cy="4479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bias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Simu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and measured result)</a:t>
            </a:r>
            <a:endParaRPr lang="en-US" sz="32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562600"/>
            <a:ext cx="852406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Simulation and measured values have similar trends and values</a:t>
            </a:r>
          </a:p>
          <a:p>
            <a:pPr>
              <a:buFontTx/>
              <a:buChar char="-"/>
            </a:pPr>
            <a:r>
              <a:rPr lang="en-US" dirty="0" smtClean="0"/>
              <a:t> Remember, there can be slight variation in bulk doping (for different devices), different </a:t>
            </a:r>
          </a:p>
          <a:p>
            <a:r>
              <a:rPr lang="en-US" dirty="0" smtClean="0"/>
              <a:t>  way of calculating and measuring device gain and different baselines for gain calculating</a:t>
            </a:r>
          </a:p>
          <a:p>
            <a:r>
              <a:rPr lang="en-US" dirty="0" smtClean="0"/>
              <a:t> (500V for measurement, signal without multiplication for simulation)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758</Words>
  <Application>Microsoft Office PowerPoint</Application>
  <PresentationFormat>On-screen Show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 field for different Bias</vt:lpstr>
      <vt:lpstr>Bias = 1600V </vt:lpstr>
      <vt:lpstr>PowerPoint Presentation</vt:lpstr>
      <vt:lpstr>PowerPoint Presentation</vt:lpstr>
      <vt:lpstr>Bias = 1700V </vt:lpstr>
      <vt:lpstr>PowerPoint Presentation</vt:lpstr>
      <vt:lpstr>Bias = 1800V </vt:lpstr>
      <vt:lpstr>PowerPoint Presentation</vt:lpstr>
      <vt:lpstr>PowerPoint Presentation</vt:lpstr>
      <vt:lpstr>eTCT signal comparison for diff bias</vt:lpstr>
      <vt:lpstr>backup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RanjitPC</dc:creator>
  <cp:lastModifiedBy>Kirk</cp:lastModifiedBy>
  <cp:revision>25</cp:revision>
  <dcterms:created xsi:type="dcterms:W3CDTF">2015-12-15T10:47:07Z</dcterms:created>
  <dcterms:modified xsi:type="dcterms:W3CDTF">2016-06-01T22:28:50Z</dcterms:modified>
</cp:coreProperties>
</file>