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56" r:id="rId3"/>
    <p:sldId id="257" r:id="rId4"/>
    <p:sldId id="258" r:id="rId5"/>
    <p:sldId id="260" r:id="rId6"/>
    <p:sldId id="262" r:id="rId7"/>
    <p:sldId id="27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2" r:id="rId16"/>
    <p:sldId id="26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99" d="100"/>
          <a:sy n="99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6F0B-C255-4467-B56B-E87D9B69476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51298-338E-4D22-8F1F-E6813B07D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1298-338E-4D22-8F1F-E6813B07D8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9F09-E6B2-4F5D-9FCE-256BF6FCAADD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EEC3-18CE-4463-A9B2-6F19365314D4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C71B-80B7-4CBD-8021-616DA46354CE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DD7-C19C-4CA6-B128-C1F9452E0518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4102-DC68-4206-BE4B-4314BF5FA64C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B3D-9B28-4F52-84DB-9653494344EE}" type="datetime1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1A97-07B5-43B4-8D01-ADA1CF557291}" type="datetime1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E334-42C4-4F9F-8A2E-762A1D7955A6}" type="datetime1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EDE-2F65-4C3D-8D99-F986CB0006C2}" type="datetime1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3A78-0D43-4A3A-8B73-461B9CF29371}" type="datetime1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D23B-3B19-4852-B843-03E19D8CA356}" type="datetime1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A2DE-9BF0-43E1-9DBB-6A5AFBE1D2C6}" type="datetime1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C8EB-7D40-401B-BBEC-3791C08D8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57400"/>
            <a:ext cx="9144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APD simulations using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Silvaco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Ranjeet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Dalal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(Delhi Uni.)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13-1-2016 Meeting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1060nm Front TCT for junction depth = 36.9µm</a:t>
            </a:r>
            <a:endParaRPr lang="en-US" sz="3200" dirty="0"/>
          </a:p>
        </p:txBody>
      </p:sp>
      <p:pic>
        <p:nvPicPr>
          <p:cNvPr id="3" name="Picture 2" descr="TCT-irradiated-infrared-36.9um-junction-2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5334000" y="990600"/>
            <a:ext cx="3810000" cy="2824860"/>
          </a:xfrm>
          <a:prstGeom prst="rect">
            <a:avLst/>
          </a:prstGeom>
        </p:spPr>
      </p:pic>
      <p:pic>
        <p:nvPicPr>
          <p:cNvPr id="4" name="Picture 3" descr="Gain-curve-for-infrared-lase-130um-thick-APD-junction-depth-36.9um-no-hole-multiplications.JPG"/>
          <p:cNvPicPr>
            <a:picLocks noChangeAspect="1"/>
          </p:cNvPicPr>
          <p:nvPr/>
        </p:nvPicPr>
        <p:blipFill>
          <a:blip r:embed="rId3" cstate="print"/>
          <a:srcRect l="7273" t="1765" r="10909" b="5294"/>
          <a:stretch>
            <a:fillRect/>
          </a:stretch>
        </p:blipFill>
        <p:spPr>
          <a:xfrm>
            <a:off x="0" y="785723"/>
            <a:ext cx="5181600" cy="4548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2362200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 signal for </a:t>
            </a:r>
          </a:p>
          <a:p>
            <a:r>
              <a:rPr lang="en-US" dirty="0" smtClean="0"/>
              <a:t>F = 1e15neqcm-2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80672"/>
            <a:ext cx="8762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Gain is calculated </a:t>
            </a:r>
            <a:r>
              <a:rPr lang="en-US" dirty="0" err="1" smtClean="0"/>
              <a:t>w.r.t</a:t>
            </a:r>
            <a:r>
              <a:rPr lang="en-US" dirty="0" smtClean="0"/>
              <a:t>. signal without any Impact Ionization (keeping all other parameters </a:t>
            </a:r>
          </a:p>
          <a:p>
            <a:r>
              <a:rPr lang="en-US" dirty="0" smtClean="0"/>
              <a:t>   same)</a:t>
            </a:r>
          </a:p>
          <a:p>
            <a:pPr>
              <a:buFontTx/>
              <a:buChar char="-"/>
            </a:pPr>
            <a:r>
              <a:rPr lang="en-US" dirty="0" smtClean="0"/>
              <a:t> Gain is a strong function of bias</a:t>
            </a:r>
          </a:p>
          <a:p>
            <a:pPr>
              <a:buFontTx/>
              <a:buChar char="-"/>
            </a:pPr>
            <a:r>
              <a:rPr lang="en-US" dirty="0" smtClean="0"/>
              <a:t> Very significant effect of irradiation on APD gain is seen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43434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Fluence</a:t>
            </a:r>
            <a:r>
              <a:rPr lang="en-US" dirty="0" smtClean="0"/>
              <a:t> = 0,  Temp = 297K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Fluence</a:t>
            </a:r>
            <a:r>
              <a:rPr lang="en-US" dirty="0" smtClean="0"/>
              <a:t> 1e15 neqcm</a:t>
            </a:r>
            <a:r>
              <a:rPr lang="en-US" baseline="30000" dirty="0" smtClean="0"/>
              <a:t>-2</a:t>
            </a:r>
            <a:r>
              <a:rPr lang="en-US" dirty="0" smtClean="0"/>
              <a:t> , Temp = 253K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-480nm-front-non-irradiated-1000-1400V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0" y="609600"/>
            <a:ext cx="4624828" cy="3429000"/>
          </a:xfrm>
          <a:prstGeom prst="rect">
            <a:avLst/>
          </a:prstGeom>
        </p:spPr>
      </p:pic>
      <p:pic>
        <p:nvPicPr>
          <p:cNvPr id="3" name="Picture 2" descr="TCT-480nm-front-non-irradiated-1400-1700V.png"/>
          <p:cNvPicPr>
            <a:picLocks noChangeAspect="1"/>
          </p:cNvPicPr>
          <p:nvPr/>
        </p:nvPicPr>
        <p:blipFill>
          <a:blip r:embed="rId3"/>
          <a:srcRect l="1600" t="2400" r="12800" b="2400"/>
          <a:stretch>
            <a:fillRect/>
          </a:stretch>
        </p:blipFill>
        <p:spPr>
          <a:xfrm>
            <a:off x="4621946" y="685800"/>
            <a:ext cx="4522054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480nm Front TCT for junction depth = 36.9µm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4127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Fluence</a:t>
            </a:r>
            <a:r>
              <a:rPr lang="en-US" dirty="0" smtClean="0"/>
              <a:t> = 0,  Temp = 297K</a:t>
            </a:r>
          </a:p>
          <a:p>
            <a:pPr>
              <a:buFontTx/>
              <a:buChar char="-"/>
            </a:pPr>
            <a:r>
              <a:rPr lang="en-US" dirty="0" smtClean="0"/>
              <a:t>  </a:t>
            </a:r>
            <a:r>
              <a:rPr lang="en-US" dirty="0" err="1" smtClean="0"/>
              <a:t>Fluence</a:t>
            </a:r>
            <a:r>
              <a:rPr lang="en-US" dirty="0" smtClean="0"/>
              <a:t> 1e15 neqcm</a:t>
            </a:r>
            <a:r>
              <a:rPr lang="en-US" baseline="30000" dirty="0" smtClean="0"/>
              <a:t>-2</a:t>
            </a:r>
            <a:r>
              <a:rPr lang="en-US" dirty="0" smtClean="0"/>
              <a:t> , Temp = 253K</a:t>
            </a:r>
          </a:p>
          <a:p>
            <a:pPr>
              <a:buFontTx/>
              <a:buChar char="-"/>
            </a:pPr>
            <a:r>
              <a:rPr lang="en-US" dirty="0" smtClean="0"/>
              <a:t> Slow signal decay for non-irradiated case</a:t>
            </a:r>
          </a:p>
          <a:p>
            <a:pPr>
              <a:buFontTx/>
              <a:buChar char="-"/>
            </a:pPr>
            <a:r>
              <a:rPr lang="en-US" dirty="0" smtClean="0"/>
              <a:t> Narrow peak after irradiation</a:t>
            </a:r>
          </a:p>
        </p:txBody>
      </p:sp>
      <p:pic>
        <p:nvPicPr>
          <p:cNvPr id="6" name="Picture 5" descr="TCT-480nm-front-1e15-1400-1700V.png"/>
          <p:cNvPicPr>
            <a:picLocks noChangeAspect="1"/>
          </p:cNvPicPr>
          <p:nvPr/>
        </p:nvPicPr>
        <p:blipFill>
          <a:blip r:embed="rId4"/>
          <a:srcRect l="1600" t="2400" r="12800" b="2400"/>
          <a:stretch>
            <a:fillRect/>
          </a:stretch>
        </p:blipFill>
        <p:spPr>
          <a:xfrm>
            <a:off x="5567467" y="4206240"/>
            <a:ext cx="3576533" cy="26517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5638800"/>
            <a:ext cx="2819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 field for junction depth = 36.9µm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9184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Fluence</a:t>
            </a:r>
            <a:r>
              <a:rPr lang="en-US" dirty="0" smtClean="0"/>
              <a:t> = 0,  Temp = 297K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Fluence</a:t>
            </a:r>
            <a:r>
              <a:rPr lang="en-US" dirty="0" smtClean="0"/>
              <a:t> 1e15 neqcm</a:t>
            </a:r>
            <a:r>
              <a:rPr lang="en-US" baseline="30000" dirty="0" smtClean="0"/>
              <a:t>-2</a:t>
            </a:r>
            <a:r>
              <a:rPr lang="en-US" dirty="0" smtClean="0"/>
              <a:t> , Temp = 253K</a:t>
            </a:r>
          </a:p>
          <a:p>
            <a:pPr>
              <a:buFontTx/>
              <a:buChar char="-"/>
            </a:pPr>
            <a:r>
              <a:rPr lang="en-US" dirty="0" smtClean="0"/>
              <a:t> Slow signal decay for non-irradiated (480nm) may be due to very low electric field near surface</a:t>
            </a:r>
          </a:p>
          <a:p>
            <a:endParaRPr lang="en-US" dirty="0" smtClean="0"/>
          </a:p>
        </p:txBody>
      </p:sp>
      <p:pic>
        <p:nvPicPr>
          <p:cNvPr id="6" name="Picture 5" descr="E-field-for-APD-junction-depth-36.9um-1.png"/>
          <p:cNvPicPr>
            <a:picLocks noChangeAspect="1"/>
          </p:cNvPicPr>
          <p:nvPr/>
        </p:nvPicPr>
        <p:blipFill>
          <a:blip r:embed="rId2"/>
          <a:srcRect l="1600" t="2400" r="14400" b="2400"/>
          <a:stretch>
            <a:fillRect/>
          </a:stretch>
        </p:blipFill>
        <p:spPr>
          <a:xfrm>
            <a:off x="0" y="914400"/>
            <a:ext cx="4800600" cy="3627120"/>
          </a:xfrm>
          <a:prstGeom prst="rect">
            <a:avLst/>
          </a:prstGeom>
        </p:spPr>
      </p:pic>
      <p:pic>
        <p:nvPicPr>
          <p:cNvPr id="7" name="Picture 6" descr="E-field-for-APD-junction-depth-36.9um-2.png"/>
          <p:cNvPicPr>
            <a:picLocks noChangeAspect="1"/>
          </p:cNvPicPr>
          <p:nvPr/>
        </p:nvPicPr>
        <p:blipFill>
          <a:blip r:embed="rId3"/>
          <a:srcRect l="1600" t="2400" r="12800" b="2400"/>
          <a:stretch>
            <a:fillRect/>
          </a:stretch>
        </p:blipFill>
        <p:spPr>
          <a:xfrm>
            <a:off x="4876800" y="1106205"/>
            <a:ext cx="4267200" cy="31638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9600" y="3733800"/>
            <a:ext cx="3810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14400" y="2514600"/>
            <a:ext cx="5715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in-curve-for-480nm-lase-130um-thick-APD-junction-depth-36.9um-no-hole-multiplications.JPG"/>
          <p:cNvPicPr>
            <a:picLocks noChangeAspect="1"/>
          </p:cNvPicPr>
          <p:nvPr/>
        </p:nvPicPr>
        <p:blipFill>
          <a:blip r:embed="rId2" cstate="print"/>
          <a:srcRect l="7727" t="2353" r="11818" b="5882"/>
          <a:stretch>
            <a:fillRect/>
          </a:stretch>
        </p:blipFill>
        <p:spPr>
          <a:xfrm>
            <a:off x="1143000" y="771007"/>
            <a:ext cx="5263628" cy="4639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Gain for 480nm Front TCT for junction= 36.9µm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54864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Fluence</a:t>
            </a:r>
            <a:r>
              <a:rPr lang="en-US" dirty="0" smtClean="0"/>
              <a:t> = 0,  Temp = 297K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Fluence</a:t>
            </a:r>
            <a:r>
              <a:rPr lang="en-US" dirty="0" smtClean="0"/>
              <a:t> 1e15 neqcm</a:t>
            </a:r>
            <a:r>
              <a:rPr lang="en-US" baseline="30000" dirty="0" smtClean="0"/>
              <a:t>-2</a:t>
            </a:r>
            <a:r>
              <a:rPr lang="en-US" dirty="0" smtClean="0"/>
              <a:t> , Temp = 253K</a:t>
            </a:r>
          </a:p>
          <a:p>
            <a:pPr>
              <a:buFontTx/>
              <a:buChar char="-"/>
            </a:pPr>
            <a:r>
              <a:rPr lang="en-US" dirty="0" smtClean="0"/>
              <a:t> Gain is calculated </a:t>
            </a:r>
            <a:r>
              <a:rPr lang="en-US" dirty="0" err="1" smtClean="0"/>
              <a:t>w.r.t</a:t>
            </a:r>
            <a:r>
              <a:rPr lang="en-US" dirty="0" smtClean="0"/>
              <a:t>. signal without any Impact Ionization (keeping all other parameters </a:t>
            </a:r>
          </a:p>
          <a:p>
            <a:r>
              <a:rPr lang="en-US" dirty="0" smtClean="0"/>
              <a:t>   same)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in-for-480-and-1060nm-lasers-front-side-junction-depth-36.9.JPG"/>
          <p:cNvPicPr>
            <a:picLocks noChangeAspect="1"/>
          </p:cNvPicPr>
          <p:nvPr/>
        </p:nvPicPr>
        <p:blipFill>
          <a:blip r:embed="rId2" cstate="print"/>
          <a:srcRect l="7727" t="2353" r="11364" b="5882"/>
          <a:stretch>
            <a:fillRect/>
          </a:stretch>
        </p:blipFill>
        <p:spPr>
          <a:xfrm>
            <a:off x="1371600" y="685800"/>
            <a:ext cx="5943537" cy="5208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Higher gain is expected for 480nm as electrons travel whole of the sensor volume before</a:t>
            </a:r>
          </a:p>
          <a:p>
            <a:r>
              <a:rPr lang="en-US" dirty="0" smtClean="0"/>
              <a:t> collection at backside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Gain comparison for 480nm and 1060nm laser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in-variation-with-fluence-front-1060-junction-depth-36.9-2.JPG"/>
          <p:cNvPicPr>
            <a:picLocks noChangeAspect="1"/>
          </p:cNvPicPr>
          <p:nvPr/>
        </p:nvPicPr>
        <p:blipFill>
          <a:blip r:embed="rId2" cstate="print"/>
          <a:srcRect l="5000" t="1176" r="9545" b="2941"/>
          <a:stretch>
            <a:fillRect/>
          </a:stretch>
        </p:blipFill>
        <p:spPr>
          <a:xfrm>
            <a:off x="1600200" y="685800"/>
            <a:ext cx="5952546" cy="5160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Irradiation effect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561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Gain is strongly affected by irradiation </a:t>
            </a:r>
          </a:p>
          <a:p>
            <a:r>
              <a:rPr lang="en-US" dirty="0" smtClean="0"/>
              <a:t>- Need to see the effect of </a:t>
            </a:r>
            <a:r>
              <a:rPr lang="en-US" dirty="0" err="1" smtClean="0"/>
              <a:t>dopings</a:t>
            </a:r>
            <a:r>
              <a:rPr lang="en-US" dirty="0" smtClean="0"/>
              <a:t> and junction variation 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83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Suggestions needed for further work!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/>
              <a:t>- Thanks for your attention!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in-for-50umLGAD-3e14-3e16-150V-253K-with-CMOS-g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4282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334000"/>
            <a:ext cx="857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LGAD radiation hardness is affected by bulk doping variation</a:t>
            </a:r>
          </a:p>
          <a:p>
            <a:pPr>
              <a:buFontTx/>
              <a:buChar char="-"/>
            </a:pPr>
            <a:r>
              <a:rPr lang="en-US" dirty="0" smtClean="0"/>
              <a:t> Simulation indicate that the better radiation hardness is expected for higher bulk doping</a:t>
            </a:r>
          </a:p>
          <a:p>
            <a:pPr>
              <a:buFontTx/>
              <a:buChar char="-"/>
            </a:pPr>
            <a:r>
              <a:rPr lang="en-US" dirty="0" smtClean="0"/>
              <a:t> LGAD Gain can vary with </a:t>
            </a:r>
            <a:r>
              <a:rPr lang="en-US" dirty="0" err="1" smtClean="0"/>
              <a:t>fluence</a:t>
            </a:r>
            <a:r>
              <a:rPr lang="en-US" dirty="0" smtClean="0"/>
              <a:t> similar to CMOS </a:t>
            </a:r>
          </a:p>
          <a:p>
            <a:pPr>
              <a:buFontTx/>
              <a:buChar char="-"/>
            </a:pPr>
            <a:r>
              <a:rPr lang="en-US" dirty="0" smtClean="0"/>
              <a:t> Currently involved with thin LGAD and CMOS simulations too.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6800"/>
            <a:ext cx="3316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– 3e14 cm-3</a:t>
            </a:r>
          </a:p>
          <a:p>
            <a:r>
              <a:rPr lang="en-US" dirty="0" smtClean="0"/>
              <a:t>P-well doping = 3e16 cm</a:t>
            </a:r>
            <a:r>
              <a:rPr lang="en-US" baseline="30000" dirty="0" smtClean="0"/>
              <a:t>-3</a:t>
            </a:r>
            <a:r>
              <a:rPr lang="en-US" dirty="0" smtClean="0"/>
              <a:t> (peak)</a:t>
            </a:r>
          </a:p>
          <a:p>
            <a:r>
              <a:rPr lang="en-US" dirty="0" smtClean="0"/>
              <a:t>                             7micron depth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495800"/>
            <a:ext cx="239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CMOS gain, </a:t>
            </a:r>
          </a:p>
          <a:p>
            <a:r>
              <a:rPr lang="en-US" dirty="0" err="1" smtClean="0"/>
              <a:t>Kramberger</a:t>
            </a:r>
            <a:r>
              <a:rPr lang="en-US" dirty="0" smtClean="0"/>
              <a:t>, JINST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29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 simulation for 50um LGAD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Some LGAD news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Irradiation effect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Radiation damage simulations are carried out using already published and tested two trap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 (R. </a:t>
            </a:r>
            <a:r>
              <a:rPr lang="en-US" dirty="0" err="1" smtClean="0">
                <a:solidFill>
                  <a:srgbClr val="FF0000"/>
                </a:solidFill>
              </a:rPr>
              <a:t>Dalal</a:t>
            </a:r>
            <a:r>
              <a:rPr lang="en-US" dirty="0" smtClean="0">
                <a:solidFill>
                  <a:srgbClr val="FF0000"/>
                </a:solidFill>
              </a:rPr>
              <a:t> et al., Vertex-2014)</a:t>
            </a:r>
          </a:p>
          <a:p>
            <a:pPr lvl="1">
              <a:buFontTx/>
              <a:buChar char="-"/>
            </a:pPr>
            <a:r>
              <a:rPr lang="en-US" dirty="0" smtClean="0"/>
              <a:t> It was developed during HPK campaign for proton irradiation</a:t>
            </a:r>
          </a:p>
          <a:p>
            <a:pPr lvl="1">
              <a:buFontTx/>
              <a:buChar char="-"/>
            </a:pPr>
            <a:r>
              <a:rPr lang="en-US" dirty="0" smtClean="0"/>
              <a:t> It creates correct amount of leakage current, full depletion voltage (or CV), double peak</a:t>
            </a:r>
          </a:p>
          <a:p>
            <a:pPr lvl="1"/>
            <a:r>
              <a:rPr lang="en-US" dirty="0" smtClean="0"/>
              <a:t>  electric field profile and CCE for </a:t>
            </a:r>
            <a:r>
              <a:rPr lang="en-US" dirty="0" err="1" smtClean="0"/>
              <a:t>fluence</a:t>
            </a:r>
            <a:r>
              <a:rPr lang="en-US" dirty="0" smtClean="0"/>
              <a:t> at least up to 2e15 n</a:t>
            </a:r>
            <a:r>
              <a:rPr lang="en-US" baseline="-25000" dirty="0" smtClean="0"/>
              <a:t>eq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acceptor removal term have been used in these simulations</a:t>
            </a:r>
          </a:p>
          <a:p>
            <a:pPr>
              <a:buFontTx/>
              <a:buChar char="-"/>
            </a:pPr>
            <a:r>
              <a:rPr lang="en-US" dirty="0" smtClean="0"/>
              <a:t> Simulations are carried out at 253K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276600"/>
          <a:ext cx="5867400" cy="2209800"/>
        </p:xfrm>
        <a:graphic>
          <a:graphicData uri="http://schemas.openxmlformats.org/drawingml/2006/table">
            <a:tbl>
              <a:tblPr/>
              <a:tblGrid>
                <a:gridCol w="650174"/>
                <a:gridCol w="1006000"/>
                <a:gridCol w="1325498"/>
                <a:gridCol w="831813"/>
                <a:gridCol w="1004136"/>
                <a:gridCol w="1049779"/>
              </a:tblGrid>
              <a:tr h="904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Trap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Energy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</a:t>
                      </a:r>
                      <a:r>
                        <a:rPr lang="en-US" sz="1800" baseline="-25000" dirty="0" err="1">
                          <a:latin typeface="Times New Roman"/>
                          <a:ea typeface="Times New Roman"/>
                        </a:rPr>
                        <a:t>int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(cm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lang="en-US" sz="1800" baseline="-25000" dirty="0" err="1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(cm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</a:rPr>
                        <a:t>-2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σ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(cm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</a:rPr>
                        <a:t>-2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Acceptor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800" i="1" baseline="-250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-0.51eV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2x10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</a:rPr>
                        <a:t>-14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3.8x10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</a:rPr>
                        <a:t>-15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8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Donor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800" i="1" baseline="-2500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+0.48eV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2x10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</a:rPr>
                        <a:t>-15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20970" algn="r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2x10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</a:rPr>
                        <a:t>-15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726668"/>
            <a:ext cx="613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Parameter table for two trap model used in present simulations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3421-2B82-4225-893B-49F2BA60B9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APD simulations using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Silvaco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at Delhi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oping-profile-for-diff-functions-and-measurement.JPG"/>
          <p:cNvPicPr>
            <a:picLocks noChangeAspect="1"/>
          </p:cNvPicPr>
          <p:nvPr/>
        </p:nvPicPr>
        <p:blipFill>
          <a:blip r:embed="rId2" cstate="print"/>
          <a:srcRect l="4545" t="9412" r="11818" b="4706"/>
          <a:stretch>
            <a:fillRect/>
          </a:stretch>
        </p:blipFill>
        <p:spPr>
          <a:xfrm>
            <a:off x="1295400" y="761999"/>
            <a:ext cx="6172200" cy="4264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57800"/>
            <a:ext cx="9203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Various analytical doping profiles available in </a:t>
            </a:r>
            <a:r>
              <a:rPr lang="en-US" dirty="0" err="1" smtClean="0"/>
              <a:t>Silvaco</a:t>
            </a:r>
            <a:r>
              <a:rPr lang="en-US" dirty="0" smtClean="0"/>
              <a:t> were used</a:t>
            </a:r>
          </a:p>
          <a:p>
            <a:pPr>
              <a:buFontTx/>
              <a:buChar char="-"/>
            </a:pPr>
            <a:r>
              <a:rPr lang="en-US" dirty="0" smtClean="0"/>
              <a:t> Doping profile using Error Function (Dist.) is very near to actual doping profile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Error Function (Dist.) is used for all other simulations for 130 µm APD with junction depth</a:t>
            </a:r>
          </a:p>
          <a:p>
            <a:r>
              <a:rPr lang="en-US" dirty="0"/>
              <a:t> </a:t>
            </a:r>
            <a:r>
              <a:rPr lang="en-US" dirty="0" smtClean="0"/>
              <a:t> of 56.9 µm (assuming that 100 µm front is removed as described in paper) and later with 36.9 µm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581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 =1.47e14cm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 Device thickness = 130µm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Tuning of Impact-Ionization model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16276"/>
            <a:ext cx="92028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Silvaco</a:t>
            </a:r>
            <a:r>
              <a:rPr lang="en-US" dirty="0" smtClean="0"/>
              <a:t> and Synopsis uses </a:t>
            </a:r>
            <a:r>
              <a:rPr lang="en-US" dirty="0" err="1" smtClean="0"/>
              <a:t>Selberher</a:t>
            </a:r>
            <a:r>
              <a:rPr lang="en-US" dirty="0" smtClean="0"/>
              <a:t> model for Impact ionization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Impact Ionization coefficients for holes and electrons are comparable (though somewhat lower</a:t>
            </a:r>
          </a:p>
          <a:p>
            <a:r>
              <a:rPr lang="en-US" dirty="0" smtClean="0"/>
              <a:t>  values of coefficient for holes than that of electron)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If default </a:t>
            </a:r>
            <a:r>
              <a:rPr lang="en-US" dirty="0" err="1" smtClean="0"/>
              <a:t>Selberher</a:t>
            </a:r>
            <a:r>
              <a:rPr lang="en-US" dirty="0" smtClean="0"/>
              <a:t> parameters are used, continuous avalanche are produced at higher biases.</a:t>
            </a:r>
          </a:p>
          <a:p>
            <a:pPr>
              <a:buFontTx/>
              <a:buChar char="-"/>
            </a:pPr>
            <a:r>
              <a:rPr lang="en-US" dirty="0" smtClean="0"/>
              <a:t> Such a pulse at 1600V (above left) is shown for </a:t>
            </a:r>
            <a:r>
              <a:rPr lang="en-US" dirty="0" err="1" smtClean="0"/>
              <a:t>silvaco</a:t>
            </a:r>
            <a:r>
              <a:rPr lang="en-US" dirty="0" smtClean="0"/>
              <a:t> and similar result was seen for the</a:t>
            </a:r>
          </a:p>
          <a:p>
            <a:r>
              <a:rPr lang="en-US" dirty="0"/>
              <a:t> </a:t>
            </a:r>
            <a:r>
              <a:rPr lang="en-US" dirty="0" smtClean="0"/>
              <a:t> Synopsis</a:t>
            </a:r>
          </a:p>
          <a:p>
            <a:pPr>
              <a:buFontTx/>
              <a:buChar char="-"/>
            </a:pPr>
            <a:r>
              <a:rPr lang="en-US" dirty="0" smtClean="0"/>
              <a:t>After switching off the hole multiplication, TCT pulse looks similar to measurements.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Hence, hole multiplication is switched-off for rest of the simulations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Transient-for-130um-APD-1600V-default-impact-ionization-model-for-hole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91440" y="609600"/>
            <a:ext cx="4398725" cy="3261360"/>
          </a:xfrm>
          <a:prstGeom prst="rect">
            <a:avLst/>
          </a:prstGeom>
        </p:spPr>
      </p:pic>
      <p:pic>
        <p:nvPicPr>
          <p:cNvPr id="8" name="Picture 7" descr="Transient-for-130um-APD-1600V-no-multiplication-for-hole.png"/>
          <p:cNvPicPr>
            <a:picLocks noChangeAspect="1"/>
          </p:cNvPicPr>
          <p:nvPr/>
        </p:nvPicPr>
        <p:blipFill>
          <a:blip r:embed="rId3"/>
          <a:srcRect l="1600" t="2400" r="14400" b="2400"/>
          <a:stretch>
            <a:fillRect/>
          </a:stretch>
        </p:blipFill>
        <p:spPr>
          <a:xfrm>
            <a:off x="4495800" y="623147"/>
            <a:ext cx="4419600" cy="3339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1447800"/>
            <a:ext cx="204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parameters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438400"/>
            <a:ext cx="23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hole multiplications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Infrared-Front TCT for Junction  56.9 µm </a:t>
            </a:r>
            <a:endParaRPr lang="en-US" sz="3200" dirty="0"/>
          </a:p>
        </p:txBody>
      </p:sp>
      <p:pic>
        <p:nvPicPr>
          <p:cNvPr id="5" name="Picture 4" descr="TCT-signal-APD-130um-junct-56.9-bias-1000-1400V-infrared-front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0" y="1143000"/>
            <a:ext cx="4522054" cy="3352800"/>
          </a:xfrm>
          <a:prstGeom prst="rect">
            <a:avLst/>
          </a:prstGeom>
        </p:spPr>
      </p:pic>
      <p:pic>
        <p:nvPicPr>
          <p:cNvPr id="6" name="Picture 5" descr="TCT-signal-APD-130um-junct-56.9-bias-1400-1700V-infrared-front.png"/>
          <p:cNvPicPr>
            <a:picLocks noChangeAspect="1"/>
          </p:cNvPicPr>
          <p:nvPr/>
        </p:nvPicPr>
        <p:blipFill>
          <a:blip r:embed="rId3"/>
          <a:srcRect l="1600" t="2400" r="12800" b="2400"/>
          <a:stretch>
            <a:fillRect/>
          </a:stretch>
        </p:blipFill>
        <p:spPr>
          <a:xfrm>
            <a:off x="4876800" y="1143000"/>
            <a:ext cx="4267200" cy="3163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339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TCT signals are amplified with bias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in-curve-for-infrared-lase-130um-thick-APD-junction-depth-56.9um-no-hole-multiplications.JPG"/>
          <p:cNvPicPr>
            <a:picLocks noChangeAspect="1"/>
          </p:cNvPicPr>
          <p:nvPr/>
        </p:nvPicPr>
        <p:blipFill>
          <a:blip r:embed="rId2" cstate="print"/>
          <a:srcRect l="5909" t="1176" r="11364" b="4706"/>
          <a:stretch>
            <a:fillRect/>
          </a:stretch>
        </p:blipFill>
        <p:spPr>
          <a:xfrm>
            <a:off x="1524000" y="685800"/>
            <a:ext cx="5638800" cy="4405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752600"/>
            <a:ext cx="281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 curve for Infrared laser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60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Gain at a given bias is defined with respected to integrated signal of the same bias with no </a:t>
            </a:r>
          </a:p>
          <a:p>
            <a:r>
              <a:rPr lang="en-US" dirty="0"/>
              <a:t> </a:t>
            </a:r>
            <a:r>
              <a:rPr lang="en-US" dirty="0" smtClean="0"/>
              <a:t>  no impact ionization. For example, integrated charge with impact ionization at 1700V is about </a:t>
            </a:r>
          </a:p>
          <a:p>
            <a:r>
              <a:rPr lang="en-US" dirty="0"/>
              <a:t> </a:t>
            </a:r>
            <a:r>
              <a:rPr lang="en-US" dirty="0" smtClean="0"/>
              <a:t>  407 times higher that integrated charge without any charge multiplication case</a:t>
            </a:r>
          </a:p>
          <a:p>
            <a:r>
              <a:rPr lang="en-US" dirty="0" smtClean="0"/>
              <a:t>- Plot is very much similar to plot number 7 of APD paper by </a:t>
            </a:r>
            <a:r>
              <a:rPr lang="en-US" dirty="0" err="1" smtClean="0"/>
              <a:t>Mickel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Gain for Infrared-Front (Junction  56.9 µm) 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D-electric-field-for-thickness-130um-junction-depth-bias-vary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1447801" y="902294"/>
            <a:ext cx="5257800" cy="3898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2667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Electric field plots shows that depletion have not reached to the front side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No signal </a:t>
            </a:r>
            <a:r>
              <a:rPr lang="en-US" dirty="0" smtClean="0"/>
              <a:t>obtained </a:t>
            </a:r>
            <a:r>
              <a:rPr lang="en-US" dirty="0" smtClean="0"/>
              <a:t>for 480 nm laser (with 0.1 micron as penetration depth) even at 1600V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This has been confirmed by running actual simulations too (results not shown here)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Either another 20 microns are to be removed from the front side or will have to reduce the doping of p-side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Next Step: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Reduced junction depth by 20 micron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 field </a:t>
            </a:r>
            <a:r>
              <a:rPr lang="en-US" sz="3200" dirty="0" smtClean="0"/>
              <a:t>variation </a:t>
            </a:r>
            <a:r>
              <a:rPr lang="en-US" sz="3200" dirty="0" smtClean="0"/>
              <a:t>inside APD str.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0"/>
            <a:ext cx="7394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Simulations with Junction Depth = 36.9µm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APD thickness - 130µm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ucture.png"/>
          <p:cNvPicPr>
            <a:picLocks noChangeAspect="1"/>
          </p:cNvPicPr>
          <p:nvPr/>
        </p:nvPicPr>
        <p:blipFill>
          <a:blip r:embed="rId2"/>
          <a:srcRect l="1600" t="9600" r="12800" b="2400"/>
          <a:stretch>
            <a:fillRect/>
          </a:stretch>
        </p:blipFill>
        <p:spPr>
          <a:xfrm>
            <a:off x="0" y="1295400"/>
            <a:ext cx="4669675" cy="3200400"/>
          </a:xfrm>
          <a:prstGeom prst="rect">
            <a:avLst/>
          </a:prstGeom>
        </p:spPr>
      </p:pic>
      <p:pic>
        <p:nvPicPr>
          <p:cNvPr id="5" name="Picture 4" descr="Structure-doping.png"/>
          <p:cNvPicPr>
            <a:picLocks noChangeAspect="1"/>
          </p:cNvPicPr>
          <p:nvPr/>
        </p:nvPicPr>
        <p:blipFill>
          <a:blip r:embed="rId3"/>
          <a:srcRect l="8000" t="7200" r="12800" b="2400"/>
          <a:stretch>
            <a:fillRect/>
          </a:stretch>
        </p:blipFill>
        <p:spPr>
          <a:xfrm>
            <a:off x="4884420" y="1295400"/>
            <a:ext cx="4259580" cy="3241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APD structure with junction depth = 36.9µm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-non-irradiated-infrared-36.9um-junction.png"/>
          <p:cNvPicPr>
            <a:picLocks noChangeAspect="1"/>
          </p:cNvPicPr>
          <p:nvPr/>
        </p:nvPicPr>
        <p:blipFill>
          <a:blip r:embed="rId2"/>
          <a:srcRect l="1600" t="2400" r="12800" b="2400"/>
          <a:stretch>
            <a:fillRect/>
          </a:stretch>
        </p:blipFill>
        <p:spPr>
          <a:xfrm>
            <a:off x="0" y="990600"/>
            <a:ext cx="4624828" cy="3429000"/>
          </a:xfrm>
          <a:prstGeom prst="rect">
            <a:avLst/>
          </a:prstGeom>
        </p:spPr>
      </p:pic>
      <p:pic>
        <p:nvPicPr>
          <p:cNvPr id="3" name="Picture 2" descr="TCT-non-irradiated-infrared-36.9um-junction-2.png"/>
          <p:cNvPicPr>
            <a:picLocks noChangeAspect="1"/>
          </p:cNvPicPr>
          <p:nvPr/>
        </p:nvPicPr>
        <p:blipFill>
          <a:blip r:embed="rId3"/>
          <a:srcRect l="1600" t="2400" r="12800" b="2400"/>
          <a:stretch>
            <a:fillRect/>
          </a:stretch>
        </p:blipFill>
        <p:spPr>
          <a:xfrm>
            <a:off x="4621627" y="990600"/>
            <a:ext cx="4522373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1060nm Front TCT for junction depth = 36.9µm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151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Fluence</a:t>
            </a:r>
            <a:r>
              <a:rPr lang="en-US" dirty="0" smtClean="0"/>
              <a:t> = 0</a:t>
            </a:r>
          </a:p>
          <a:p>
            <a:pPr>
              <a:buFontTx/>
              <a:buChar char="-"/>
            </a:pPr>
            <a:r>
              <a:rPr lang="en-US" dirty="0" smtClean="0"/>
              <a:t> Temp = 297K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C8EB-7D40-401B-BBEC-3791C08D8A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876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RanjitPC</dc:creator>
  <cp:lastModifiedBy>Kirk T McDonald</cp:lastModifiedBy>
  <cp:revision>8</cp:revision>
  <dcterms:created xsi:type="dcterms:W3CDTF">2015-12-15T10:47:07Z</dcterms:created>
  <dcterms:modified xsi:type="dcterms:W3CDTF">2016-01-13T18:58:51Z</dcterms:modified>
</cp:coreProperties>
</file>