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0" r:id="rId2"/>
    <p:sldId id="271" r:id="rId3"/>
    <p:sldId id="291" r:id="rId4"/>
    <p:sldId id="284" r:id="rId5"/>
    <p:sldId id="292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56" autoAdjust="0"/>
    <p:restoredTop sz="94660"/>
  </p:normalViewPr>
  <p:slideViewPr>
    <p:cSldViewPr>
      <p:cViewPr varScale="1">
        <p:scale>
          <a:sx n="99" d="100"/>
          <a:sy n="99" d="100"/>
        </p:scale>
        <p:origin x="8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357E89-26E2-4E32-9599-3A9B5DE810C9}" type="datetimeFigureOut">
              <a:rPr lang="en-US" smtClean="0"/>
              <a:pPr/>
              <a:t>4/27/2016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7B7269-5B39-4B07-BC33-55662DF16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0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F737-FD6B-4467-9F3D-732E6A6E8161}" type="datetime1">
              <a:rPr lang="en-US" smtClean="0"/>
              <a:pPr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A4AEB-6E64-421D-9855-1B70D50A69BE}" type="datetime1">
              <a:rPr lang="en-US" smtClean="0"/>
              <a:pPr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BBCF0-6D0E-4CEE-A9BC-C9F9E588A552}" type="datetime1">
              <a:rPr lang="en-US" smtClean="0"/>
              <a:pPr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20F09-504B-44F2-B7B1-CC351A8CF944}" type="datetime1">
              <a:rPr lang="en-US" smtClean="0"/>
              <a:pPr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FB455-ABF5-4B27-AE32-FE5282D5531E}" type="datetime1">
              <a:rPr lang="en-US" smtClean="0"/>
              <a:pPr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29D9E-EF40-44A8-B75F-5DD0B432502B}" type="datetime1">
              <a:rPr lang="en-US" smtClean="0"/>
              <a:pPr/>
              <a:t>4/27/2016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1EFD-9A5B-49E4-AA95-F6E98197D1E6}" type="datetime1">
              <a:rPr lang="en-US" smtClean="0"/>
              <a:pPr/>
              <a:t>4/27/2016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214E2-6756-4A43-AF75-CB7EC33CAFB2}" type="datetime1">
              <a:rPr lang="en-US" smtClean="0"/>
              <a:pPr/>
              <a:t>4/27/2016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04BC4-1981-45F3-896D-A08A8A107BB2}" type="datetime1">
              <a:rPr lang="en-US" smtClean="0"/>
              <a:pPr/>
              <a:t>4/27/2016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E4C89-7274-412B-B56E-F22F954EF864}" type="datetime1">
              <a:rPr lang="en-US" smtClean="0"/>
              <a:pPr/>
              <a:t>4/27/2016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B566E-0E00-4F70-B6DA-BB9B93C4ED4A}" type="datetime1">
              <a:rPr lang="en-US" smtClean="0"/>
              <a:pPr/>
              <a:t>4/27/2016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2EAF8-C06C-4BD4-87D0-97CB86B1DBC0}" type="datetime1">
              <a:rPr lang="en-US" smtClean="0"/>
              <a:pPr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66800" y="1981200"/>
            <a:ext cx="64008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APD simulations using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Silvaco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Ranjit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Dalal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(Delhi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Univ.)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27-4-2016 Meeting 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E-field distribution in 200 µm APD</a:t>
            </a:r>
          </a:p>
          <a:p>
            <a:pPr algn="ctr"/>
            <a:r>
              <a:rPr lang="en-US" sz="3200" dirty="0" smtClean="0"/>
              <a:t>- Junction depth  57 µm</a:t>
            </a:r>
            <a:endParaRPr lang="en-US" sz="3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1" name="Picture 10" descr="Screenshot.png"/>
          <p:cNvPicPr>
            <a:picLocks noChangeAspect="1"/>
          </p:cNvPicPr>
          <p:nvPr/>
        </p:nvPicPr>
        <p:blipFill>
          <a:blip r:embed="rId2"/>
          <a:srcRect t="19556" r="7000" b="5333"/>
          <a:stretch>
            <a:fillRect/>
          </a:stretch>
        </p:blipFill>
        <p:spPr>
          <a:xfrm>
            <a:off x="0" y="1242148"/>
            <a:ext cx="8503920" cy="386325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81000" y="5715000"/>
            <a:ext cx="82814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US" dirty="0" smtClean="0"/>
              <a:t>Region from  0-20 µm (about) can contribute to slow diffusion component of signal</a:t>
            </a:r>
          </a:p>
          <a:p>
            <a:pPr>
              <a:buFontTx/>
              <a:buChar char="-"/>
            </a:pPr>
            <a:r>
              <a:rPr lang="en-US" dirty="0" smtClean="0"/>
              <a:t> Region after 160 µm (about) can also be removed</a:t>
            </a:r>
          </a:p>
          <a:p>
            <a:r>
              <a:rPr lang="en-US" dirty="0" smtClean="0"/>
              <a:t>New simulations with front 17 µm and back side 33 micron removed from the device  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TCT signal comparison of thicker and thinner APD</a:t>
            </a:r>
          </a:p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At 1700V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5" name="Picture 4" descr="1500-t0-1800V-TCT-signals-for-150-200um-APD-junction-depth-40-57um-2.png"/>
          <p:cNvPicPr>
            <a:picLocks noChangeAspect="1"/>
          </p:cNvPicPr>
          <p:nvPr/>
        </p:nvPicPr>
        <p:blipFill>
          <a:blip r:embed="rId2"/>
          <a:srcRect l="1600" t="2400" r="14400" b="2400"/>
          <a:stretch>
            <a:fillRect/>
          </a:stretch>
        </p:blipFill>
        <p:spPr>
          <a:xfrm>
            <a:off x="1600200" y="1371600"/>
            <a:ext cx="5394960" cy="407619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09600" y="5943600"/>
            <a:ext cx="7461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 Slow diffusion component for 200 micron (Junction  5 micron) APD structure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 descr="1500-t0-1800V-TCT-signals-for-150-200um-APD-junction-depth-40-57um.png"/>
          <p:cNvPicPr>
            <a:picLocks noChangeAspect="1"/>
          </p:cNvPicPr>
          <p:nvPr/>
        </p:nvPicPr>
        <p:blipFill>
          <a:blip r:embed="rId2"/>
          <a:srcRect l="1600" t="2400" r="12800" b="2400"/>
          <a:stretch>
            <a:fillRect/>
          </a:stretch>
        </p:blipFill>
        <p:spPr>
          <a:xfrm>
            <a:off x="1103376" y="685800"/>
            <a:ext cx="6821424" cy="505762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TCT signal comparison of thicker and thinner APD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5943600"/>
            <a:ext cx="6898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N- Slow component for thinner APD structure (no diffusion component)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" name="Picture 2" descr="Bulk-doping-vary-1600V.png"/>
          <p:cNvPicPr>
            <a:picLocks noChangeAspect="1"/>
          </p:cNvPicPr>
          <p:nvPr/>
        </p:nvPicPr>
        <p:blipFill>
          <a:blip r:embed="rId2"/>
          <a:srcRect l="1600" t="2400" r="12800" b="2400"/>
          <a:stretch>
            <a:fillRect/>
          </a:stretch>
        </p:blipFill>
        <p:spPr>
          <a:xfrm>
            <a:off x="1143000" y="1066800"/>
            <a:ext cx="6195060" cy="459322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TCT signal comparison of thin APD structure for different bulk doping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639" y="5943600"/>
            <a:ext cx="88489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US" sz="2400" dirty="0" smtClean="0"/>
              <a:t> Higher multiplication for higher bulk doping as there is higher E field</a:t>
            </a:r>
          </a:p>
          <a:p>
            <a:r>
              <a:rPr lang="en-US" sz="2400" dirty="0" smtClean="0"/>
              <a:t>   around junction  for higher bulk doping case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09600" y="914400"/>
            <a:ext cx="710527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Near future simulations…</a:t>
            </a:r>
          </a:p>
          <a:p>
            <a:pPr>
              <a:buFontTx/>
              <a:buChar char="-"/>
            </a:pPr>
            <a:r>
              <a:rPr lang="en-US" sz="2400" dirty="0" smtClean="0"/>
              <a:t> Need for investigation for higher bulk doping </a:t>
            </a:r>
          </a:p>
          <a:p>
            <a:r>
              <a:rPr lang="en-US" sz="2400" dirty="0" smtClean="0"/>
              <a:t>  for example from 1.4e14 to 5e14 cm-3</a:t>
            </a:r>
          </a:p>
          <a:p>
            <a:r>
              <a:rPr lang="en-US" sz="2400" dirty="0" smtClean="0"/>
              <a:t>   (CMOS ranges !)</a:t>
            </a:r>
          </a:p>
          <a:p>
            <a:pPr lvl="1">
              <a:buFontTx/>
              <a:buChar char="-"/>
            </a:pPr>
            <a:r>
              <a:rPr lang="en-US" sz="2400" dirty="0" smtClean="0"/>
              <a:t> Can we reduce the operating bias voltages for APD</a:t>
            </a:r>
          </a:p>
          <a:p>
            <a:pPr lvl="1">
              <a:buFontTx/>
              <a:buChar char="-"/>
            </a:pPr>
            <a:r>
              <a:rPr lang="en-US" sz="2400" dirty="0" smtClean="0"/>
              <a:t> Without sacrificing the gain, timing etc ?</a:t>
            </a:r>
          </a:p>
          <a:p>
            <a:pPr>
              <a:buFontTx/>
              <a:buChar char="-"/>
            </a:pPr>
            <a:r>
              <a:rPr lang="en-US" sz="2400" dirty="0" smtClean="0"/>
              <a:t> Polarity change (n-in-p) effect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755</TotalTime>
  <Words>198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RanjitPC</dc:creator>
  <cp:lastModifiedBy>Kirk T McDonald</cp:lastModifiedBy>
  <cp:revision>16</cp:revision>
  <dcterms:created xsi:type="dcterms:W3CDTF">2015-12-15T10:47:07Z</dcterms:created>
  <dcterms:modified xsi:type="dcterms:W3CDTF">2016-04-27T17:24:39Z</dcterms:modified>
</cp:coreProperties>
</file>