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9" r:id="rId2"/>
    <p:sldId id="295" r:id="rId3"/>
    <p:sldId id="296" r:id="rId4"/>
    <p:sldId id="299" r:id="rId5"/>
    <p:sldId id="293" r:id="rId6"/>
    <p:sldId id="297" r:id="rId7"/>
    <p:sldId id="294" r:id="rId8"/>
    <p:sldId id="300" r:id="rId9"/>
    <p:sldId id="301" r:id="rId10"/>
    <p:sldId id="302" r:id="rId11"/>
    <p:sldId id="303" r:id="rId12"/>
    <p:sldId id="305" r:id="rId13"/>
    <p:sldId id="304" r:id="rId14"/>
    <p:sldId id="306" r:id="rId15"/>
    <p:sldId id="288" r:id="rId16"/>
    <p:sldId id="289" r:id="rId17"/>
    <p:sldId id="291" r:id="rId18"/>
    <p:sldId id="290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1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286AB-B254-4D03-91EE-98BFDF8C2852}" type="datetimeFigureOut">
              <a:rPr lang="en-US" smtClean="0"/>
              <a:pPr/>
              <a:t>8/7/2017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0DBA-8DA2-433C-9F81-C7F838C761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500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8276-A567-4545-A432-CC010070AFD6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DD3B-384C-4DB4-A4E9-3A27028D3D48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89022-6220-4206-B9D7-270330429CBA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5C0F-5CC4-456B-A570-1E48D461FD21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561-CFE0-4DF9-91D0-8906208A91B9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E8BE-2067-44CA-ABFF-321DD006A619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62B7-3FB5-4488-BD33-8B306C7011B5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92B4-6DEF-4820-8484-61115C55A32B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8A13-850F-4364-B3DC-C3E813A3AA63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7BE8-54BB-4886-AF3F-B3E498182CBE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0D8-F955-40A4-9FA1-011FC3AE8C83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4CCD-6325-477F-A482-82B086B2834E}" type="datetime1">
              <a:rPr lang="en-US" smtClean="0"/>
              <a:pPr/>
              <a:t>8/7/2017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857224" y="1357298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APD Discussion</a:t>
            </a:r>
          </a:p>
          <a:p>
            <a:pPr marL="571500" indent="-571500" algn="ctr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Silvaco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Simulation (Delhi Uni.)</a:t>
            </a:r>
          </a:p>
          <a:p>
            <a:pPr algn="ctr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Ranjit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Dalal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Meeting Date : 23-2-2017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428596" y="5791818"/>
            <a:ext cx="8619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 Only e- created in the backside multiplication region (which is smaller than the front side</a:t>
            </a:r>
          </a:p>
          <a:p>
            <a:r>
              <a:rPr lang="en-IN" dirty="0" smtClean="0"/>
              <a:t>  multiplication region) are effectively multiplied.</a:t>
            </a:r>
          </a:p>
          <a:p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e-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conc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at 140 micron after 1ns of laser fire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e-conc-after-1ns-of-laser-fire-at-1700V-X-140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571501"/>
            <a:ext cx="6215106" cy="466133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3143240" y="3929066"/>
            <a:ext cx="1000132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143108" y="4572008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Effect of irradiation- Proton/Neutron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Transient-signal-after-proton-and-neutron-irradiation-1750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571481"/>
            <a:ext cx="7929618" cy="47149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5078" y="5357826"/>
            <a:ext cx="92296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Simulations are indicating a strong effect of proton/neutron damage effect on CCE</a:t>
            </a:r>
          </a:p>
          <a:p>
            <a:pPr>
              <a:buFontTx/>
              <a:buChar char="-"/>
            </a:pPr>
            <a:r>
              <a:rPr lang="en-IN" dirty="0" smtClean="0"/>
              <a:t> Recently developed neutron damage model (which works nicely for diodes) and old proton</a:t>
            </a:r>
          </a:p>
          <a:p>
            <a:r>
              <a:rPr lang="en-IN" dirty="0" smtClean="0"/>
              <a:t>  damage models are used</a:t>
            </a:r>
          </a:p>
          <a:p>
            <a:r>
              <a:rPr lang="en-IN" dirty="0" smtClean="0"/>
              <a:t>- Multiplication factor is reduced to 162 (for </a:t>
            </a:r>
            <a:r>
              <a:rPr lang="en-IN" dirty="0" err="1" smtClean="0"/>
              <a:t>Fluence</a:t>
            </a:r>
            <a:r>
              <a:rPr lang="en-IN" dirty="0" smtClean="0"/>
              <a:t> = 0) to about 14 (for </a:t>
            </a:r>
            <a:r>
              <a:rPr lang="en-IN" dirty="0" err="1" smtClean="0"/>
              <a:t>fluence</a:t>
            </a:r>
            <a:r>
              <a:rPr lang="en-IN" dirty="0" smtClean="0"/>
              <a:t> 3e14 neqcm-2)</a:t>
            </a:r>
          </a:p>
          <a:p>
            <a:r>
              <a:rPr lang="en-IN" dirty="0" smtClean="0"/>
              <a:t>- There can be some room for gain loss compensation by increasing the reverse bias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Thanks for your attention !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Backup!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solidFill>
                  <a:srgbClr val="FF0000"/>
                </a:solidFill>
              </a:rPr>
              <a:t>2-D Simulation Structure (shown in 8 Dec Discussion)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14</a:t>
            </a:fld>
            <a:endParaRPr lang="en-IN"/>
          </a:p>
        </p:txBody>
      </p:sp>
      <p:pic>
        <p:nvPicPr>
          <p:cNvPr id="7" name="Picture 6" descr="doping-profile-varient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2984"/>
            <a:ext cx="7620000" cy="5643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3240" y="3929066"/>
            <a:ext cx="508850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Angle (</a:t>
            </a:r>
            <a:r>
              <a:rPr lang="en-IN" dirty="0" smtClean="0">
                <a:sym typeface="Mathematica1"/>
              </a:rPr>
              <a:t>)</a:t>
            </a:r>
            <a:r>
              <a:rPr lang="en-IN" dirty="0" smtClean="0"/>
              <a:t>between p-n junction and surface is 90 deg</a:t>
            </a:r>
          </a:p>
          <a:p>
            <a:r>
              <a:rPr lang="en-IN" dirty="0" smtClean="0"/>
              <a:t>Leading to higher field</a:t>
            </a:r>
            <a:endParaRPr lang="en-IN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571074" y="5500702"/>
            <a:ext cx="114380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4143372" y="4857760"/>
            <a:ext cx="45719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Actual Str.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15</a:t>
            </a:fld>
            <a:endParaRPr lang="en-IN"/>
          </a:p>
        </p:txBody>
      </p:sp>
      <p:pic>
        <p:nvPicPr>
          <p:cNvPr id="5" name="Picture 4" descr="Fig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728662"/>
            <a:ext cx="7153275" cy="5400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8662" y="6072206"/>
            <a:ext cx="7166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- </a:t>
            </a:r>
            <a:r>
              <a:rPr lang="en-IN" dirty="0" smtClean="0">
                <a:sym typeface="Mathematica1"/>
              </a:rPr>
              <a:t> is an obtuse angle, that would affect the field near surface significantly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Actual str. (Variant)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16</a:t>
            </a:fld>
            <a:endParaRPr lang="en-IN"/>
          </a:p>
        </p:txBody>
      </p:sp>
      <p:pic>
        <p:nvPicPr>
          <p:cNvPr id="5" name="Picture 4" descr="Fig-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14356"/>
            <a:ext cx="7315200" cy="3933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4714884"/>
            <a:ext cx="8153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Side portion of n-well and p-type doping are recessed  which may further, decrease </a:t>
            </a:r>
          </a:p>
          <a:p>
            <a:r>
              <a:rPr lang="en-IN" dirty="0" smtClean="0"/>
              <a:t>   field near surface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Doping Profile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17</a:t>
            </a:fld>
            <a:endParaRPr lang="en-IN"/>
          </a:p>
        </p:txBody>
      </p:sp>
      <p:pic>
        <p:nvPicPr>
          <p:cNvPr id="5" name="Picture 4" descr="Fig-12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71546"/>
            <a:ext cx="4071934" cy="3429024"/>
          </a:xfrm>
          <a:prstGeom prst="rect">
            <a:avLst/>
          </a:prstGeom>
        </p:spPr>
      </p:pic>
      <p:pic>
        <p:nvPicPr>
          <p:cNvPr id="6" name="Picture 5" descr="Fig-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2034" y="928670"/>
            <a:ext cx="5001966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Doping profile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18</a:t>
            </a:fld>
            <a:endParaRPr lang="en-IN"/>
          </a:p>
        </p:txBody>
      </p:sp>
      <p:pic>
        <p:nvPicPr>
          <p:cNvPr id="6" name="Picture 5" descr="Fig-16.jpg"/>
          <p:cNvPicPr>
            <a:picLocks noChangeAspect="1"/>
          </p:cNvPicPr>
          <p:nvPr/>
        </p:nvPicPr>
        <p:blipFill>
          <a:blip r:embed="rId2"/>
          <a:srcRect l="553" r="44823" b="24606"/>
          <a:stretch>
            <a:fillRect/>
          </a:stretch>
        </p:blipFill>
        <p:spPr>
          <a:xfrm>
            <a:off x="357158" y="500042"/>
            <a:ext cx="8143932" cy="5143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7950" y="3429000"/>
            <a:ext cx="239700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400 is Line along centre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5429264"/>
            <a:ext cx="85848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There is significant value of p-type doping near backside of APD (denoted by vertical line </a:t>
            </a:r>
          </a:p>
          <a:p>
            <a:r>
              <a:rPr lang="en-IN" dirty="0" smtClean="0"/>
              <a:t>  about 386.4)</a:t>
            </a:r>
          </a:p>
          <a:p>
            <a:r>
              <a:rPr lang="en-IN" dirty="0" smtClean="0"/>
              <a:t>That would change the effective doping density (of n-type bulk) near backside of APD</a:t>
            </a:r>
          </a:p>
          <a:p>
            <a:r>
              <a:rPr lang="en-IN" dirty="0" smtClean="0"/>
              <a:t>------&gt; This, too, will reduce the  E field near backside surface</a:t>
            </a:r>
          </a:p>
          <a:p>
            <a:r>
              <a:rPr lang="en-IN" dirty="0" smtClean="0"/>
              <a:t>(Remember, we have used a uniform n-type bulk)</a:t>
            </a:r>
          </a:p>
        </p:txBody>
      </p:sp>
      <p:sp>
        <p:nvSpPr>
          <p:cNvPr id="11" name="Oval 10"/>
          <p:cNvSpPr/>
          <p:nvPr/>
        </p:nvSpPr>
        <p:spPr>
          <a:xfrm>
            <a:off x="5715008" y="2928934"/>
            <a:ext cx="571504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679157" y="4321975"/>
            <a:ext cx="235745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Changes in Doping profile (simulation </a:t>
            </a:r>
            <a:r>
              <a:rPr lang="en-IN" sz="3200" dirty="0" err="1" smtClean="0">
                <a:solidFill>
                  <a:srgbClr val="FF0000"/>
                </a:solidFill>
              </a:rPr>
              <a:t>Str</a:t>
            </a:r>
            <a:r>
              <a:rPr lang="en-IN" sz="3200" dirty="0" smtClean="0">
                <a:solidFill>
                  <a:srgbClr val="FF0000"/>
                </a:solidFill>
              </a:rPr>
              <a:t>)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14282" y="1000108"/>
            <a:ext cx="86980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sz="2800" dirty="0" smtClean="0"/>
              <a:t> Value of </a:t>
            </a:r>
            <a:r>
              <a:rPr lang="en-IN" sz="2800" dirty="0" smtClean="0">
                <a:sym typeface="Mathematica1"/>
              </a:rPr>
              <a:t> must be between 120-150 degree</a:t>
            </a:r>
          </a:p>
          <a:p>
            <a:pPr>
              <a:buFontTx/>
              <a:buChar char="-"/>
            </a:pPr>
            <a:r>
              <a:rPr lang="en-IN" sz="2800" dirty="0" smtClean="0">
                <a:sym typeface="Mathematica1"/>
              </a:rPr>
              <a:t> Effect of recessed str.</a:t>
            </a:r>
          </a:p>
          <a:p>
            <a:pPr>
              <a:buFontTx/>
              <a:buChar char="-"/>
            </a:pPr>
            <a:r>
              <a:rPr lang="en-IN" sz="2800" dirty="0" smtClean="0">
                <a:sym typeface="Mathematica1"/>
              </a:rPr>
              <a:t> Effect of backside p-type doping</a:t>
            </a:r>
          </a:p>
          <a:p>
            <a:endParaRPr lang="en-IN" sz="2800" dirty="0" smtClean="0">
              <a:sym typeface="Mathematica1"/>
            </a:endParaRPr>
          </a:p>
          <a:p>
            <a:r>
              <a:rPr lang="en-IN" sz="2800" dirty="0" smtClean="0">
                <a:sym typeface="Mathematica1"/>
              </a:rPr>
              <a:t>These steps will be implemented through discussion in the</a:t>
            </a:r>
          </a:p>
          <a:p>
            <a:r>
              <a:rPr lang="en-IN" sz="2800" dirty="0" smtClean="0">
                <a:sym typeface="Mathematica1"/>
              </a:rPr>
              <a:t> collaboration.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3" name="Picture 2" descr="Doping-profile-of-2D-str.png"/>
          <p:cNvPicPr>
            <a:picLocks noChangeAspect="1"/>
          </p:cNvPicPr>
          <p:nvPr/>
        </p:nvPicPr>
        <p:blipFill>
          <a:blip r:embed="rId2"/>
          <a:srcRect t="2520" r="8504" b="1260"/>
          <a:stretch>
            <a:fillRect/>
          </a:stretch>
        </p:blipFill>
        <p:spPr>
          <a:xfrm>
            <a:off x="71406" y="822783"/>
            <a:ext cx="5250648" cy="41414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2D Doping Profile for APD 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03674"/>
            <a:ext cx="53754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Backside p-type doping implemented</a:t>
            </a:r>
          </a:p>
          <a:p>
            <a:pPr>
              <a:buFontTx/>
              <a:buChar char="-"/>
            </a:pPr>
            <a:r>
              <a:rPr lang="en-IN" dirty="0" smtClean="0"/>
              <a:t> Bevelled </a:t>
            </a:r>
            <a:r>
              <a:rPr lang="en-IN" dirty="0" err="1" smtClean="0"/>
              <a:t>str</a:t>
            </a: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 Backside trench at Y= 275 micron, 10 micron wide</a:t>
            </a:r>
          </a:p>
          <a:p>
            <a:pPr>
              <a:buFontTx/>
              <a:buChar char="-"/>
            </a:pPr>
            <a:r>
              <a:rPr lang="en-IN" dirty="0" smtClean="0"/>
              <a:t> Have tried to implement the Doping profile of slide 19</a:t>
            </a:r>
          </a:p>
          <a:p>
            <a:r>
              <a:rPr lang="en-IN" dirty="0" smtClean="0"/>
              <a:t>  (though could not implement the error function) </a:t>
            </a:r>
          </a:p>
          <a:p>
            <a:endParaRPr lang="en-IN" dirty="0" smtClean="0"/>
          </a:p>
        </p:txBody>
      </p:sp>
      <p:pic>
        <p:nvPicPr>
          <p:cNvPr id="7" name="Picture 6" descr="Doping-profile-of-2D-str-cutline-140u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2" y="714356"/>
            <a:ext cx="3524248" cy="2643186"/>
          </a:xfrm>
          <a:prstGeom prst="rect">
            <a:avLst/>
          </a:prstGeom>
        </p:spPr>
      </p:pic>
      <p:pic>
        <p:nvPicPr>
          <p:cNvPr id="8" name="Picture 7" descr="Doping-profile-of-2D-str-cutline-395u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3429000"/>
            <a:ext cx="3357586" cy="24110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72330" y="2500306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X=395 micron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000892" y="4929198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X=140 micron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 Field profile : 1700V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Field-at-1700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571499"/>
            <a:ext cx="7096148" cy="53221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6215082"/>
            <a:ext cx="648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Very high field near front side planar region and backside junction</a:t>
            </a:r>
          </a:p>
          <a:p>
            <a:pPr>
              <a:buFontTx/>
              <a:buChar char="-"/>
            </a:pPr>
            <a:r>
              <a:rPr lang="en-IN" dirty="0" smtClean="0"/>
              <a:t> All field variation is happening in about 250 micron or 0.25 mm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 Field profile : 1700V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Field-at-1700V.png"/>
          <p:cNvPicPr>
            <a:picLocks noChangeAspect="1"/>
          </p:cNvPicPr>
          <p:nvPr/>
        </p:nvPicPr>
        <p:blipFill>
          <a:blip r:embed="rId2"/>
          <a:srcRect l="5669" t="1890" r="8504"/>
          <a:stretch>
            <a:fillRect/>
          </a:stretch>
        </p:blipFill>
        <p:spPr>
          <a:xfrm>
            <a:off x="428596" y="571480"/>
            <a:ext cx="3773072" cy="3234989"/>
          </a:xfrm>
          <a:prstGeom prst="rect">
            <a:avLst/>
          </a:prstGeom>
        </p:spPr>
      </p:pic>
      <p:pic>
        <p:nvPicPr>
          <p:cNvPr id="7" name="Picture 6" descr="e-field-at-395micr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714356"/>
            <a:ext cx="3643338" cy="2732504"/>
          </a:xfrm>
          <a:prstGeom prst="rect">
            <a:avLst/>
          </a:prstGeom>
        </p:spPr>
      </p:pic>
      <p:pic>
        <p:nvPicPr>
          <p:cNvPr id="8" name="Picture 7" descr="Field-at-1700V-X-200u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1" y="3571876"/>
            <a:ext cx="3714749" cy="2786062"/>
          </a:xfrm>
          <a:prstGeom prst="rect">
            <a:avLst/>
          </a:prstGeom>
        </p:spPr>
      </p:pic>
      <p:pic>
        <p:nvPicPr>
          <p:cNvPr id="10" name="Picture 9" descr="Field-at-1700V-X-140u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4071938"/>
            <a:ext cx="3714749" cy="27860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236296" y="1484784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 = 395 </a:t>
            </a:r>
            <a:r>
              <a:rPr lang="en-IN" dirty="0" smtClean="0"/>
              <a:t>micron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2071670" y="5786454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X=140 micron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16" y="5143512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X=200 micron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5" name="Picture 4" descr="Field-at-1700V.png"/>
          <p:cNvPicPr>
            <a:picLocks noChangeAspect="1"/>
          </p:cNvPicPr>
          <p:nvPr/>
        </p:nvPicPr>
        <p:blipFill>
          <a:blip r:embed="rId2"/>
          <a:srcRect l="5669" t="1890" r="8504"/>
          <a:stretch>
            <a:fillRect/>
          </a:stretch>
        </p:blipFill>
        <p:spPr>
          <a:xfrm>
            <a:off x="928662" y="672130"/>
            <a:ext cx="5715040" cy="49000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Transient Signal at different locations of 2D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5791818"/>
            <a:ext cx="76726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Signal is maximum for 370 micron position</a:t>
            </a:r>
          </a:p>
          <a:p>
            <a:pPr>
              <a:buFontTx/>
              <a:buChar char="-"/>
            </a:pPr>
            <a:r>
              <a:rPr lang="en-IN" dirty="0" smtClean="0"/>
              <a:t> Signal decreases with decrease in x-coordinate initially, but, bounce back again</a:t>
            </a:r>
          </a:p>
          <a:p>
            <a:r>
              <a:rPr lang="en-IN" dirty="0" smtClean="0"/>
              <a:t> (though, not able to recover fully)  and peaked for 110 micron position again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7072330" y="1571612"/>
            <a:ext cx="1928794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 smtClean="0"/>
              <a:t>Laser fired at X = 370, 300, 250, 200, 170, 140, 110, 80, 40 micron position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3" name="Picture 2" descr="Signal-from-diff-laser-positions-370-200um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607199"/>
            <a:ext cx="8334433" cy="6250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0520" y="1755973"/>
            <a:ext cx="3491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Transient Signal at different locations of 2D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structure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143248"/>
            <a:ext cx="707995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Laser fired at X = 370, 300, 250, 200, 170, 140, 110, 80, 40 micron position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Transient Signal at different locations of 2D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ignal-from-diff-laser-positions-370-200um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14396"/>
            <a:ext cx="7620000" cy="571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1073" y="6417254"/>
            <a:ext cx="7079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Laser fired at X = 370, 300, 250, 200, 170, 140, 110, 80, 40 micron position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3214686"/>
            <a:ext cx="346710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Laser position 320 and 110 micron </a:t>
            </a:r>
            <a:endParaRPr lang="en-IN" dirty="0"/>
          </a:p>
        </p:txBody>
      </p:sp>
      <p:sp>
        <p:nvSpPr>
          <p:cNvPr id="10" name="Left Arrow 9"/>
          <p:cNvSpPr/>
          <p:nvPr/>
        </p:nvSpPr>
        <p:spPr>
          <a:xfrm>
            <a:off x="3714744" y="3286124"/>
            <a:ext cx="785818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e-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conc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at 370 micron after 1ns of laser fire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643578"/>
            <a:ext cx="9292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Signal is maximum for 370 micron position</a:t>
            </a:r>
          </a:p>
          <a:p>
            <a:pPr>
              <a:buFontTx/>
              <a:buChar char="-"/>
            </a:pPr>
            <a:r>
              <a:rPr lang="en-IN" dirty="0" smtClean="0"/>
              <a:t> All the electrons in the multiplication region and slightly before that (due to diffusion collection)</a:t>
            </a:r>
          </a:p>
          <a:p>
            <a:r>
              <a:rPr lang="en-IN" dirty="0" smtClean="0"/>
              <a:t>  are multiplied by avalanche mechanism </a:t>
            </a:r>
            <a:endParaRPr lang="en-IN" dirty="0"/>
          </a:p>
        </p:txBody>
      </p:sp>
      <p:pic>
        <p:nvPicPr>
          <p:cNvPr id="8" name="Picture 7" descr="e-conc-after-1ns-of-laser-fire-at-1700V-X-370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14356"/>
            <a:ext cx="5953140" cy="44648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428596" y="5791818"/>
            <a:ext cx="861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 Signal decreases with decrease in x-coordinate due to lower field in multiplication region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e-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conc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at 200 micron after 1ns of laser fire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e-conc-after-1ns-of-laser-fire-at-1700V-X-200u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571500"/>
            <a:ext cx="6381768" cy="47863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623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Mathematica1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attention !</vt:lpstr>
      <vt:lpstr>Backup!</vt:lpstr>
      <vt:lpstr>PowerPoint Presentation</vt:lpstr>
      <vt:lpstr>Actual Str. </vt:lpstr>
      <vt:lpstr>Actual str. (Variant) </vt:lpstr>
      <vt:lpstr>Doping Profile </vt:lpstr>
      <vt:lpstr>Doping profile </vt:lpstr>
      <vt:lpstr>Changes in Doping profile (simulation Str)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AARTI</dc:creator>
  <cp:lastModifiedBy>Kirk T McDonald</cp:lastModifiedBy>
  <cp:revision>52</cp:revision>
  <dcterms:created xsi:type="dcterms:W3CDTF">2016-11-01T12:27:47Z</dcterms:created>
  <dcterms:modified xsi:type="dcterms:W3CDTF">2017-08-07T17:13:46Z</dcterms:modified>
</cp:coreProperties>
</file>