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271" r:id="rId3"/>
    <p:sldId id="286" r:id="rId4"/>
    <p:sldId id="280" r:id="rId5"/>
    <p:sldId id="281" r:id="rId6"/>
    <p:sldId id="282" r:id="rId7"/>
    <p:sldId id="283" r:id="rId8"/>
    <p:sldId id="284" r:id="rId9"/>
    <p:sldId id="285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3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286AB-B254-4D03-91EE-98BFDF8C2852}" type="datetimeFigureOut">
              <a:rPr lang="en-US" smtClean="0"/>
              <a:t>11/16/2016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0DBA-8DA2-433C-9F81-C7F838C761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9269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8276-A567-4545-A432-CC010070AFD6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DD3B-384C-4DB4-A4E9-3A27028D3D48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89022-6220-4206-B9D7-270330429CBA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5C0F-5CC4-456B-A570-1E48D461FD21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561-CFE0-4DF9-91D0-8906208A91B9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E8BE-2067-44CA-ABFF-321DD006A619}" type="datetime1">
              <a:rPr lang="en-US" smtClean="0"/>
              <a:t>11/16/2016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62B7-3FB5-4488-BD33-8B306C7011B5}" type="datetime1">
              <a:rPr lang="en-US" smtClean="0"/>
              <a:t>11/16/2016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92B4-6DEF-4820-8484-61115C55A32B}" type="datetime1">
              <a:rPr lang="en-US" smtClean="0"/>
              <a:t>11/16/2016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8A13-850F-4364-B3DC-C3E813A3AA63}" type="datetime1">
              <a:rPr lang="en-US" smtClean="0"/>
              <a:t>11/16/2016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7BE8-54BB-4886-AF3F-B3E498182CBE}" type="datetime1">
              <a:rPr lang="en-US" smtClean="0"/>
              <a:t>11/16/2016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0D8-F955-40A4-9FA1-011FC3AE8C83}" type="datetime1">
              <a:rPr lang="en-US" smtClean="0"/>
              <a:t>11/16/2016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4CCD-6325-477F-A482-82B086B2834E}" type="datetime1">
              <a:rPr lang="en-US" smtClean="0"/>
              <a:t>11/16/2016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143108" y="1357298"/>
            <a:ext cx="51435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APD leakage current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Simulation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using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Ranjeet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(Delhi Uni.)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16-11-2016 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  <a:latin typeface="Agency FB" pitchFamily="34" charset="0"/>
              </a:rPr>
              <a:t>What next!</a:t>
            </a:r>
            <a:endParaRPr lang="en-IN" dirty="0">
              <a:solidFill>
                <a:srgbClr val="FF0000"/>
              </a:solidFill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Gain simulation for these </a:t>
            </a:r>
            <a:r>
              <a:rPr lang="en-IN" dirty="0" err="1" smtClean="0"/>
              <a:t>fluences</a:t>
            </a:r>
            <a:endParaRPr lang="en-IN" dirty="0" smtClean="0"/>
          </a:p>
          <a:p>
            <a:r>
              <a:rPr lang="en-IN" dirty="0" smtClean="0"/>
              <a:t>Effect of bulk doping and thickness on APD gain after irradiation </a:t>
            </a:r>
          </a:p>
          <a:p>
            <a:r>
              <a:rPr lang="en-IN" dirty="0" smtClean="0"/>
              <a:t>Tangible directions for best possible parameters 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-field-for-diff-bias-voltages-for-junc-57um-bulk-1.4e14cm-3-2.png"/>
          <p:cNvPicPr>
            <a:picLocks noChangeAspect="1"/>
          </p:cNvPicPr>
          <p:nvPr/>
        </p:nvPicPr>
        <p:blipFill>
          <a:blip r:embed="rId2"/>
          <a:srcRect l="1600" t="2400" r="14400" b="2400"/>
          <a:stretch>
            <a:fillRect/>
          </a:stretch>
        </p:blipFill>
        <p:spPr>
          <a:xfrm>
            <a:off x="4143372" y="1071546"/>
            <a:ext cx="4848060" cy="36774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solidFill>
                  <a:srgbClr val="FF0000"/>
                </a:solidFill>
              </a:rPr>
              <a:t>Structure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71612"/>
            <a:ext cx="41575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Two APD thickness are used for simulation</a:t>
            </a:r>
          </a:p>
          <a:p>
            <a:pPr lvl="1">
              <a:buFontTx/>
              <a:buChar char="-"/>
            </a:pPr>
            <a:r>
              <a:rPr lang="en-IN" dirty="0" smtClean="0"/>
              <a:t>1umx40umx260 micron </a:t>
            </a:r>
          </a:p>
          <a:p>
            <a:pPr lvl="1">
              <a:buFontTx/>
              <a:buChar char="-"/>
            </a:pPr>
            <a:r>
              <a:rPr lang="en-IN" dirty="0" smtClean="0"/>
              <a:t> 1umx40umx200 micron</a:t>
            </a:r>
          </a:p>
          <a:p>
            <a:pPr lvl="1">
              <a:buFontTx/>
              <a:buChar char="-"/>
            </a:pPr>
            <a:r>
              <a:rPr lang="en-IN" dirty="0" smtClean="0"/>
              <a:t> Junction depth is kept at </a:t>
            </a:r>
          </a:p>
          <a:p>
            <a:pPr lvl="1"/>
            <a:r>
              <a:rPr lang="en-IN" dirty="0" smtClean="0"/>
              <a:t> 57 micron for both </a:t>
            </a:r>
            <a:r>
              <a:rPr lang="en-IN" dirty="0" err="1" smtClean="0"/>
              <a:t>str</a:t>
            </a:r>
            <a:endParaRPr lang="en-IN" dirty="0" smtClean="0"/>
          </a:p>
          <a:p>
            <a:pPr lvl="1"/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 Leakage current calculated  for the </a:t>
            </a:r>
          </a:p>
          <a:p>
            <a:r>
              <a:rPr lang="en-IN" dirty="0" smtClean="0"/>
              <a:t>  2mmx2mm surface area </a:t>
            </a:r>
          </a:p>
          <a:p>
            <a:r>
              <a:rPr lang="en-IN" dirty="0" smtClean="0"/>
              <a:t>  (Factor of 10</a:t>
            </a:r>
            <a:r>
              <a:rPr lang="en-IN" baseline="30000" dirty="0" smtClean="0"/>
              <a:t>5</a:t>
            </a:r>
            <a:r>
              <a:rPr lang="en-IN" dirty="0" smtClean="0"/>
              <a:t> is used)</a:t>
            </a:r>
          </a:p>
          <a:p>
            <a:pPr>
              <a:buFontTx/>
              <a:buChar char="-"/>
            </a:pPr>
            <a:r>
              <a:rPr lang="en-IN" dirty="0" smtClean="0"/>
              <a:t> Simulation at 253K </a:t>
            </a:r>
          </a:p>
          <a:p>
            <a:pPr>
              <a:buFontTx/>
              <a:buChar char="-"/>
            </a:pPr>
            <a:r>
              <a:rPr lang="en-IN" dirty="0" smtClean="0"/>
              <a:t> Two trap model is used for radiation </a:t>
            </a:r>
          </a:p>
          <a:p>
            <a:r>
              <a:rPr lang="en-IN" dirty="0" smtClean="0"/>
              <a:t>   damage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E field variation with </a:t>
            </a:r>
            <a:r>
              <a:rPr lang="en-IN" sz="3200" dirty="0" err="1" smtClean="0">
                <a:solidFill>
                  <a:srgbClr val="FF0000"/>
                </a:solidFill>
              </a:rPr>
              <a:t>fluence</a:t>
            </a: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4" name="Picture 3" descr="E-field-for-260um-APD-junc-57um-bulk-1.4e14cm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14" y="642918"/>
            <a:ext cx="6596082" cy="49470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4348" y="5929330"/>
            <a:ext cx="7680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Peak E field is decreasing with </a:t>
            </a:r>
            <a:r>
              <a:rPr lang="en-IN" dirty="0" err="1" smtClean="0"/>
              <a:t>fluence</a:t>
            </a:r>
            <a:r>
              <a:rPr lang="en-IN" dirty="0" smtClean="0"/>
              <a:t> that would result in lower multiplication</a:t>
            </a:r>
          </a:p>
          <a:p>
            <a:pPr>
              <a:buFontTx/>
              <a:buChar char="-"/>
            </a:pPr>
            <a:r>
              <a:rPr lang="en-IN" dirty="0" smtClean="0"/>
              <a:t> But charge carrier generation by trap levels would increase the leakage current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50030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1800V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500042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Leakage current variation with </a:t>
            </a:r>
            <a:r>
              <a:rPr lang="en-IN" sz="3200" dirty="0" err="1" smtClean="0">
                <a:solidFill>
                  <a:srgbClr val="FF0000"/>
                </a:solidFill>
              </a:rPr>
              <a:t>fluence</a:t>
            </a: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6" name="Picture 5" descr="Leakage-current-for-260um-APD-junc-57um-bulk-1.4e14cm-3-with-PIN-with-scal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642918"/>
            <a:ext cx="6810396" cy="46434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57620" y="1643050"/>
            <a:ext cx="13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260 micron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786" y="5214950"/>
            <a:ext cx="810587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IN" sz="1400" dirty="0" smtClean="0"/>
              <a:t> Leakage current is not proportional to </a:t>
            </a:r>
            <a:r>
              <a:rPr lang="en-IN" sz="1400" dirty="0" err="1" smtClean="0"/>
              <a:t>fluence</a:t>
            </a:r>
            <a:r>
              <a:rPr lang="en-IN" sz="1400" dirty="0" smtClean="0"/>
              <a:t> (which is true in PIN diode)</a:t>
            </a:r>
          </a:p>
          <a:p>
            <a:pPr>
              <a:buFontTx/>
              <a:buChar char="-"/>
            </a:pPr>
            <a:r>
              <a:rPr lang="en-IN" sz="1400" dirty="0" smtClean="0"/>
              <a:t> Leakage current increases sharply for irradiated APD even below 1800V</a:t>
            </a:r>
          </a:p>
          <a:p>
            <a:pPr>
              <a:buFontTx/>
              <a:buChar char="-"/>
            </a:pPr>
            <a:r>
              <a:rPr lang="en-IN" sz="1400" dirty="0" smtClean="0"/>
              <a:t> Complex effect of charge carrier generation by traps and charge multiplication</a:t>
            </a:r>
          </a:p>
          <a:p>
            <a:r>
              <a:rPr lang="en-IN" sz="1400" dirty="0" smtClean="0"/>
              <a:t>  by presence of high field around junction</a:t>
            </a:r>
          </a:p>
          <a:p>
            <a:pPr>
              <a:buFontTx/>
              <a:buChar char="-"/>
            </a:pPr>
            <a:r>
              <a:rPr lang="en-IN" sz="1400" dirty="0" smtClean="0"/>
              <a:t>Leakage current curve for higher </a:t>
            </a:r>
            <a:r>
              <a:rPr lang="en-IN" sz="1400" dirty="0" err="1" smtClean="0"/>
              <a:t>fluence</a:t>
            </a:r>
            <a:r>
              <a:rPr lang="en-IN" sz="1400" dirty="0" smtClean="0"/>
              <a:t> may be crossed by lower </a:t>
            </a:r>
            <a:r>
              <a:rPr lang="en-IN" sz="1400" dirty="0" err="1" smtClean="0"/>
              <a:t>fluence</a:t>
            </a:r>
            <a:r>
              <a:rPr lang="en-IN" sz="1400" dirty="0" smtClean="0"/>
              <a:t> current curve</a:t>
            </a:r>
          </a:p>
          <a:p>
            <a:r>
              <a:rPr lang="en-IN" sz="1400" dirty="0" smtClean="0"/>
              <a:t>  for example,  leakage current curve after </a:t>
            </a:r>
            <a:r>
              <a:rPr lang="en-IN" sz="1400" dirty="0" err="1" smtClean="0"/>
              <a:t>fluence</a:t>
            </a:r>
            <a:r>
              <a:rPr lang="en-IN" sz="1400" dirty="0" smtClean="0"/>
              <a:t> 1e15 neqcm-2 crosses the curve for </a:t>
            </a:r>
            <a:r>
              <a:rPr lang="en-IN" sz="1400" dirty="0" err="1" smtClean="0"/>
              <a:t>fluence</a:t>
            </a:r>
            <a:r>
              <a:rPr lang="en-IN" sz="1400" dirty="0" smtClean="0"/>
              <a:t> 3e14 neqcm-2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kage-current-for-260um-APD-junc-57um-bulk-1.4e14cm-3-log-sca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785794"/>
            <a:ext cx="6524644" cy="48934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4414" y="0"/>
            <a:ext cx="6396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Log current scale for plot on last slide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5857892"/>
            <a:ext cx="748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- Y axis is simulated leakage current in power of 10  for 2mmx2mm active area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571480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E field for different APD thickness</a:t>
            </a: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3" name="Picture 2" descr="E-field-for-diff-APD-thickness-bulk-1.4e14-junc-57um-1e15-1800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642918"/>
            <a:ext cx="7620000" cy="50006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5657671"/>
            <a:ext cx="8313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Only slight effect in </a:t>
            </a:r>
            <a:r>
              <a:rPr lang="en-IN" dirty="0" err="1" smtClean="0"/>
              <a:t>Efield</a:t>
            </a:r>
            <a:r>
              <a:rPr lang="en-IN" dirty="0" smtClean="0"/>
              <a:t> profile</a:t>
            </a:r>
          </a:p>
          <a:p>
            <a:pPr>
              <a:buFontTx/>
              <a:buChar char="-"/>
            </a:pPr>
            <a:r>
              <a:rPr lang="en-IN" dirty="0" smtClean="0"/>
              <a:t> Peak E field is very similar but there is slightly more field from 120-200 micron region </a:t>
            </a:r>
          </a:p>
          <a:p>
            <a:r>
              <a:rPr lang="en-IN" dirty="0" smtClean="0"/>
              <a:t> for 200 micron thick APD</a:t>
            </a:r>
          </a:p>
          <a:p>
            <a:r>
              <a:rPr lang="en-IN" dirty="0" smtClean="0"/>
              <a:t>- Leakage currents should not be very different for these thickness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akage-current-for-diff-APD-thickness-bulk-1.4e14-junc-57um-1e15-1800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239024" cy="500064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571480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Leakage current for different APD thickness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5786454"/>
            <a:ext cx="7357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Similar leakage current for 200 and 260 micron thick APD</a:t>
            </a:r>
          </a:p>
          <a:p>
            <a:pPr>
              <a:buFontTx/>
              <a:buChar char="-"/>
            </a:pPr>
            <a:r>
              <a:rPr lang="en-IN" dirty="0" smtClean="0"/>
              <a:t> Slightly higher leakage current for 260  micron thick APD for 1e15 neqcm-2 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511156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Effect of bulk doping on leakage current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8</a:t>
            </a:fld>
            <a:endParaRPr lang="en-IN"/>
          </a:p>
        </p:txBody>
      </p:sp>
      <p:pic>
        <p:nvPicPr>
          <p:cNvPr id="5" name="Picture 4" descr="Current-for-diff-APD-dopingd-200um-junc-57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76" y="571857"/>
            <a:ext cx="7238548" cy="53574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6215082"/>
            <a:ext cx="104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Yes, it is !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Effect of bulk doping variation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9</a:t>
            </a:fld>
            <a:endParaRPr lang="en-IN"/>
          </a:p>
        </p:txBody>
      </p:sp>
      <p:pic>
        <p:nvPicPr>
          <p:cNvPr id="4" name="Picture 3" descr="E-field-for-diff-APD-dopingd-200um-junc-57um-1e15-1800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620000" cy="5072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44" y="5929330"/>
            <a:ext cx="8383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Lower field for lower bulk doping (red, green blue curves) or less charge multiplication</a:t>
            </a:r>
          </a:p>
          <a:p>
            <a:r>
              <a:rPr lang="en-IN" dirty="0" smtClean="0"/>
              <a:t>  is expected for bulk doping 1e14 cm</a:t>
            </a:r>
            <a:r>
              <a:rPr lang="en-IN" baseline="30000" dirty="0" smtClean="0"/>
              <a:t>-3</a:t>
            </a:r>
            <a:r>
              <a:rPr lang="en-IN" dirty="0" smtClean="0"/>
              <a:t>, compared to bulk doping of 1.4e14 cm</a:t>
            </a:r>
            <a:r>
              <a:rPr lang="en-IN" baseline="30000" dirty="0" smtClean="0"/>
              <a:t>-3</a:t>
            </a:r>
            <a:endParaRPr lang="en-IN" baseline="30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372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Agency FB</vt:lpstr>
      <vt:lpstr>Arial</vt:lpstr>
      <vt:lpstr>Calibri</vt:lpstr>
      <vt:lpstr>Office Theme</vt:lpstr>
      <vt:lpstr>PowerPoint Presentation</vt:lpstr>
      <vt:lpstr>PowerPoint Presentation</vt:lpstr>
      <vt:lpstr>E field variation with fluence</vt:lpstr>
      <vt:lpstr>Leakage current variation with fluence</vt:lpstr>
      <vt:lpstr>PowerPoint Presentation</vt:lpstr>
      <vt:lpstr>E field for different APD thickness</vt:lpstr>
      <vt:lpstr>Leakage current for different APD thickness</vt:lpstr>
      <vt:lpstr>Effect of bulk doping on leakage current</vt:lpstr>
      <vt:lpstr>Effect of bulk doping variation</vt:lpstr>
      <vt:lpstr>What next!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AARTI</dc:creator>
  <cp:lastModifiedBy>Kirk</cp:lastModifiedBy>
  <cp:revision>43</cp:revision>
  <dcterms:created xsi:type="dcterms:W3CDTF">2016-11-01T12:27:47Z</dcterms:created>
  <dcterms:modified xsi:type="dcterms:W3CDTF">2016-11-16T21:40:13Z</dcterms:modified>
</cp:coreProperties>
</file>