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9" r:id="rId2"/>
    <p:sldId id="271" r:id="rId3"/>
    <p:sldId id="286" r:id="rId4"/>
    <p:sldId id="288" r:id="rId5"/>
    <p:sldId id="289" r:id="rId6"/>
    <p:sldId id="291" r:id="rId7"/>
    <p:sldId id="290" r:id="rId8"/>
    <p:sldId id="29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52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E286AB-B254-4D03-91EE-98BFDF8C2852}" type="datetimeFigureOut">
              <a:rPr lang="en-US" smtClean="0"/>
              <a:pPr/>
              <a:t>1/11/2017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E10DBA-8DA2-433C-9F81-C7F838C761B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80374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68276-A567-4545-A432-CC010070AFD6}" type="datetime1">
              <a:rPr lang="en-US" smtClean="0"/>
              <a:pPr/>
              <a:t>1/11/2017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02628-8DEC-42DC-B4A6-17733B8B216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5DD3B-384C-4DB4-A4E9-3A27028D3D48}" type="datetime1">
              <a:rPr lang="en-US" smtClean="0"/>
              <a:pPr/>
              <a:t>1/11/2017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02628-8DEC-42DC-B4A6-17733B8B216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89022-6220-4206-B9D7-270330429CBA}" type="datetime1">
              <a:rPr lang="en-US" smtClean="0"/>
              <a:pPr/>
              <a:t>1/11/2017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02628-8DEC-42DC-B4A6-17733B8B216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D5C0F-5CC4-456B-A570-1E48D461FD21}" type="datetime1">
              <a:rPr lang="en-US" smtClean="0"/>
              <a:pPr/>
              <a:t>1/11/2017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02628-8DEC-42DC-B4A6-17733B8B216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CC561-CFE0-4DF9-91D0-8906208A91B9}" type="datetime1">
              <a:rPr lang="en-US" smtClean="0"/>
              <a:pPr/>
              <a:t>1/11/2017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02628-8DEC-42DC-B4A6-17733B8B216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BE8BE-2067-44CA-ABFF-321DD006A619}" type="datetime1">
              <a:rPr lang="en-US" smtClean="0"/>
              <a:pPr/>
              <a:t>1/11/2017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02628-8DEC-42DC-B4A6-17733B8B216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962B7-3FB5-4488-BD33-8B306C7011B5}" type="datetime1">
              <a:rPr lang="en-US" smtClean="0"/>
              <a:pPr/>
              <a:t>1/11/2017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02628-8DEC-42DC-B4A6-17733B8B216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892B4-6DEF-4820-8484-61115C55A32B}" type="datetime1">
              <a:rPr lang="en-US" smtClean="0"/>
              <a:pPr/>
              <a:t>1/11/2017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02628-8DEC-42DC-B4A6-17733B8B216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88A13-850F-4364-B3DC-C3E813A3AA63}" type="datetime1">
              <a:rPr lang="en-US" smtClean="0"/>
              <a:pPr/>
              <a:t>1/11/2017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02628-8DEC-42DC-B4A6-17733B8B216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17BE8-54BB-4886-AF3F-B3E498182CBE}" type="datetime1">
              <a:rPr lang="en-US" smtClean="0"/>
              <a:pPr/>
              <a:t>1/11/2017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02628-8DEC-42DC-B4A6-17733B8B216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CE0D8-F955-40A4-9FA1-011FC3AE8C83}" type="datetime1">
              <a:rPr lang="en-US" smtClean="0"/>
              <a:pPr/>
              <a:t>1/11/2017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02628-8DEC-42DC-B4A6-17733B8B216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C64CCD-6325-477F-A482-82B086B2834E}" type="datetime1">
              <a:rPr lang="en-US" smtClean="0"/>
              <a:pPr/>
              <a:t>1/11/2017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C02628-8DEC-42DC-B4A6-17733B8B2165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02628-8DEC-42DC-B4A6-17733B8B2165}" type="slidenum">
              <a:rPr lang="en-IN" smtClean="0"/>
              <a:pPr/>
              <a:t>1</a:t>
            </a:fld>
            <a:endParaRPr lang="en-IN"/>
          </a:p>
        </p:txBody>
      </p:sp>
      <p:sp>
        <p:nvSpPr>
          <p:cNvPr id="5" name="Rectangle 4"/>
          <p:cNvSpPr/>
          <p:nvPr/>
        </p:nvSpPr>
        <p:spPr>
          <a:xfrm>
            <a:off x="2143108" y="1357298"/>
            <a:ext cx="514353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APD Discussion</a:t>
            </a:r>
          </a:p>
          <a:p>
            <a:pPr marL="457200" indent="-457200" algn="ctr">
              <a:buFontTx/>
              <a:buChar char="-"/>
            </a:pPr>
            <a:r>
              <a:rPr lang="en-US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Simulation structure</a:t>
            </a:r>
          </a:p>
          <a:p>
            <a:pPr algn="ctr"/>
            <a:r>
              <a:rPr lang="en-US" sz="32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Ranjit</a:t>
            </a:r>
            <a:r>
              <a:rPr lang="en-US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Dalal</a:t>
            </a:r>
            <a:r>
              <a:rPr lang="en-US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32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(Delhi Uni.)</a:t>
            </a:r>
          </a:p>
          <a:p>
            <a:pPr algn="ctr"/>
            <a:r>
              <a:rPr lang="en-US" sz="320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11-Jan-2017 </a:t>
            </a:r>
            <a:endParaRPr lang="en-US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3600" dirty="0" smtClean="0">
                <a:solidFill>
                  <a:srgbClr val="FF0000"/>
                </a:solidFill>
              </a:rPr>
              <a:t>2-D Simulation Structure (shown in 8 Dec Discussion)</a:t>
            </a:r>
            <a:endParaRPr lang="en-IN" sz="3600" dirty="0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02628-8DEC-42DC-B4A6-17733B8B2165}" type="slidenum">
              <a:rPr lang="en-IN" smtClean="0"/>
              <a:pPr/>
              <a:t>2</a:t>
            </a:fld>
            <a:endParaRPr lang="en-IN"/>
          </a:p>
        </p:txBody>
      </p:sp>
      <p:pic>
        <p:nvPicPr>
          <p:cNvPr id="7" name="Picture 6" descr="doping-profile-varient-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1142984"/>
            <a:ext cx="7620000" cy="564353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143240" y="3929066"/>
            <a:ext cx="5088509" cy="646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IN" dirty="0" smtClean="0"/>
              <a:t>Angle (</a:t>
            </a:r>
            <a:r>
              <a:rPr lang="en-IN" dirty="0" smtClean="0">
                <a:sym typeface="Mathematica1"/>
              </a:rPr>
              <a:t>)</a:t>
            </a:r>
            <a:r>
              <a:rPr lang="en-IN" dirty="0" smtClean="0"/>
              <a:t>between p-n junction and surface is 90 deg</a:t>
            </a:r>
          </a:p>
          <a:p>
            <a:r>
              <a:rPr lang="en-IN" dirty="0" smtClean="0"/>
              <a:t>Leading to higher field</a:t>
            </a:r>
            <a:endParaRPr lang="en-IN" dirty="0"/>
          </a:p>
        </p:txBody>
      </p:sp>
      <p:cxnSp>
        <p:nvCxnSpPr>
          <p:cNvPr id="10" name="Straight Arrow Connector 9"/>
          <p:cNvCxnSpPr/>
          <p:nvPr/>
        </p:nvCxnSpPr>
        <p:spPr>
          <a:xfrm rot="5400000">
            <a:off x="3571074" y="5500702"/>
            <a:ext cx="1143802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Down Arrow 12"/>
          <p:cNvSpPr/>
          <p:nvPr/>
        </p:nvSpPr>
        <p:spPr>
          <a:xfrm>
            <a:off x="4143372" y="4857760"/>
            <a:ext cx="45719" cy="11430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-24"/>
            <a:ext cx="8229600" cy="571504"/>
          </a:xfrm>
        </p:spPr>
        <p:txBody>
          <a:bodyPr>
            <a:noAutofit/>
          </a:bodyPr>
          <a:lstStyle/>
          <a:p>
            <a:r>
              <a:rPr lang="en-IN" sz="3200" dirty="0" smtClean="0">
                <a:solidFill>
                  <a:srgbClr val="FF0000"/>
                </a:solidFill>
              </a:rPr>
              <a:t>E field </a:t>
            </a:r>
            <a:endParaRPr lang="en-IN" sz="3200" dirty="0">
              <a:solidFill>
                <a:srgbClr val="FF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02628-8DEC-42DC-B4A6-17733B8B2165}" type="slidenum">
              <a:rPr lang="en-IN" smtClean="0"/>
              <a:pPr/>
              <a:t>3</a:t>
            </a:fld>
            <a:endParaRPr lang="en-IN"/>
          </a:p>
        </p:txBody>
      </p:sp>
      <p:pic>
        <p:nvPicPr>
          <p:cNvPr id="8" name="Picture 7" descr="E-field-for-half-str-1700V-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571500"/>
            <a:ext cx="7620000" cy="5715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-24"/>
            <a:ext cx="8229600" cy="571504"/>
          </a:xfrm>
        </p:spPr>
        <p:txBody>
          <a:bodyPr>
            <a:noAutofit/>
          </a:bodyPr>
          <a:lstStyle/>
          <a:p>
            <a:r>
              <a:rPr lang="en-IN" sz="3200" dirty="0" smtClean="0">
                <a:solidFill>
                  <a:srgbClr val="FF0000"/>
                </a:solidFill>
              </a:rPr>
              <a:t>Actual Str. </a:t>
            </a:r>
            <a:endParaRPr lang="en-IN" sz="3200" dirty="0">
              <a:solidFill>
                <a:srgbClr val="FF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02628-8DEC-42DC-B4A6-17733B8B2165}" type="slidenum">
              <a:rPr lang="en-IN" smtClean="0"/>
              <a:pPr/>
              <a:t>4</a:t>
            </a:fld>
            <a:endParaRPr lang="en-IN"/>
          </a:p>
        </p:txBody>
      </p:sp>
      <p:pic>
        <p:nvPicPr>
          <p:cNvPr id="5" name="Picture 4" descr="Fig-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5362" y="728662"/>
            <a:ext cx="7153275" cy="540067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28662" y="6072206"/>
            <a:ext cx="71666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smtClean="0"/>
              <a:t>- </a:t>
            </a:r>
            <a:r>
              <a:rPr lang="en-IN" dirty="0" smtClean="0">
                <a:sym typeface="Mathematica1"/>
              </a:rPr>
              <a:t> is an obtuse angle, that would affect the field near surface significantly</a:t>
            </a:r>
            <a:r>
              <a:rPr lang="en-IN" dirty="0" smtClean="0"/>
              <a:t> </a:t>
            </a:r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-24"/>
            <a:ext cx="8229600" cy="571504"/>
          </a:xfrm>
        </p:spPr>
        <p:txBody>
          <a:bodyPr>
            <a:noAutofit/>
          </a:bodyPr>
          <a:lstStyle/>
          <a:p>
            <a:r>
              <a:rPr lang="en-IN" sz="3200" dirty="0" smtClean="0">
                <a:solidFill>
                  <a:srgbClr val="FF0000"/>
                </a:solidFill>
              </a:rPr>
              <a:t>Actual str. (Variant) </a:t>
            </a:r>
            <a:endParaRPr lang="en-IN" sz="3200" dirty="0">
              <a:solidFill>
                <a:srgbClr val="FF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02628-8DEC-42DC-B4A6-17733B8B2165}" type="slidenum">
              <a:rPr lang="en-IN" smtClean="0"/>
              <a:pPr/>
              <a:t>5</a:t>
            </a:fld>
            <a:endParaRPr lang="en-IN"/>
          </a:p>
        </p:txBody>
      </p:sp>
      <p:pic>
        <p:nvPicPr>
          <p:cNvPr id="5" name="Picture 4" descr="Fig-1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714356"/>
            <a:ext cx="7315200" cy="393382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85720" y="4714884"/>
            <a:ext cx="81532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-"/>
            </a:pPr>
            <a:r>
              <a:rPr lang="en-IN" dirty="0" smtClean="0"/>
              <a:t>Side portion of n-well and p-type doping are recessed  which may further, decrease </a:t>
            </a:r>
          </a:p>
          <a:p>
            <a:r>
              <a:rPr lang="en-IN" dirty="0" smtClean="0"/>
              <a:t>   field near surface</a:t>
            </a:r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-24"/>
            <a:ext cx="8229600" cy="571504"/>
          </a:xfrm>
        </p:spPr>
        <p:txBody>
          <a:bodyPr>
            <a:noAutofit/>
          </a:bodyPr>
          <a:lstStyle/>
          <a:p>
            <a:r>
              <a:rPr lang="en-IN" sz="3200" dirty="0" smtClean="0">
                <a:solidFill>
                  <a:srgbClr val="FF0000"/>
                </a:solidFill>
              </a:rPr>
              <a:t>Doping Profile </a:t>
            </a:r>
            <a:endParaRPr lang="en-IN" sz="3200" dirty="0">
              <a:solidFill>
                <a:srgbClr val="FF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02628-8DEC-42DC-B4A6-17733B8B2165}" type="slidenum">
              <a:rPr lang="en-IN" smtClean="0"/>
              <a:pPr/>
              <a:t>6</a:t>
            </a:fld>
            <a:endParaRPr lang="en-IN"/>
          </a:p>
        </p:txBody>
      </p:sp>
      <p:pic>
        <p:nvPicPr>
          <p:cNvPr id="5" name="Picture 4" descr="Fig-12B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071546"/>
            <a:ext cx="4071934" cy="3429024"/>
          </a:xfrm>
          <a:prstGeom prst="rect">
            <a:avLst/>
          </a:prstGeom>
        </p:spPr>
      </p:pic>
      <p:pic>
        <p:nvPicPr>
          <p:cNvPr id="6" name="Picture 5" descr="Fig-1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2034" y="928670"/>
            <a:ext cx="5001966" cy="35719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-24"/>
            <a:ext cx="8229600" cy="571504"/>
          </a:xfrm>
        </p:spPr>
        <p:txBody>
          <a:bodyPr>
            <a:noAutofit/>
          </a:bodyPr>
          <a:lstStyle/>
          <a:p>
            <a:r>
              <a:rPr lang="en-IN" sz="3200" dirty="0" smtClean="0">
                <a:solidFill>
                  <a:srgbClr val="FF0000"/>
                </a:solidFill>
              </a:rPr>
              <a:t>Doping profile </a:t>
            </a:r>
            <a:endParaRPr lang="en-IN" sz="3200" dirty="0">
              <a:solidFill>
                <a:srgbClr val="FF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02628-8DEC-42DC-B4A6-17733B8B2165}" type="slidenum">
              <a:rPr lang="en-IN" smtClean="0"/>
              <a:pPr/>
              <a:t>7</a:t>
            </a:fld>
            <a:endParaRPr lang="en-IN"/>
          </a:p>
        </p:txBody>
      </p:sp>
      <p:pic>
        <p:nvPicPr>
          <p:cNvPr id="6" name="Picture 5" descr="Fig-16.jpg"/>
          <p:cNvPicPr>
            <a:picLocks noChangeAspect="1"/>
          </p:cNvPicPr>
          <p:nvPr/>
        </p:nvPicPr>
        <p:blipFill>
          <a:blip r:embed="rId2"/>
          <a:srcRect l="553" r="44823" b="24606"/>
          <a:stretch>
            <a:fillRect/>
          </a:stretch>
        </p:blipFill>
        <p:spPr>
          <a:xfrm>
            <a:off x="357158" y="500042"/>
            <a:ext cx="8143932" cy="514353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357950" y="3429000"/>
            <a:ext cx="2397003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IN" dirty="0" smtClean="0"/>
              <a:t>400 is Line along centre</a:t>
            </a:r>
            <a:endParaRPr lang="en-IN" dirty="0"/>
          </a:p>
        </p:txBody>
      </p:sp>
      <p:sp>
        <p:nvSpPr>
          <p:cNvPr id="10" name="TextBox 9"/>
          <p:cNvSpPr txBox="1"/>
          <p:nvPr/>
        </p:nvSpPr>
        <p:spPr>
          <a:xfrm>
            <a:off x="285720" y="5429264"/>
            <a:ext cx="858485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-"/>
            </a:pPr>
            <a:r>
              <a:rPr lang="en-IN" dirty="0" smtClean="0"/>
              <a:t>There is significant value of p-type doping near backside of APD (denoted by vertical line </a:t>
            </a:r>
          </a:p>
          <a:p>
            <a:r>
              <a:rPr lang="en-IN" dirty="0" smtClean="0"/>
              <a:t>  about 386.4)</a:t>
            </a:r>
          </a:p>
          <a:p>
            <a:r>
              <a:rPr lang="en-IN" dirty="0" smtClean="0"/>
              <a:t>That would change the effective doping density (of n-type bulk) near backside of APD</a:t>
            </a:r>
          </a:p>
          <a:p>
            <a:r>
              <a:rPr lang="en-IN" dirty="0" smtClean="0"/>
              <a:t>------&gt; This, too, will reduce the  E field near backside surface</a:t>
            </a:r>
          </a:p>
          <a:p>
            <a:r>
              <a:rPr lang="en-IN" dirty="0" smtClean="0"/>
              <a:t>(Remember, we have used a uniform n-type bulk)</a:t>
            </a:r>
          </a:p>
        </p:txBody>
      </p:sp>
      <p:sp>
        <p:nvSpPr>
          <p:cNvPr id="11" name="Oval 10"/>
          <p:cNvSpPr/>
          <p:nvPr/>
        </p:nvSpPr>
        <p:spPr>
          <a:xfrm>
            <a:off x="5715008" y="2928934"/>
            <a:ext cx="571504" cy="71438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13" name="Straight Arrow Connector 12"/>
          <p:cNvCxnSpPr/>
          <p:nvPr/>
        </p:nvCxnSpPr>
        <p:spPr>
          <a:xfrm rot="5400000" flipH="1" flipV="1">
            <a:off x="4679157" y="4321975"/>
            <a:ext cx="2357454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-24"/>
            <a:ext cx="8229600" cy="571504"/>
          </a:xfrm>
        </p:spPr>
        <p:txBody>
          <a:bodyPr>
            <a:noAutofit/>
          </a:bodyPr>
          <a:lstStyle/>
          <a:p>
            <a:r>
              <a:rPr lang="en-IN" sz="3200" dirty="0" smtClean="0">
                <a:solidFill>
                  <a:srgbClr val="FF0000"/>
                </a:solidFill>
              </a:rPr>
              <a:t>Changes in Doping profile (simulation </a:t>
            </a:r>
            <a:r>
              <a:rPr lang="en-IN" sz="3200" dirty="0" err="1" smtClean="0">
                <a:solidFill>
                  <a:srgbClr val="FF0000"/>
                </a:solidFill>
              </a:rPr>
              <a:t>Str</a:t>
            </a:r>
            <a:r>
              <a:rPr lang="en-IN" sz="3200" dirty="0" smtClean="0">
                <a:solidFill>
                  <a:srgbClr val="FF0000"/>
                </a:solidFill>
              </a:rPr>
              <a:t>) </a:t>
            </a:r>
            <a:endParaRPr lang="en-IN" sz="3200" dirty="0">
              <a:solidFill>
                <a:srgbClr val="FF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02628-8DEC-42DC-B4A6-17733B8B2165}" type="slidenum">
              <a:rPr lang="en-IN" smtClean="0"/>
              <a:pPr/>
              <a:t>8</a:t>
            </a:fld>
            <a:endParaRPr lang="en-IN"/>
          </a:p>
        </p:txBody>
      </p:sp>
      <p:sp>
        <p:nvSpPr>
          <p:cNvPr id="5" name="TextBox 4"/>
          <p:cNvSpPr txBox="1"/>
          <p:nvPr/>
        </p:nvSpPr>
        <p:spPr>
          <a:xfrm>
            <a:off x="214282" y="1000108"/>
            <a:ext cx="8698087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-"/>
            </a:pPr>
            <a:r>
              <a:rPr lang="en-IN" sz="2800" dirty="0" smtClean="0"/>
              <a:t> Value of </a:t>
            </a:r>
            <a:r>
              <a:rPr lang="en-IN" sz="2800" dirty="0" smtClean="0">
                <a:sym typeface="Mathematica1"/>
              </a:rPr>
              <a:t> must be between 120-150 degree</a:t>
            </a:r>
          </a:p>
          <a:p>
            <a:pPr>
              <a:buFontTx/>
              <a:buChar char="-"/>
            </a:pPr>
            <a:r>
              <a:rPr lang="en-IN" sz="2800" dirty="0" smtClean="0">
                <a:sym typeface="Mathematica1"/>
              </a:rPr>
              <a:t> Effect of recessed str.</a:t>
            </a:r>
          </a:p>
          <a:p>
            <a:pPr>
              <a:buFontTx/>
              <a:buChar char="-"/>
            </a:pPr>
            <a:r>
              <a:rPr lang="en-IN" sz="2800" dirty="0" smtClean="0">
                <a:sym typeface="Mathematica1"/>
              </a:rPr>
              <a:t> Effect of backside p-type doping</a:t>
            </a:r>
          </a:p>
          <a:p>
            <a:endParaRPr lang="en-IN" sz="2800" dirty="0" smtClean="0">
              <a:sym typeface="Mathematica1"/>
            </a:endParaRPr>
          </a:p>
          <a:p>
            <a:r>
              <a:rPr lang="en-IN" sz="2800" dirty="0" smtClean="0">
                <a:sym typeface="Mathematica1"/>
              </a:rPr>
              <a:t>These steps will be implemented through discussion in the</a:t>
            </a:r>
          </a:p>
          <a:p>
            <a:r>
              <a:rPr lang="en-IN" sz="2800" dirty="0" smtClean="0">
                <a:sym typeface="Mathematica1"/>
              </a:rPr>
              <a:t> collaboration.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513</TotalTime>
  <Words>199</Words>
  <Application>Microsoft Office PowerPoint</Application>
  <PresentationFormat>On-screen Show (4:3)</PresentationFormat>
  <Paragraphs>37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Mathematica1</vt:lpstr>
      <vt:lpstr>Office Theme</vt:lpstr>
      <vt:lpstr>PowerPoint Presentation</vt:lpstr>
      <vt:lpstr>PowerPoint Presentation</vt:lpstr>
      <vt:lpstr>E field </vt:lpstr>
      <vt:lpstr>Actual Str. </vt:lpstr>
      <vt:lpstr>Actual str. (Variant) </vt:lpstr>
      <vt:lpstr>Doping Profile </vt:lpstr>
      <vt:lpstr>Doping profile </vt:lpstr>
      <vt:lpstr>Changes in Doping profile (simulation Str)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AARTI</dc:creator>
  <cp:lastModifiedBy>Kirk T McDonald</cp:lastModifiedBy>
  <cp:revision>44</cp:revision>
  <dcterms:created xsi:type="dcterms:W3CDTF">2016-11-01T12:27:47Z</dcterms:created>
  <dcterms:modified xsi:type="dcterms:W3CDTF">2017-01-11T13:52:13Z</dcterms:modified>
</cp:coreProperties>
</file>