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1" r:id="rId3"/>
    <p:sldId id="299" r:id="rId4"/>
    <p:sldId id="283" r:id="rId5"/>
    <p:sldId id="280" r:id="rId6"/>
    <p:sldId id="281" r:id="rId7"/>
    <p:sldId id="282" r:id="rId8"/>
    <p:sldId id="274" r:id="rId9"/>
    <p:sldId id="284" r:id="rId10"/>
    <p:sldId id="285" r:id="rId11"/>
    <p:sldId id="287" r:id="rId12"/>
    <p:sldId id="288" r:id="rId13"/>
    <p:sldId id="296" r:id="rId14"/>
    <p:sldId id="289" r:id="rId15"/>
    <p:sldId id="290" r:id="rId16"/>
    <p:sldId id="292" r:id="rId17"/>
    <p:sldId id="293" r:id="rId18"/>
    <p:sldId id="294" r:id="rId19"/>
    <p:sldId id="295" r:id="rId20"/>
    <p:sldId id="276" r:id="rId21"/>
    <p:sldId id="301" r:id="rId22"/>
    <p:sldId id="298" r:id="rId23"/>
    <p:sldId id="297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7" d="100"/>
          <a:sy n="67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7E89-26E2-4E32-9599-3A9B5DE810C9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B7269-5B39-4B07-BC33-55662DF16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F737-FD6B-4467-9F3D-732E6A6E8161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4AEB-6E64-421D-9855-1B70D50A69BE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BCF0-6D0E-4CEE-A9BC-C9F9E588A552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0F09-504B-44F2-B7B1-CC351A8CF944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B455-ABF5-4B27-AE32-FE5282D5531E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9D9E-EF40-44A8-B75F-5DD0B432502B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1EFD-9A5B-49E4-AA95-F6E98197D1E6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4E2-6756-4A43-AF75-CB7EC33CAFB2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4BC4-1981-45F3-896D-A08A8A107BB2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C89-7274-412B-B56E-F22F954EF864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566E-0E00-4F70-B6DA-BB9B93C4ED4A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EAF8-C06C-4BD4-87D0-97CB86B1DBC0}" type="datetime1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981200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APD simulations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Silvaco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Ranjit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Dalal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(Delhi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Univ.)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30-3-2016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Meeting</a:t>
            </a:r>
          </a:p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Updated 13-4-2016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e-TCT-fir-initial-positions-1600V-1ps-rise-time-2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93515" y="628969"/>
            <a:ext cx="6855085" cy="5082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4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near front surface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867400"/>
            <a:ext cx="459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Very slow diffusion component</a:t>
            </a:r>
          </a:p>
          <a:p>
            <a:pPr>
              <a:buFontTx/>
              <a:buChar char="-"/>
            </a:pPr>
            <a:r>
              <a:rPr lang="en-US" sz="2000" dirty="0" smtClean="0"/>
              <a:t> Front side can be removed with impunity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10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066800" y="762000"/>
            <a:ext cx="6629400" cy="472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534561"/>
            <a:ext cx="7385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signal for 10-15µm location (diffusion component is significant)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Highest multiplication for 20-25µm laser position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Multiplication decreases for deeper locations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No multiplication after 90µm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10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838200" y="914400"/>
            <a:ext cx="6477000" cy="4802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943600"/>
            <a:ext cx="210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2ns time window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EdgeTCT</a:t>
            </a:r>
            <a:r>
              <a:rPr lang="en-US" dirty="0" smtClean="0"/>
              <a:t> for deep Laser locations (1700V)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ETCT-for-1700V-for-deeper-depths-junc-57um-bulk-1.4e14-3ps-laser-297K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90600" y="990600"/>
            <a:ext cx="6599530" cy="4893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844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Very different signal evolution for deeper locations</a:t>
            </a:r>
          </a:p>
          <a:p>
            <a:r>
              <a:rPr lang="en-US" dirty="0" smtClean="0"/>
              <a:t> (though it is not a significant contributor to overall signal due to no signal multiplication)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EdgeTCT</a:t>
            </a:r>
            <a:r>
              <a:rPr lang="en-US" sz="3200" dirty="0" smtClean="0"/>
              <a:t> gain for APD</a:t>
            </a:r>
            <a:endParaRPr lang="en-US" sz="3200" dirty="0"/>
          </a:p>
        </p:txBody>
      </p:sp>
      <p:pic>
        <p:nvPicPr>
          <p:cNvPr id="3" name="Picture 2" descr="eTCT-gain-variation-for-diff-laser-locations-1600V.JPG"/>
          <p:cNvPicPr>
            <a:picLocks noChangeAspect="1"/>
          </p:cNvPicPr>
          <p:nvPr/>
        </p:nvPicPr>
        <p:blipFill>
          <a:blip r:embed="rId2" cstate="print"/>
          <a:srcRect l="7273" t="1765" r="10455" b="5882"/>
          <a:stretch>
            <a:fillRect/>
          </a:stretch>
        </p:blipFill>
        <p:spPr>
          <a:xfrm>
            <a:off x="1371600" y="685800"/>
            <a:ext cx="6060249" cy="472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715000"/>
            <a:ext cx="4065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Gain variation </a:t>
            </a:r>
            <a:r>
              <a:rPr lang="en-US" sz="2000" dirty="0" err="1" smtClean="0">
                <a:solidFill>
                  <a:srgbClr val="FF0000"/>
                </a:solidFill>
              </a:rPr>
              <a:t>vs</a:t>
            </a:r>
            <a:r>
              <a:rPr lang="en-US" sz="2000" dirty="0" smtClean="0">
                <a:solidFill>
                  <a:srgbClr val="FF0000"/>
                </a:solidFill>
              </a:rPr>
              <a:t> laser depth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Maximum gain is </a:t>
            </a:r>
            <a:r>
              <a:rPr lang="en-US" sz="2000" dirty="0" err="1" smtClean="0">
                <a:solidFill>
                  <a:srgbClr val="FF0000"/>
                </a:solidFill>
              </a:rPr>
              <a:t>upto</a:t>
            </a:r>
            <a:r>
              <a:rPr lang="en-US" sz="2000" dirty="0" smtClean="0">
                <a:solidFill>
                  <a:srgbClr val="FF0000"/>
                </a:solidFill>
              </a:rPr>
              <a:t> 136 at 1700V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Bias = 1800V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04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near front surface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150114"/>
            <a:ext cx="459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Very slow diffusion component</a:t>
            </a:r>
          </a:p>
          <a:p>
            <a:pPr>
              <a:buFontTx/>
              <a:buChar char="-"/>
            </a:pPr>
            <a:r>
              <a:rPr lang="en-US" sz="2000" dirty="0" smtClean="0"/>
              <a:t> Front side can be removed with impunity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ETCT-for-1800V-for-initial-depths-junc-57um-bulk-1.4e14-3ps-laser-297K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143000" y="685800"/>
            <a:ext cx="6587338" cy="48840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10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066800" y="685800"/>
            <a:ext cx="6324600" cy="468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534561"/>
            <a:ext cx="7385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signal for 10-15µm location (diffusion component is significant)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Highest multiplication for 20-25µm laser position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Multiplication decreases for deeper locations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No multiplication after 90µm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10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90600" y="685800"/>
            <a:ext cx="6748272" cy="50033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867400"/>
            <a:ext cx="368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Transient time scale from 2ns to 4 ns)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EdgeTCT</a:t>
            </a:r>
            <a:r>
              <a:rPr lang="en-US" sz="3200" dirty="0" smtClean="0"/>
              <a:t> gain for APD</a:t>
            </a:r>
            <a:endParaRPr lang="en-US" sz="3200" dirty="0"/>
          </a:p>
        </p:txBody>
      </p:sp>
      <p:pic>
        <p:nvPicPr>
          <p:cNvPr id="3" name="Picture 2" descr="eTCT-gain-variation-for-diff-laser-locations-1600V.JPG"/>
          <p:cNvPicPr>
            <a:picLocks noChangeAspect="1"/>
          </p:cNvPicPr>
          <p:nvPr/>
        </p:nvPicPr>
        <p:blipFill>
          <a:blip r:embed="rId2" cstate="print"/>
          <a:srcRect l="6818" t="1176" r="10909" b="5294"/>
          <a:stretch>
            <a:fillRect/>
          </a:stretch>
        </p:blipFill>
        <p:spPr>
          <a:xfrm>
            <a:off x="1447800" y="665732"/>
            <a:ext cx="5919105" cy="4668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430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Gain variation </a:t>
            </a:r>
            <a:r>
              <a:rPr lang="en-US" sz="2000" dirty="0" err="1" smtClean="0">
                <a:solidFill>
                  <a:srgbClr val="FF0000"/>
                </a:solidFill>
              </a:rPr>
              <a:t>vs</a:t>
            </a:r>
            <a:r>
              <a:rPr lang="en-US" sz="2000" dirty="0" smtClean="0">
                <a:solidFill>
                  <a:srgbClr val="FF0000"/>
                </a:solidFill>
              </a:rPr>
              <a:t> laser depth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for 1800V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Simulation is still running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Edge-TCT for APD</a:t>
            </a:r>
            <a:endParaRPr lang="en-US" sz="3200" dirty="0"/>
          </a:p>
        </p:txBody>
      </p:sp>
      <p:pic>
        <p:nvPicPr>
          <p:cNvPr id="5" name="Picture 4" descr="Str.png"/>
          <p:cNvPicPr>
            <a:picLocks noChangeAspect="1"/>
          </p:cNvPicPr>
          <p:nvPr/>
        </p:nvPicPr>
        <p:blipFill>
          <a:blip r:embed="rId2"/>
          <a:srcRect l="1600" t="2400" r="3200" b="2400"/>
          <a:stretch>
            <a:fillRect/>
          </a:stretch>
        </p:blipFill>
        <p:spPr>
          <a:xfrm>
            <a:off x="3886200" y="685800"/>
            <a:ext cx="5257800" cy="36271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05200" y="19050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904286"/>
            <a:ext cx="92698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pPr>
              <a:buFontTx/>
              <a:buChar char="-"/>
            </a:pPr>
            <a:r>
              <a:rPr lang="en-US" dirty="0" smtClean="0"/>
              <a:t>1060nm</a:t>
            </a:r>
          </a:p>
          <a:p>
            <a:pPr>
              <a:buFontTx/>
              <a:buChar char="-"/>
            </a:pPr>
            <a:r>
              <a:rPr lang="en-US" dirty="0" smtClean="0"/>
              <a:t> Laser Width = 1micron</a:t>
            </a:r>
          </a:p>
          <a:p>
            <a:pPr>
              <a:buFontTx/>
              <a:buChar char="-"/>
            </a:pPr>
            <a:r>
              <a:rPr lang="en-US" dirty="0" smtClean="0"/>
              <a:t> Position = 10µm to 160µm (5 µm step)</a:t>
            </a:r>
          </a:p>
          <a:p>
            <a:r>
              <a:rPr lang="en-US" dirty="0" smtClean="0"/>
              <a:t> (long Laser rise time may affect APD signal </a:t>
            </a:r>
          </a:p>
          <a:p>
            <a:r>
              <a:rPr lang="en-US" dirty="0" smtClean="0"/>
              <a:t>   timing profile)</a:t>
            </a:r>
          </a:p>
          <a:p>
            <a:r>
              <a:rPr lang="en-US" dirty="0" smtClean="0"/>
              <a:t>All simulations are with 1ps laser </a:t>
            </a:r>
          </a:p>
          <a:p>
            <a:r>
              <a:rPr lang="en-US" dirty="0" smtClean="0"/>
              <a:t> rise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Gain=Total collected charge (with multiplication on)/ Collected </a:t>
            </a:r>
          </a:p>
          <a:p>
            <a:r>
              <a:rPr lang="en-US" dirty="0" smtClean="0"/>
              <a:t>                                                                                             charge (with multiplication off in simulation)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242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APD Bulk = 1.4e14cm-3</a:t>
            </a:r>
          </a:p>
          <a:p>
            <a:r>
              <a:rPr lang="en-US" dirty="0" smtClean="0"/>
              <a:t>Junction Depth =  57µm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eTCT-gain-variation-for-diff-laser-locations-diff-bias.JPG"/>
          <p:cNvPicPr>
            <a:picLocks noChangeAspect="1"/>
          </p:cNvPicPr>
          <p:nvPr/>
        </p:nvPicPr>
        <p:blipFill>
          <a:blip r:embed="rId2" cstate="print"/>
          <a:srcRect l="7273" t="9412" r="12273" b="4706"/>
          <a:stretch>
            <a:fillRect/>
          </a:stretch>
        </p:blipFill>
        <p:spPr>
          <a:xfrm>
            <a:off x="1752600" y="914400"/>
            <a:ext cx="5329455" cy="4395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EdgeTCT</a:t>
            </a:r>
            <a:r>
              <a:rPr lang="en-US" sz="3200" dirty="0" smtClean="0"/>
              <a:t> Gain Variation with Bias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867400"/>
            <a:ext cx="450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Some of points for 1800V are yet to be come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eTCT</a:t>
            </a:r>
            <a:r>
              <a:rPr lang="en-US" dirty="0" smtClean="0"/>
              <a:t> signal comparison for diff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ETCT-for-15um-for-diff-voltages-junc-57um-bulk-1.4e14-3ps-laser-297K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0" y="1126260"/>
            <a:ext cx="4572000" cy="3567659"/>
          </a:xfrm>
          <a:prstGeom prst="rect">
            <a:avLst/>
          </a:prstGeom>
        </p:spPr>
      </p:pic>
      <p:pic>
        <p:nvPicPr>
          <p:cNvPr id="6" name="Picture 5" descr="ETCT-for-20um-for-diff-voltages-junc-57um-bulk-1.4e14-3ps-laser-297K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4572000" y="1143000"/>
            <a:ext cx="4571999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953000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Micron laser position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876800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Micron laser position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TCT (Infrared Laser) @ 1700V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TCT-signal-for-front-laser-diff-voltages.png"/>
          <p:cNvPicPr>
            <a:picLocks noChangeAspect="1"/>
          </p:cNvPicPr>
          <p:nvPr/>
        </p:nvPicPr>
        <p:blipFill>
          <a:blip r:embed="rId2"/>
          <a:srcRect l="1600" t="2400" r="11200" b="2400"/>
          <a:stretch>
            <a:fillRect/>
          </a:stretch>
        </p:blipFill>
        <p:spPr>
          <a:xfrm>
            <a:off x="0" y="1104314"/>
            <a:ext cx="4592508" cy="3352800"/>
          </a:xfrm>
          <a:prstGeom prst="rect">
            <a:avLst/>
          </a:prstGeom>
        </p:spPr>
      </p:pic>
      <p:pic>
        <p:nvPicPr>
          <p:cNvPr id="6" name="Picture 5" descr="TCT-signal-for-front-laser-diff-voltages-2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4724721" y="1143000"/>
            <a:ext cx="4419279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05400"/>
            <a:ext cx="8558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3ps laser fired at 2ns </a:t>
            </a:r>
          </a:p>
          <a:p>
            <a:pPr>
              <a:buFontTx/>
              <a:buChar char="-"/>
            </a:pPr>
            <a:r>
              <a:rPr lang="en-US" dirty="0" smtClean="0"/>
              <a:t> Peak of transient signal is at about 3ns</a:t>
            </a:r>
          </a:p>
          <a:p>
            <a:pPr>
              <a:buFontTx/>
              <a:buChar char="-"/>
            </a:pPr>
            <a:r>
              <a:rPr lang="en-US" dirty="0" smtClean="0"/>
              <a:t> Long (but relatively small) tail present (probably due to diffusion component from front)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380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Transient time scale from 2ns to 10 ns)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68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Transient time scale from 2ns to 4 ns)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eTCT-gain-variation-for-diff-laser-locations-diff-bias.JPG"/>
          <p:cNvPicPr>
            <a:picLocks noChangeAspect="1"/>
          </p:cNvPicPr>
          <p:nvPr/>
        </p:nvPicPr>
        <p:blipFill>
          <a:blip r:embed="rId2" cstate="print"/>
          <a:srcRect l="6818" t="4706" r="12273" b="4118"/>
          <a:stretch>
            <a:fillRect/>
          </a:stretch>
        </p:blipFill>
        <p:spPr>
          <a:xfrm>
            <a:off x="1219200" y="685800"/>
            <a:ext cx="5808801" cy="5058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593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Front TCT Gain Variation with Bias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754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Gain for front TCT is almost four times less to the maximum gain for Edge TCT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Edge TCT run for 1600, 1700 and 1800V bias will be complete soon</a:t>
            </a:r>
          </a:p>
          <a:p>
            <a:r>
              <a:rPr lang="en-US" dirty="0" smtClean="0"/>
              <a:t>Future studies</a:t>
            </a:r>
          </a:p>
          <a:p>
            <a:pPr lvl="1"/>
            <a:r>
              <a:rPr lang="en-US" dirty="0" smtClean="0"/>
              <a:t> effect of front side removal (10-20micron)</a:t>
            </a:r>
          </a:p>
          <a:p>
            <a:pPr lvl="1"/>
            <a:r>
              <a:rPr lang="en-US" dirty="0" smtClean="0"/>
              <a:t> Effect of bulk doping</a:t>
            </a:r>
          </a:p>
          <a:p>
            <a:pPr lvl="1"/>
            <a:r>
              <a:rPr lang="en-US" dirty="0" smtClean="0"/>
              <a:t> Effect of polarity change</a:t>
            </a:r>
          </a:p>
          <a:p>
            <a:pPr lvl="1"/>
            <a:r>
              <a:rPr lang="en-US" dirty="0" smtClean="0"/>
              <a:t> Radiation damage effect</a:t>
            </a:r>
          </a:p>
          <a:p>
            <a:pPr lvl="1">
              <a:buNone/>
            </a:pPr>
            <a:r>
              <a:rPr lang="en-US" dirty="0" smtClean="0"/>
              <a:t>    (Can we benefit like CMOS)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 field for different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E-field-for-diff-bias-voltages-for-junc-57um-bulk-1.4e14cm-3-2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609600" y="838200"/>
            <a:ext cx="7298529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934670"/>
            <a:ext cx="7918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With increase in bias, Depletion region (mainly) expand in backside bulk </a:t>
            </a:r>
          </a:p>
          <a:p>
            <a:pPr>
              <a:buFontTx/>
              <a:buChar char="-"/>
            </a:pPr>
            <a:r>
              <a:rPr lang="en-US" dirty="0" smtClean="0"/>
              <a:t> Should not expect much improvement with bias (for front diffusion component) !</a:t>
            </a:r>
          </a:p>
          <a:p>
            <a:pPr>
              <a:buFontTx/>
              <a:buChar char="-"/>
            </a:pPr>
            <a:r>
              <a:rPr lang="en-US" dirty="0" smtClean="0"/>
              <a:t> No multiplication beyond 100 micron depth (this number depends on bias)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Bias = 1600V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e-TCT-fir-initial-positions-1600V-1ps-rise-time-2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14400" y="762001"/>
            <a:ext cx="6988634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4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near front surface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150114"/>
            <a:ext cx="4598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Very slow diffusion component</a:t>
            </a:r>
          </a:p>
          <a:p>
            <a:pPr>
              <a:buFontTx/>
              <a:buChar char="-"/>
            </a:pPr>
            <a:r>
              <a:rPr lang="en-US" sz="2000" dirty="0" smtClean="0"/>
              <a:t> Front side can be removed with impunity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10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143000" y="681549"/>
            <a:ext cx="6477000" cy="4802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534561"/>
            <a:ext cx="7385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signal for 10-15µm location (diffusion component is significant)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Highest multiplication for 20-25µm laser position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Multiplication decreases for deeper locations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No multiplication after 90µm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10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Signal evolution for different </a:t>
            </a:r>
            <a:r>
              <a:rPr lang="en-US" sz="3200" dirty="0" err="1" smtClean="0"/>
              <a:t>edgeTCT</a:t>
            </a:r>
            <a:r>
              <a:rPr lang="en-US" sz="3200" dirty="0" smtClean="0"/>
              <a:t> positions</a:t>
            </a:r>
            <a:endParaRPr lang="en-US" sz="3200" dirty="0"/>
          </a:p>
        </p:txBody>
      </p:sp>
      <p:pic>
        <p:nvPicPr>
          <p:cNvPr id="5" name="Picture 4" descr="edge-TCT-for-diff-positions-1600V-1ps-rise-time-3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1066800" y="609600"/>
            <a:ext cx="6858004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943600"/>
            <a:ext cx="210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2ns time window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EdgeTCT</a:t>
            </a:r>
            <a:r>
              <a:rPr lang="en-US" sz="3200" dirty="0" smtClean="0"/>
              <a:t> gain for APD</a:t>
            </a:r>
            <a:endParaRPr lang="en-US" sz="3200" dirty="0"/>
          </a:p>
        </p:txBody>
      </p:sp>
      <p:pic>
        <p:nvPicPr>
          <p:cNvPr id="3" name="Picture 2" descr="eTCT-gain-variation-for-diff-laser-locations-1600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6172200" cy="4769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60294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Gain variation </a:t>
            </a:r>
            <a:r>
              <a:rPr lang="en-US" sz="2000" dirty="0" err="1" smtClean="0">
                <a:solidFill>
                  <a:srgbClr val="FF0000"/>
                </a:solidFill>
              </a:rPr>
              <a:t>vs</a:t>
            </a:r>
            <a:r>
              <a:rPr lang="en-US" sz="2000" dirty="0" smtClean="0">
                <a:solidFill>
                  <a:srgbClr val="FF0000"/>
                </a:solidFill>
              </a:rPr>
              <a:t> laser depth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eTCT</a:t>
            </a:r>
            <a:r>
              <a:rPr lang="en-US" sz="2000" dirty="0" smtClean="0">
                <a:solidFill>
                  <a:srgbClr val="FF0000"/>
                </a:solidFill>
              </a:rPr>
              <a:t> profile for APD is very different from usual diodes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Depend on drift and diffusion components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 Depends on multiplication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Bias = 1700V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622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E field for different Bias</vt:lpstr>
      <vt:lpstr>Bias = 1600V </vt:lpstr>
      <vt:lpstr>PowerPoint Presentation</vt:lpstr>
      <vt:lpstr>PowerPoint Presentation</vt:lpstr>
      <vt:lpstr>PowerPoint Presentation</vt:lpstr>
      <vt:lpstr>PowerPoint Presentation</vt:lpstr>
      <vt:lpstr>Bias = 1700V </vt:lpstr>
      <vt:lpstr>PowerPoint Presentation</vt:lpstr>
      <vt:lpstr>PowerPoint Presentation</vt:lpstr>
      <vt:lpstr>PowerPoint Presentation</vt:lpstr>
      <vt:lpstr>EdgeTCT for deep Laser locations (1700V)</vt:lpstr>
      <vt:lpstr>PowerPoint Presentation</vt:lpstr>
      <vt:lpstr>Bias = 1800V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eTCT signal comparison for diff bias</vt:lpstr>
      <vt:lpstr>Front TCT (Infrared Laser) @ 1700V</vt:lpstr>
      <vt:lpstr>PowerPoint Presentation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RanjitPC</dc:creator>
  <cp:lastModifiedBy>Kirk</cp:lastModifiedBy>
  <cp:revision>15</cp:revision>
  <dcterms:created xsi:type="dcterms:W3CDTF">2015-12-15T10:47:07Z</dcterms:created>
  <dcterms:modified xsi:type="dcterms:W3CDTF">2016-04-13T16:06:14Z</dcterms:modified>
</cp:coreProperties>
</file>